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9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Lst>
  <p:sldSz cx="24371300" cy="13716000"/>
  <p:notesSz cx="6858000" cy="9144000"/>
  <p:embeddedFontLst>
    <p:embeddedFont>
      <p:font typeface="Calibri" panose="020F0502020204030204" pitchFamily="34" charset="0"/>
      <p:regular r:id="rId98"/>
      <p:bold r:id="rId99"/>
      <p:italic r:id="rId100"/>
      <p:boldItalic r:id="rId101"/>
    </p:embeddedFont>
    <p:embeddedFont>
      <p:font typeface="Montserrat" pitchFamily="2" charset="77"/>
      <p:regular r:id="rId102"/>
      <p:bold r:id="rId103"/>
      <p:italic r:id="rId104"/>
      <p:boldItalic r:id="rId105"/>
    </p:embeddedFont>
    <p:embeddedFont>
      <p:font typeface="Montserrat SemiBold" pitchFamily="2" charset="77"/>
      <p:regular r:id="rId106"/>
      <p:bold r:id="rId107"/>
      <p:italic r:id="rId108"/>
      <p:boldItalic r:id="rId10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10" roundtripDataSignature="AMtx7mgpTy77qszcBFH3k/sNv2D2OM+0Aw=="/>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D8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24"/>
    <p:restoredTop sz="94718"/>
  </p:normalViewPr>
  <p:slideViewPr>
    <p:cSldViewPr snapToGrid="0" snapToObjects="1">
      <p:cViewPr varScale="1">
        <p:scale>
          <a:sx n="58" d="100"/>
          <a:sy n="58" d="100"/>
        </p:scale>
        <p:origin x="312" y="2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font" Target="fonts/font10.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5.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6.fntdata"/><Relationship Id="rId108" Type="http://schemas.openxmlformats.org/officeDocument/2006/relationships/font" Target="fonts/font11.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9.fntdata"/><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font" Target="fonts/font2.fntdata"/><Relationship Id="rId10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12.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104" Type="http://schemas.openxmlformats.org/officeDocument/2006/relationships/font" Target="fonts/font7.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customschemas.google.com/relationships/presentationmetadata" Target="meta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3.fntdata"/><Relationship Id="rId105"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font" Target="fonts/font1.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fb.me/Unfriending"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fb.me/Blocking"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facebook.com/communitystandards" TargetMode="External"/><Relationship Id="rId2" Type="http://schemas.openxmlformats.org/officeDocument/2006/relationships/slide" Target="../slides/slide34.xml"/><Relationship Id="rId1" Type="http://schemas.openxmlformats.org/officeDocument/2006/relationships/notesMaster" Target="../notesMasters/notesMaster1.xml"/><Relationship Id="rId5" Type="http://schemas.openxmlformats.org/officeDocument/2006/relationships/hyperlink" Target="http://fb.me/Reporting" TargetMode="External"/><Relationship Id="rId4" Type="http://schemas.openxmlformats.org/officeDocument/2006/relationships/hyperlink" Target="http://fb.me/supportInbox"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nationalgeographic.com/"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8" Type="http://schemas.openxmlformats.org/officeDocument/2006/relationships/hyperlink" Target="https://fatabyyano.net/" TargetMode="External"/><Relationship Id="rId13" Type="http://schemas.openxmlformats.org/officeDocument/2006/relationships/hyperlink" Target="https://www.saheeh.news/about" TargetMode="External"/><Relationship Id="rId3" Type="http://schemas.openxmlformats.org/officeDocument/2006/relationships/hyperlink" Target="http://firstdraftnews.org/fake-news-complicated" TargetMode="External"/><Relationship Id="rId7" Type="http://schemas.openxmlformats.org/officeDocument/2006/relationships/hyperlink" Target="https://www.snopes.com/" TargetMode="External"/><Relationship Id="rId12" Type="http://schemas.openxmlformats.org/officeDocument/2006/relationships/hyperlink" Target="https://falso.ly/" TargetMode="External"/><Relationship Id="rId2" Type="http://schemas.openxmlformats.org/officeDocument/2006/relationships/slide" Target="../slides/slide41.xml"/><Relationship Id="rId1" Type="http://schemas.openxmlformats.org/officeDocument/2006/relationships/notesMaster" Target="../notesMasters/notesMaster1.xml"/><Relationship Id="rId6" Type="http://schemas.openxmlformats.org/officeDocument/2006/relationships/hyperlink" Target="http://docs.google.com/document/d/1VPGGLrf2a7YMAGr-OwF0DQnA9XxAXvKB4IranXCSNHc/edit?usp=sharing" TargetMode="External"/><Relationship Id="rId11" Type="http://schemas.openxmlformats.org/officeDocument/2006/relationships/hyperlink" Target="http://norumors.net/" TargetMode="External"/><Relationship Id="rId5" Type="http://schemas.openxmlformats.org/officeDocument/2006/relationships/hyperlink" Target="http://reporterslab.org/the-number-of-fact-checkers-%20around-the-%20world-156-and-growing" TargetMode="External"/><Relationship Id="rId10" Type="http://schemas.openxmlformats.org/officeDocument/2006/relationships/hyperlink" Target="https://www.akeed.jo/ar/" TargetMode="External"/><Relationship Id="rId4" Type="http://schemas.openxmlformats.org/officeDocument/2006/relationships/hyperlink" Target="http://youtube.com/watch?v=1aTApGWVGoI" TargetMode="External"/><Relationship Id="rId9" Type="http://schemas.openxmlformats.org/officeDocument/2006/relationships/hyperlink" Target="https://dabegad.com/"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nationalgeographic.com/animals/article/great-white-shark-meme-news-photography-animals-peschak"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newsroom.fb.com/news/2018/05/hard-questions-false-news/" TargetMode="External"/><Relationship Id="rId2" Type="http://schemas.openxmlformats.org/officeDocument/2006/relationships/slide" Target="../slides/slide52.xml"/><Relationship Id="rId1" Type="http://schemas.openxmlformats.org/officeDocument/2006/relationships/notesMaster" Target="../notesMasters/notesMaster1.xml"/><Relationship Id="rId6" Type="http://schemas.openxmlformats.org/officeDocument/2006/relationships/hyperlink" Target="https://l.facebook.com/l.php?u=https%3A%2F%2Fifcncodeofprinciples.poynter.org%2F&amp;h=AT0VZokX6sxO7WPsz6iw2Esy0puNDFGgYV--lTtIceLVrf911asbQUEeySqQC4-7KFq24UurChiLsnPyCVn2ANdlZD2WlOdAo5ed7-7fOj5FSCiPlgmjzT623rk5GcEnTgVmYRagKdTTDLTJQNeiAQ" TargetMode="External"/><Relationship Id="rId5" Type="http://schemas.openxmlformats.org/officeDocument/2006/relationships/hyperlink" Target="https://l.facebook.com/l.php?u=https%3A%2F%2Fnewsroom.fb.com%2Fnews%2F2018%2F06%2Fhard-questions-fact-checking%2F&amp;h=AT08HQVk5M_mZZpDLOTKxr-u5CUYyP-JrrwQtdL88Mr9qFYn3VP2XeMhyr5rMQgIH3WDMciYiIO3sJU5A3POFc7jRRon1wFCJuYv-e-SWsdCG86V88qcKmWAP_get4GcvgD1pp1aINKmQDTcx8VDlQ" TargetMode="External"/><Relationship Id="rId4" Type="http://schemas.openxmlformats.org/officeDocument/2006/relationships/hyperlink" Target="https://www.facebook.com/help/publisher/182222309230722" TargetMode="Externa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facebook.com/facebookmedia/get-started/fact-checking"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factcheck.org/" TargetMode="External"/><Relationship Id="rId2" Type="http://schemas.openxmlformats.org/officeDocument/2006/relationships/slide" Target="../slides/slide58.xml"/><Relationship Id="rId1" Type="http://schemas.openxmlformats.org/officeDocument/2006/relationships/notesMaster" Target="../notesMasters/notesMaster1.xml"/><Relationship Id="rId6" Type="http://schemas.openxmlformats.org/officeDocument/2006/relationships/hyperlink" Target="https://www.nationalgeographic.com/animals/article/great-white-shark-meme-news-photography-animals-peschak" TargetMode="External"/><Relationship Id="rId5" Type="http://schemas.openxmlformats.org/officeDocument/2006/relationships/hyperlink" Target="https://docs.google.com/document/d/1xp4-0cpVM_00ufanK2mSPGW-vyFo1ahslZOQdnMBjY4/edit?usp=sharing" TargetMode="External"/><Relationship Id="rId4" Type="http://schemas.openxmlformats.org/officeDocument/2006/relationships/hyperlink" Target="http://youtube.com/watch?v=AkwWcHekMdo" TargetMode="Externa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www.nationalgeographic.com/animals/article/great-white-shark-meme-news-photography-animals-peschak"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youtube.com/watch?v=KoDCwBk90Hc" TargetMode="External"/><Relationship Id="rId7" Type="http://schemas.openxmlformats.org/officeDocument/2006/relationships/hyperlink" Target="http://firstdraftnews.org/a-pocket-guide-on-%20verifying-details-of-a-video" TargetMode="External"/><Relationship Id="rId2" Type="http://schemas.openxmlformats.org/officeDocument/2006/relationships/slide" Target="../slides/slide68.xml"/><Relationship Id="rId1" Type="http://schemas.openxmlformats.org/officeDocument/2006/relationships/notesMaster" Target="../notesMasters/notesMaster1.xml"/><Relationship Id="rId6" Type="http://schemas.openxmlformats.org/officeDocument/2006/relationships/hyperlink" Target="http://firstdraftnews.org/why-eyewitness-media-is-%20central-to-the-future-of-the-news-industry" TargetMode="External"/><Relationship Id="rId5" Type="http://schemas.openxmlformats.org/officeDocument/2006/relationships/hyperlink" Target="http://firstdraftnews.org/several-news-outlets-duped-%20into-publishing-old-flight-turbulence-footage" TargetMode="External"/><Relationship Id="rId4" Type="http://schemas.openxmlformats.org/officeDocument/2006/relationships/hyperlink" Target="https://www.nationalgeographic.com/animals/article/great-white-shark-meme-news-photography-animals-peschak" TargetMode="Externa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5" name="Google Shape;29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Clr>
                <a:schemeClr val="dk1"/>
              </a:buClr>
              <a:buSzPts val="1100"/>
              <a:buFont typeface="Arial"/>
              <a:buNone/>
            </a:pPr>
            <a:r>
              <a:rPr lang="en-SG" b="1" u="sng">
                <a:solidFill>
                  <a:schemeClr val="dk1"/>
                </a:solidFill>
                <a:latin typeface="Calibri"/>
                <a:ea typeface="Calibri"/>
                <a:cs typeface="Calibri"/>
                <a:sym typeface="Calibri"/>
              </a:rPr>
              <a:t>Speaker Notes:</a:t>
            </a:r>
            <a:endParaRPr b="1">
              <a:solidFill>
                <a:schemeClr val="dk1"/>
              </a:solidFill>
              <a:latin typeface="Calibri"/>
              <a:ea typeface="Calibri"/>
              <a:cs typeface="Calibri"/>
              <a:sym typeface="Calibri"/>
            </a:endParaRPr>
          </a:p>
          <a:p>
            <a:pPr marL="158750" lvl="0" indent="0" algn="l" rtl="0">
              <a:lnSpc>
                <a:spcPct val="100000"/>
              </a:lnSpc>
              <a:spcBef>
                <a:spcPts val="0"/>
              </a:spcBef>
              <a:spcAft>
                <a:spcPts val="0"/>
              </a:spcAft>
              <a:buClr>
                <a:schemeClr val="dk1"/>
              </a:buClr>
              <a:buSzPts val="1100"/>
              <a:buFont typeface="Arial"/>
              <a:buNone/>
            </a:pPr>
            <a:endParaRPr b="1" dirty="0">
              <a:solidFill>
                <a:schemeClr val="dk1"/>
              </a:solidFill>
              <a:latin typeface="Calibri"/>
              <a:ea typeface="Calibri"/>
              <a:cs typeface="Calibri"/>
              <a:sym typeface="Calibri"/>
            </a:endParaRPr>
          </a:p>
          <a:p>
            <a:pPr marL="158750" lvl="0" indent="0" algn="l" rtl="0">
              <a:lnSpc>
                <a:spcPct val="100000"/>
              </a:lnSpc>
              <a:spcBef>
                <a:spcPts val="0"/>
              </a:spcBef>
              <a:spcAft>
                <a:spcPts val="0"/>
              </a:spcAft>
              <a:buClr>
                <a:schemeClr val="dk1"/>
              </a:buClr>
              <a:buSzPts val="1100"/>
              <a:buFont typeface="Arial"/>
              <a:buNone/>
            </a:pPr>
            <a:r>
              <a:rPr lang="en-SG" b="0" dirty="0">
                <a:solidFill>
                  <a:schemeClr val="dk1"/>
                </a:solidFill>
                <a:latin typeface="Calibri"/>
                <a:ea typeface="Calibri"/>
                <a:cs typeface="Calibri"/>
                <a:sym typeface="Calibri"/>
              </a:rPr>
              <a:t>The lessons and activities in this section help students build safe, supportive, and inclusive online communities. A critical skill in this area is being able to identify and share reputable sources. Core skills include perspective-taking, critical thinking, respect and empathy, building healthy relationships, and media literacy.</a:t>
            </a:r>
            <a:endParaRPr b="0" dirty="0">
              <a:solidFill>
                <a:schemeClr val="dk1"/>
              </a:solidFill>
              <a:latin typeface="Calibri"/>
              <a:ea typeface="Calibri"/>
              <a:cs typeface="Calibri"/>
              <a:sym typeface="Calibri"/>
            </a:endParaRPr>
          </a:p>
          <a:p>
            <a:pPr marL="158750" lvl="0" indent="0" algn="l" rtl="0">
              <a:lnSpc>
                <a:spcPct val="100000"/>
              </a:lnSpc>
              <a:spcBef>
                <a:spcPts val="0"/>
              </a:spcBef>
              <a:spcAft>
                <a:spcPts val="0"/>
              </a:spcAft>
              <a:buClr>
                <a:schemeClr val="dk1"/>
              </a:buClr>
              <a:buSzPts val="1100"/>
              <a:buFont typeface="Arial"/>
              <a:buNone/>
            </a:pPr>
            <a:endParaRPr b="0" dirty="0">
              <a:solidFill>
                <a:schemeClr val="dk1"/>
              </a:solidFill>
              <a:latin typeface="Calibri"/>
              <a:ea typeface="Calibri"/>
              <a:cs typeface="Calibri"/>
              <a:sym typeface="Calibri"/>
            </a:endParaRPr>
          </a:p>
          <a:p>
            <a:pPr marL="158750" lvl="0" indent="0" algn="l" rtl="0">
              <a:lnSpc>
                <a:spcPct val="100000"/>
              </a:lnSpc>
              <a:spcBef>
                <a:spcPts val="0"/>
              </a:spcBef>
              <a:spcAft>
                <a:spcPts val="0"/>
              </a:spcAft>
              <a:buSzPts val="1100"/>
              <a:buNone/>
            </a:pPr>
            <a:endParaRPr b="1" dirty="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SG" sz="1200" b="1" u="sng">
                <a:solidFill>
                  <a:schemeClr val="dk2"/>
                </a:solidFill>
                <a:latin typeface="Calibri"/>
                <a:ea typeface="Calibri"/>
                <a:cs typeface="Calibri"/>
                <a:sym typeface="Calibri"/>
              </a:rPr>
              <a:t>Speaker’s Notes</a:t>
            </a:r>
            <a:endParaRPr b="1">
              <a:solidFill>
                <a:schemeClr val="dk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b="1">
              <a:solidFill>
                <a:schemeClr val="dk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SG" sz="1200" b="1">
                <a:solidFill>
                  <a:schemeClr val="dk2"/>
                </a:solidFill>
                <a:latin typeface="Calibri"/>
                <a:ea typeface="Calibri"/>
                <a:cs typeface="Calibri"/>
                <a:sym typeface="Calibri"/>
              </a:rPr>
              <a:t>TELL YOUR STUDENTS</a:t>
            </a:r>
            <a:endParaRPr>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SG" sz="1200" b="0">
                <a:solidFill>
                  <a:schemeClr val="dk2"/>
                </a:solidFill>
                <a:latin typeface="Calibri"/>
                <a:ea typeface="Calibri"/>
                <a:cs typeface="Calibri"/>
                <a:sym typeface="Calibri"/>
              </a:rPr>
              <a:t>We’ve talked about some boundaries to consider when you are engaging online, but it’s useful to remember that there are rules and policies set by others in the digital world too.</a:t>
            </a:r>
            <a:endParaRPr b="0">
              <a:solidFill>
                <a:schemeClr val="dk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b="0">
              <a:solidFill>
                <a:schemeClr val="dk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SG" sz="1200" b="0">
                <a:solidFill>
                  <a:schemeClr val="dk2"/>
                </a:solidFill>
                <a:latin typeface="Calibri"/>
                <a:ea typeface="Calibri"/>
                <a:cs typeface="Calibri"/>
                <a:sym typeface="Calibri"/>
              </a:rPr>
              <a:t>You don’t set them, but you need to follow them if you want to use some services or platforms.</a:t>
            </a:r>
            <a:endParaRPr b="0">
              <a:solidFill>
                <a:schemeClr val="dk2"/>
              </a:solidFill>
              <a:latin typeface="Calibri"/>
              <a:ea typeface="Calibri"/>
              <a:cs typeface="Calibri"/>
              <a:sym typeface="Calibri"/>
            </a:endParaRPr>
          </a:p>
          <a:p>
            <a:pPr marL="0" lvl="0" indent="0" algn="l" rtl="0">
              <a:lnSpc>
                <a:spcPct val="110000"/>
              </a:lnSpc>
              <a:spcBef>
                <a:spcPts val="0"/>
              </a:spcBef>
              <a:spcAft>
                <a:spcPts val="0"/>
              </a:spcAft>
              <a:buClr>
                <a:schemeClr val="dk1"/>
              </a:buClr>
              <a:buSzPts val="1100"/>
              <a:buFont typeface="Arial"/>
              <a:buNone/>
            </a:pPr>
            <a:endParaRPr sz="1200" b="1" u="sng">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200" b="1">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b="1">
              <a:solidFill>
                <a:schemeClr val="dk2"/>
              </a:solidFill>
              <a:latin typeface="Calibri"/>
              <a:ea typeface="Calibri"/>
              <a:cs typeface="Calibri"/>
              <a:sym typeface="Calibri"/>
            </a:endParaRPr>
          </a:p>
        </p:txBody>
      </p:sp>
      <p:sp>
        <p:nvSpPr>
          <p:cNvPr id="447" name="Google Shape;447;p1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SG" b="1" u="sng">
                <a:solidFill>
                  <a:schemeClr val="dk2"/>
                </a:solidFill>
                <a:latin typeface="Calibri"/>
                <a:ea typeface="Calibri"/>
                <a:cs typeface="Calibri"/>
                <a:sym typeface="Calibri"/>
              </a:rPr>
              <a:t>Speaker Notes:</a:t>
            </a:r>
            <a:endParaRPr b="1">
              <a:solidFill>
                <a:schemeClr val="dk2"/>
              </a:solidFill>
              <a:latin typeface="Calibri"/>
              <a:ea typeface="Calibri"/>
              <a:cs typeface="Calibri"/>
              <a:sym typeface="Calibri"/>
            </a:endParaRPr>
          </a:p>
          <a:p>
            <a:pPr marL="0" marR="457200" lvl="0" indent="0" algn="l" rtl="0">
              <a:lnSpc>
                <a:spcPct val="106666"/>
              </a:lnSpc>
              <a:spcBef>
                <a:spcPts val="65"/>
              </a:spcBef>
              <a:spcAft>
                <a:spcPts val="0"/>
              </a:spcAft>
              <a:buClr>
                <a:schemeClr val="dk1"/>
              </a:buClr>
              <a:buSzPts val="1100"/>
              <a:buFont typeface="Arial"/>
              <a:buNone/>
            </a:pPr>
            <a:endParaRPr b="1">
              <a:solidFill>
                <a:schemeClr val="dk2"/>
              </a:solidFill>
              <a:latin typeface="Calibri"/>
              <a:ea typeface="Calibri"/>
              <a:cs typeface="Calibri"/>
              <a:sym typeface="Calibri"/>
            </a:endParaRPr>
          </a:p>
          <a:p>
            <a:pPr marL="0" marR="457200" lvl="0" indent="0" algn="l" rtl="0">
              <a:lnSpc>
                <a:spcPct val="106666"/>
              </a:lnSpc>
              <a:spcBef>
                <a:spcPts val="65"/>
              </a:spcBef>
              <a:spcAft>
                <a:spcPts val="0"/>
              </a:spcAft>
              <a:buClr>
                <a:schemeClr val="dk1"/>
              </a:buClr>
              <a:buSzPts val="1100"/>
              <a:buFont typeface="Arial"/>
              <a:buNone/>
            </a:pPr>
            <a:r>
              <a:rPr lang="en-SG" b="1">
                <a:solidFill>
                  <a:schemeClr val="dk2"/>
                </a:solidFill>
                <a:latin typeface="Calibri"/>
                <a:ea typeface="Calibri"/>
                <a:cs typeface="Calibri"/>
                <a:sym typeface="Calibri"/>
              </a:rPr>
              <a:t>LESSON OBJECTIVE</a:t>
            </a:r>
            <a:endParaRPr b="1">
              <a:solidFill>
                <a:schemeClr val="dk2"/>
              </a:solidFill>
              <a:latin typeface="Calibri"/>
              <a:ea typeface="Calibri"/>
              <a:cs typeface="Calibri"/>
              <a:sym typeface="Calibri"/>
            </a:endParaRPr>
          </a:p>
          <a:p>
            <a:pPr marL="0" marR="457200" lvl="0" indent="0" algn="l" rtl="0">
              <a:lnSpc>
                <a:spcPct val="106666"/>
              </a:lnSpc>
              <a:spcBef>
                <a:spcPts val="65"/>
              </a:spcBef>
              <a:spcAft>
                <a:spcPts val="0"/>
              </a:spcAft>
              <a:buClr>
                <a:schemeClr val="dk1"/>
              </a:buClr>
              <a:buSzPts val="1100"/>
              <a:buFont typeface="Arial"/>
              <a:buNone/>
            </a:pPr>
            <a:r>
              <a:rPr lang="en-SG" b="0">
                <a:solidFill>
                  <a:schemeClr val="dk2"/>
                </a:solidFill>
                <a:latin typeface="Calibri"/>
                <a:ea typeface="Calibri"/>
                <a:cs typeface="Calibri"/>
                <a:sym typeface="Calibri"/>
              </a:rPr>
              <a:t>Students will explore qualities that constitute healthy and kind relationships and how online behaviors play a role in both healthy and unhealthy relationships. Students will also examine the opportunities and challenges around the intersection between social media and relationships in their own peer group and learn how to promote “upstanding” among their peers.</a:t>
            </a:r>
            <a:endParaRPr b="0">
              <a:solidFill>
                <a:schemeClr val="dk2"/>
              </a:solidFill>
              <a:latin typeface="Calibri"/>
              <a:ea typeface="Calibri"/>
              <a:cs typeface="Calibri"/>
              <a:sym typeface="Calibri"/>
            </a:endParaRPr>
          </a:p>
          <a:p>
            <a:pPr marL="457200" marR="457200" lvl="0" indent="0" algn="l" rtl="0">
              <a:lnSpc>
                <a:spcPct val="106666"/>
              </a:lnSpc>
              <a:spcBef>
                <a:spcPts val="65"/>
              </a:spcBef>
              <a:spcAft>
                <a:spcPts val="0"/>
              </a:spcAft>
              <a:buClr>
                <a:schemeClr val="dk1"/>
              </a:buClr>
              <a:buSzPts val="1100"/>
              <a:buFont typeface="Arial"/>
              <a:buNone/>
            </a:pPr>
            <a:endParaRPr b="0">
              <a:solidFill>
                <a:schemeClr val="dk2"/>
              </a:solidFill>
              <a:latin typeface="Calibri"/>
              <a:ea typeface="Calibri"/>
              <a:cs typeface="Calibri"/>
              <a:sym typeface="Calibri"/>
            </a:endParaRPr>
          </a:p>
          <a:p>
            <a:pPr marL="0" marR="457200" lvl="0" indent="0" algn="l" rtl="0">
              <a:lnSpc>
                <a:spcPct val="106666"/>
              </a:lnSpc>
              <a:spcBef>
                <a:spcPts val="65"/>
              </a:spcBef>
              <a:spcAft>
                <a:spcPts val="0"/>
              </a:spcAft>
              <a:buSzPts val="1100"/>
              <a:buNone/>
            </a:pPr>
            <a:r>
              <a:rPr lang="en-SG" b="1">
                <a:solidFill>
                  <a:schemeClr val="dk2"/>
                </a:solidFill>
                <a:latin typeface="Calibri"/>
                <a:ea typeface="Calibri"/>
                <a:cs typeface="Calibri"/>
                <a:sym typeface="Calibri"/>
              </a:rPr>
              <a:t>ESTIMATED TIME</a:t>
            </a:r>
            <a:endParaRPr b="1">
              <a:solidFill>
                <a:schemeClr val="dk2"/>
              </a:solidFill>
              <a:latin typeface="Calibri"/>
              <a:ea typeface="Calibri"/>
              <a:cs typeface="Calibri"/>
              <a:sym typeface="Calibri"/>
            </a:endParaRPr>
          </a:p>
          <a:p>
            <a:pPr marL="0" marR="457200" lvl="0" indent="0" algn="l" rtl="0">
              <a:lnSpc>
                <a:spcPct val="106666"/>
              </a:lnSpc>
              <a:spcBef>
                <a:spcPts val="65"/>
              </a:spcBef>
              <a:spcAft>
                <a:spcPts val="0"/>
              </a:spcAft>
              <a:buSzPts val="1100"/>
              <a:buNone/>
            </a:pPr>
            <a:r>
              <a:rPr lang="en-SG" b="0">
                <a:solidFill>
                  <a:schemeClr val="dk2"/>
                </a:solidFill>
                <a:latin typeface="Calibri"/>
                <a:ea typeface="Calibri"/>
                <a:cs typeface="Calibri"/>
                <a:sym typeface="Calibri"/>
              </a:rPr>
              <a:t>2 Hours</a:t>
            </a:r>
            <a:endParaRPr b="0">
              <a:solidFill>
                <a:schemeClr val="dk2"/>
              </a:solidFill>
              <a:latin typeface="Calibri"/>
              <a:ea typeface="Calibri"/>
              <a:cs typeface="Calibri"/>
              <a:sym typeface="Calibri"/>
            </a:endParaRPr>
          </a:p>
          <a:p>
            <a:pPr marL="0" marR="457200" lvl="0" indent="0" algn="l" rtl="0">
              <a:lnSpc>
                <a:spcPct val="106666"/>
              </a:lnSpc>
              <a:spcBef>
                <a:spcPts val="65"/>
              </a:spcBef>
              <a:spcAft>
                <a:spcPts val="0"/>
              </a:spcAft>
              <a:buSzPts val="1100"/>
              <a:buNone/>
            </a:pPr>
            <a:endParaRPr b="0">
              <a:solidFill>
                <a:schemeClr val="dk2"/>
              </a:solidFill>
              <a:latin typeface="Calibri"/>
              <a:ea typeface="Calibri"/>
              <a:cs typeface="Calibri"/>
              <a:sym typeface="Calibri"/>
            </a:endParaRPr>
          </a:p>
          <a:p>
            <a:pPr marL="0" marR="457200" lvl="0" indent="0" algn="l" rtl="0">
              <a:lnSpc>
                <a:spcPct val="106666"/>
              </a:lnSpc>
              <a:spcBef>
                <a:spcPts val="65"/>
              </a:spcBef>
              <a:spcAft>
                <a:spcPts val="0"/>
              </a:spcAft>
              <a:buSzPts val="1100"/>
              <a:buNone/>
            </a:pPr>
            <a:r>
              <a:rPr lang="en-SG" b="1">
                <a:solidFill>
                  <a:schemeClr val="dk2"/>
                </a:solidFill>
                <a:latin typeface="Calibri"/>
                <a:ea typeface="Calibri"/>
                <a:cs typeface="Calibri"/>
                <a:sym typeface="Calibri"/>
              </a:rPr>
              <a:t>ESSENTIAL QUESTION</a:t>
            </a:r>
            <a:endParaRPr b="1">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Char char="●"/>
            </a:pPr>
            <a:r>
              <a:rPr lang="en-SG" b="0">
                <a:solidFill>
                  <a:schemeClr val="dk2"/>
                </a:solidFill>
                <a:latin typeface="Calibri"/>
                <a:ea typeface="Calibri"/>
                <a:cs typeface="Calibri"/>
                <a:sym typeface="Calibri"/>
              </a:rPr>
              <a:t>In the digital world, how do you know if a relationship is healthy?</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n-SG" b="1">
                <a:solidFill>
                  <a:schemeClr val="dk2"/>
                </a:solidFill>
                <a:latin typeface="Calibri"/>
                <a:ea typeface="Calibri"/>
                <a:cs typeface="Calibri"/>
                <a:sym typeface="Calibri"/>
              </a:rPr>
              <a:t>MATERIALS</a:t>
            </a:r>
            <a:endParaRPr b="1">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Char char="●"/>
            </a:pPr>
            <a:r>
              <a:rPr lang="en-SG" b="0">
                <a:solidFill>
                  <a:schemeClr val="dk2"/>
                </a:solidFill>
                <a:latin typeface="Calibri"/>
                <a:ea typeface="Calibri"/>
                <a:cs typeface="Calibri"/>
                <a:sym typeface="Calibri"/>
              </a:rPr>
              <a:t>Flipchart </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Char char="●"/>
            </a:pPr>
            <a:r>
              <a:rPr lang="en-SG" b="0">
                <a:solidFill>
                  <a:schemeClr val="dk2"/>
                </a:solidFill>
                <a:latin typeface="Calibri"/>
                <a:ea typeface="Calibri"/>
                <a:cs typeface="Calibri"/>
                <a:sym typeface="Calibri"/>
              </a:rPr>
              <a:t>Poster Paper for Questions </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Char char="●"/>
            </a:pPr>
            <a:r>
              <a:rPr lang="en-SG" b="0">
                <a:solidFill>
                  <a:schemeClr val="dk2"/>
                </a:solidFill>
                <a:latin typeface="Calibri"/>
                <a:ea typeface="Calibri"/>
                <a:cs typeface="Calibri"/>
                <a:sym typeface="Calibri"/>
              </a:rPr>
              <a:t>Sticky Notes </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Char char="●"/>
            </a:pPr>
            <a:r>
              <a:rPr lang="en-SG" b="0">
                <a:solidFill>
                  <a:schemeClr val="dk2"/>
                </a:solidFill>
                <a:latin typeface="Calibri"/>
                <a:ea typeface="Calibri"/>
                <a:cs typeface="Calibri"/>
                <a:sym typeface="Calibri"/>
              </a:rPr>
              <a:t>Pens </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Char char="●"/>
            </a:pPr>
            <a:r>
              <a:rPr lang="en-SG" b="0">
                <a:solidFill>
                  <a:schemeClr val="dk2"/>
                </a:solidFill>
                <a:latin typeface="Calibri"/>
                <a:ea typeface="Calibri"/>
                <a:cs typeface="Calibri"/>
                <a:sym typeface="Calibri"/>
              </a:rPr>
              <a:t>Spectrum Activity Post-it Notes </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Char char="●"/>
            </a:pPr>
            <a:r>
              <a:rPr lang="en-SG" b="0">
                <a:solidFill>
                  <a:schemeClr val="dk2"/>
                </a:solidFill>
                <a:latin typeface="Calibri"/>
                <a:ea typeface="Calibri"/>
                <a:cs typeface="Calibri"/>
                <a:sym typeface="Calibri"/>
              </a:rPr>
              <a:t>Storyboard Assignment Materials</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n-SG" b="1">
                <a:solidFill>
                  <a:schemeClr val="dk2"/>
                </a:solidFill>
                <a:latin typeface="Calibri"/>
                <a:ea typeface="Calibri"/>
                <a:cs typeface="Calibri"/>
                <a:sym typeface="Calibri"/>
              </a:rPr>
              <a:t>PREPARATION</a:t>
            </a:r>
            <a:endParaRPr b="1">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Char char="●"/>
            </a:pPr>
            <a:r>
              <a:rPr lang="en-SG" b="0">
                <a:solidFill>
                  <a:schemeClr val="dk2"/>
                </a:solidFill>
                <a:latin typeface="Calibri"/>
                <a:ea typeface="Calibri"/>
                <a:cs typeface="Calibri"/>
                <a:sym typeface="Calibri"/>
              </a:rPr>
              <a:t>Write up spectrum activity post-its. </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Char char="●"/>
            </a:pPr>
            <a:r>
              <a:rPr lang="en-SG" b="0">
                <a:solidFill>
                  <a:schemeClr val="dk2"/>
                </a:solidFill>
                <a:latin typeface="Calibri"/>
                <a:ea typeface="Calibri"/>
                <a:cs typeface="Calibri"/>
                <a:sym typeface="Calibri"/>
              </a:rPr>
              <a:t>Put up possible poster questions.</a:t>
            </a:r>
            <a:endParaRPr>
              <a:latin typeface="Calibri"/>
              <a:ea typeface="Calibri"/>
              <a:cs typeface="Calibri"/>
              <a:sym typeface="Calibri"/>
            </a:endParaRPr>
          </a:p>
          <a:p>
            <a:pPr marL="457200" marR="0" lvl="0" indent="-298450" algn="l" rtl="0">
              <a:lnSpc>
                <a:spcPct val="100000"/>
              </a:lnSpc>
              <a:spcBef>
                <a:spcPts val="0"/>
              </a:spcBef>
              <a:spcAft>
                <a:spcPts val="0"/>
              </a:spcAft>
              <a:buClr>
                <a:schemeClr val="dk1"/>
              </a:buClr>
              <a:buSzPts val="1100"/>
              <a:buFont typeface="Montserrat"/>
              <a:buChar char="●"/>
            </a:pPr>
            <a:r>
              <a:rPr lang="en-SG" sz="1100" i="0" u="none" strike="noStrike" cap="none">
                <a:solidFill>
                  <a:schemeClr val="dk2"/>
                </a:solidFill>
                <a:latin typeface="Calibri"/>
                <a:ea typeface="Calibri"/>
                <a:cs typeface="Calibri"/>
                <a:sym typeface="Calibri"/>
              </a:rPr>
              <a:t>There are opportunities to localize content to your students’ experience and local context. These opportunities are flagged as a “Teacher’s Note.” We suggest you read through the lesson ahead of time and prepare the examples before the lesson begins.</a:t>
            </a:r>
            <a:endParaRPr>
              <a:solidFill>
                <a:schemeClr val="dk2"/>
              </a:solidFill>
              <a:latin typeface="Calibri"/>
              <a:ea typeface="Calibri"/>
              <a:cs typeface="Calibri"/>
              <a:sym typeface="Calibri"/>
            </a:endParaRPr>
          </a:p>
          <a:p>
            <a:pPr marL="0" marR="457200" lvl="0" indent="0" algn="l" rtl="0">
              <a:lnSpc>
                <a:spcPct val="106666"/>
              </a:lnSpc>
              <a:spcBef>
                <a:spcPts val="65"/>
              </a:spcBef>
              <a:spcAft>
                <a:spcPts val="0"/>
              </a:spcAft>
              <a:buClr>
                <a:schemeClr val="dk1"/>
              </a:buClr>
              <a:buSzPts val="1100"/>
              <a:buFont typeface="Arial"/>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n-SG" b="1" i="1">
                <a:solidFill>
                  <a:schemeClr val="dk2"/>
                </a:solidFill>
                <a:latin typeface="Calibri"/>
                <a:ea typeface="Calibri"/>
                <a:cs typeface="Calibri"/>
                <a:sym typeface="Calibri"/>
              </a:rPr>
              <a:t>OPTIONAL: </a:t>
            </a:r>
            <a:r>
              <a:rPr lang="en-SG" b="1">
                <a:solidFill>
                  <a:schemeClr val="dk2"/>
                </a:solidFill>
                <a:latin typeface="Calibri"/>
                <a:ea typeface="Calibri"/>
                <a:cs typeface="Calibri"/>
                <a:sym typeface="Calibri"/>
              </a:rPr>
              <a:t>ISTE DIGCITCOMMIT COMPETENCY</a:t>
            </a:r>
            <a:endParaRPr b="1">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Char char="●"/>
            </a:pPr>
            <a:r>
              <a:rPr lang="en-SG" b="0">
                <a:solidFill>
                  <a:schemeClr val="dk2"/>
                </a:solidFill>
                <a:latin typeface="Calibri"/>
                <a:ea typeface="Calibri"/>
                <a:cs typeface="Calibri"/>
                <a:sym typeface="Calibri"/>
              </a:rPr>
              <a:t>ENGAGED: I use technology and digital channels for civic engagement, to solve problems, and be a force for good in both physical and virtual communities.</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Char char="●"/>
            </a:pPr>
            <a:r>
              <a:rPr lang="en-SG" b="0">
                <a:solidFill>
                  <a:schemeClr val="dk2"/>
                </a:solidFill>
                <a:latin typeface="Calibri"/>
                <a:ea typeface="Calibri"/>
                <a:cs typeface="Calibri"/>
                <a:sym typeface="Calibri"/>
              </a:rPr>
              <a:t>ALERT: I am aware of my online actions and know how to be safe and create safe spaces for others online.</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0">
              <a:solidFill>
                <a:schemeClr val="dk2"/>
              </a:solidFill>
              <a:latin typeface="Calibri"/>
              <a:ea typeface="Calibri"/>
              <a:cs typeface="Calibri"/>
              <a:sym typeface="Calibri"/>
            </a:endParaRPr>
          </a:p>
          <a:p>
            <a:pPr marL="158750" lvl="0" indent="0" algn="l" rtl="0">
              <a:lnSpc>
                <a:spcPct val="100000"/>
              </a:lnSpc>
              <a:spcBef>
                <a:spcPts val="0"/>
              </a:spcBef>
              <a:spcAft>
                <a:spcPts val="0"/>
              </a:spcAft>
              <a:buSzPts val="1100"/>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b="0">
              <a:solidFill>
                <a:schemeClr val="dk2"/>
              </a:solidFill>
              <a:latin typeface="Calibri"/>
              <a:ea typeface="Calibri"/>
              <a:cs typeface="Calibri"/>
              <a:sym typeface="Calibri"/>
            </a:endParaRPr>
          </a:p>
        </p:txBody>
      </p:sp>
      <p:sp>
        <p:nvSpPr>
          <p:cNvPr id="470" name="Google Shape;470;p1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SG" sz="1200" b="1" u="sng">
                <a:solidFill>
                  <a:schemeClr val="dk2"/>
                </a:solidFill>
                <a:latin typeface="Calibri"/>
                <a:ea typeface="Calibri"/>
                <a:cs typeface="Calibri"/>
                <a:sym typeface="Calibri"/>
              </a:rPr>
              <a:t>Speaker Notes:</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200"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sz="1200" b="1">
                <a:solidFill>
                  <a:schemeClr val="dk2"/>
                </a:solidFill>
                <a:latin typeface="Calibri"/>
                <a:ea typeface="Calibri"/>
                <a:cs typeface="Calibri"/>
                <a:sym typeface="Calibri"/>
              </a:rPr>
              <a:t>Relationship Vocabulary</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1" i="1">
                <a:solidFill>
                  <a:schemeClr val="dk2"/>
                </a:solidFill>
                <a:latin typeface="Calibri"/>
                <a:ea typeface="Calibri"/>
                <a:cs typeface="Calibri"/>
                <a:sym typeface="Calibri"/>
              </a:rPr>
              <a:t>Part 1</a:t>
            </a:r>
            <a:endParaRPr b="1" i="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1">
                <a:solidFill>
                  <a:schemeClr val="dk2"/>
                </a:solidFill>
                <a:latin typeface="Calibri"/>
                <a:ea typeface="Calibri"/>
                <a:cs typeface="Calibri"/>
                <a:sym typeface="Calibri"/>
              </a:rPr>
              <a:t>CLASS INTERACTION</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0">
                <a:solidFill>
                  <a:schemeClr val="dk2"/>
                </a:solidFill>
                <a:latin typeface="Calibri"/>
                <a:ea typeface="Calibri"/>
                <a:cs typeface="Calibri"/>
                <a:sym typeface="Calibri"/>
              </a:rPr>
              <a:t>Gather students into a circle.</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1">
                <a:solidFill>
                  <a:schemeClr val="dk2"/>
                </a:solidFill>
                <a:latin typeface="Calibri"/>
                <a:ea typeface="Calibri"/>
                <a:cs typeface="Calibri"/>
                <a:sym typeface="Calibri"/>
              </a:rPr>
              <a:t>TELL YOUR STUDENTS</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r>
              <a:rPr lang="en-SG" b="0">
                <a:solidFill>
                  <a:schemeClr val="dk2"/>
                </a:solidFill>
                <a:latin typeface="Calibri"/>
                <a:ea typeface="Calibri"/>
                <a:cs typeface="Calibri"/>
                <a:sym typeface="Calibri"/>
              </a:rPr>
              <a:t>Today, I want to talk about how what we do online has an impact on the health of our relationships. We’ll also talk about what you can do to be an “upstander” for others and recognize when our friends need help with some of their problems in relationships.</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b="0">
              <a:solidFill>
                <a:schemeClr val="dk2"/>
              </a:solidFill>
              <a:latin typeface="Calibri"/>
              <a:ea typeface="Calibri"/>
              <a:cs typeface="Calibri"/>
              <a:sym typeface="Calibri"/>
            </a:endParaRPr>
          </a:p>
        </p:txBody>
      </p:sp>
      <p:sp>
        <p:nvSpPr>
          <p:cNvPr id="489" name="Google Shape;489;p1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SG" b="1" u="sng">
                <a:solidFill>
                  <a:schemeClr val="dk2"/>
                </a:solidFill>
                <a:latin typeface="Calibri"/>
                <a:ea typeface="Calibri"/>
                <a:cs typeface="Calibri"/>
                <a:sym typeface="Calibri"/>
              </a:rPr>
              <a:t>Speaker Notes:</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1">
                <a:solidFill>
                  <a:schemeClr val="dk2"/>
                </a:solidFill>
                <a:latin typeface="Calibri"/>
                <a:ea typeface="Calibri"/>
                <a:cs typeface="Calibri"/>
                <a:sym typeface="Calibri"/>
              </a:rPr>
              <a:t>ASK YOUR STUDENTS</a:t>
            </a:r>
            <a:endParaRPr b="1">
              <a:solidFill>
                <a:schemeClr val="dk2"/>
              </a:solidFill>
              <a:latin typeface="Calibri"/>
              <a:ea typeface="Calibri"/>
              <a:cs typeface="Calibri"/>
              <a:sym typeface="Calibri"/>
            </a:endParaRPr>
          </a:p>
          <a:p>
            <a:pPr marL="171450" lvl="0" indent="-171450" algn="l" rtl="0">
              <a:lnSpc>
                <a:spcPct val="100000"/>
              </a:lnSpc>
              <a:spcBef>
                <a:spcPts val="0"/>
              </a:spcBef>
              <a:spcAft>
                <a:spcPts val="0"/>
              </a:spcAft>
              <a:buClr>
                <a:schemeClr val="dk1"/>
              </a:buClr>
              <a:buSzPts val="1100"/>
              <a:buChar char="●"/>
            </a:pPr>
            <a:r>
              <a:rPr lang="en-SG" b="0">
                <a:solidFill>
                  <a:schemeClr val="dk2"/>
                </a:solidFill>
                <a:latin typeface="Calibri"/>
                <a:ea typeface="Calibri"/>
                <a:cs typeface="Calibri"/>
                <a:sym typeface="Calibri"/>
              </a:rPr>
              <a:t>Who’s heard of the words “bystander” or “upstander”? What do these words mean to you?</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1">
                <a:solidFill>
                  <a:schemeClr val="dk2"/>
                </a:solidFill>
                <a:latin typeface="Calibri"/>
                <a:ea typeface="Calibri"/>
                <a:cs typeface="Calibri"/>
                <a:sym typeface="Calibri"/>
              </a:rPr>
              <a:t>CLASS INTERACTION</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0">
                <a:solidFill>
                  <a:schemeClr val="dk2"/>
                </a:solidFill>
                <a:latin typeface="Calibri"/>
                <a:ea typeface="Calibri"/>
                <a:cs typeface="Calibri"/>
                <a:sym typeface="Calibri"/>
              </a:rPr>
              <a:t>Listen to two or three responses.</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b="0">
              <a:solidFill>
                <a:schemeClr val="dk2"/>
              </a:solidFill>
              <a:latin typeface="Calibri"/>
              <a:ea typeface="Calibri"/>
              <a:cs typeface="Calibri"/>
              <a:sym typeface="Calibri"/>
            </a:endParaRPr>
          </a:p>
        </p:txBody>
      </p:sp>
      <p:sp>
        <p:nvSpPr>
          <p:cNvPr id="506" name="Google Shape;506;p1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SG" b="1" u="sng">
                <a:solidFill>
                  <a:schemeClr val="dk2"/>
                </a:solidFill>
                <a:latin typeface="Calibri"/>
                <a:ea typeface="Calibri"/>
                <a:cs typeface="Calibri"/>
                <a:sym typeface="Calibri"/>
              </a:rPr>
              <a:t>Speaker Notes:</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1">
                <a:solidFill>
                  <a:schemeClr val="dk2"/>
                </a:solidFill>
                <a:latin typeface="Calibri"/>
                <a:ea typeface="Calibri"/>
                <a:cs typeface="Calibri"/>
                <a:sym typeface="Calibri"/>
              </a:rPr>
              <a:t>TELL YOUR STUDENTS</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0">
                <a:solidFill>
                  <a:schemeClr val="dk2"/>
                </a:solidFill>
                <a:latin typeface="Calibri"/>
                <a:ea typeface="Calibri"/>
                <a:cs typeface="Calibri"/>
                <a:sym typeface="Calibri"/>
              </a:rPr>
              <a:t>As you suggested, a bystander is someone who observes some kind of act take place. For today’s exercise, we’re talking about acts related to unhealthy/unkind relationships. An upstander is someone who does something positive in response — maybe by supporting the victim, helping to stop the act or in other ways, depending on the situation.</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b="1">
              <a:solidFill>
                <a:schemeClr val="dk2"/>
              </a:solidFill>
              <a:latin typeface="Calibri"/>
              <a:ea typeface="Calibri"/>
              <a:cs typeface="Calibri"/>
              <a:sym typeface="Calibri"/>
            </a:endParaRPr>
          </a:p>
        </p:txBody>
      </p:sp>
      <p:sp>
        <p:nvSpPr>
          <p:cNvPr id="520" name="Google Shape;520;p1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67788A"/>
              </a:buClr>
              <a:buSzPts val="1100"/>
              <a:buFont typeface="Arial"/>
              <a:buNone/>
            </a:pPr>
            <a:r>
              <a:rPr lang="en-SG" b="1" u="sng">
                <a:solidFill>
                  <a:schemeClr val="dk2"/>
                </a:solidFill>
                <a:latin typeface="Calibri"/>
                <a:ea typeface="Calibri"/>
                <a:cs typeface="Calibri"/>
                <a:sym typeface="Calibri"/>
              </a:rPr>
              <a:t>Speaker Notes:</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r>
              <a:rPr lang="en-SG" b="1" i="1">
                <a:solidFill>
                  <a:schemeClr val="dk2"/>
                </a:solidFill>
                <a:latin typeface="Calibri"/>
                <a:ea typeface="Calibri"/>
                <a:cs typeface="Calibri"/>
                <a:sym typeface="Calibri"/>
              </a:rPr>
              <a:t>Part 2</a:t>
            </a:r>
            <a:endParaRPr b="1" i="1">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r>
              <a:rPr lang="en-SG" b="1">
                <a:solidFill>
                  <a:schemeClr val="dk2"/>
                </a:solidFill>
                <a:latin typeface="Calibri"/>
                <a:ea typeface="Calibri"/>
                <a:cs typeface="Calibri"/>
                <a:sym typeface="Calibri"/>
              </a:rPr>
              <a:t>TELL YOUR STUDENTS</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r>
              <a:rPr lang="en-SG" b="0">
                <a:solidFill>
                  <a:schemeClr val="dk2"/>
                </a:solidFill>
                <a:latin typeface="Calibri"/>
                <a:ea typeface="Calibri"/>
                <a:cs typeface="Calibri"/>
                <a:sym typeface="Calibri"/>
              </a:rPr>
              <a:t>Now let’s talk about relationships. First, we should recognize that “relationships” is a pretty broad term. For our purposes, we’re going to define “relationship” to mean any connection between peers. For example, you may be connected to your peers through friends, romantic relationships, schoolmates, or as members of the same out-of-school activity (e.g., film club). Whenever we talk about healthy relationships, a tough question always comes up: “What exactly is a healthy relationship?” Everyone has different ideas about this topic and there are a lot of good answers.</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r>
              <a:rPr lang="en-SG" b="0">
                <a:solidFill>
                  <a:schemeClr val="dk2"/>
                </a:solidFill>
                <a:latin typeface="Calibri"/>
                <a:ea typeface="Calibri"/>
                <a:cs typeface="Calibri"/>
                <a:sym typeface="Calibri"/>
              </a:rPr>
              <a:t>To make sure we’re all on the same page, let’s think out loud about words that can describe healthy relationships — friendships, schoolmates, a variety of relationships! We know that sometimes things can go wrong in all kinds of relationships, so let’s talk about healthy behaviors unique to various types.</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b="1">
              <a:solidFill>
                <a:schemeClr val="dk2"/>
              </a:solidFill>
              <a:latin typeface="Calibri"/>
              <a:ea typeface="Calibri"/>
              <a:cs typeface="Calibri"/>
              <a:sym typeface="Calibri"/>
            </a:endParaRPr>
          </a:p>
        </p:txBody>
      </p:sp>
      <p:sp>
        <p:nvSpPr>
          <p:cNvPr id="535" name="Google Shape;535;p1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SG" b="1" u="sng">
                <a:solidFill>
                  <a:schemeClr val="dk2"/>
                </a:solidFill>
                <a:latin typeface="Calibri"/>
                <a:ea typeface="Calibri"/>
                <a:cs typeface="Calibri"/>
                <a:sym typeface="Calibri"/>
              </a:rPr>
              <a:t>Speaker Notes:</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1">
                <a:solidFill>
                  <a:schemeClr val="dk2"/>
                </a:solidFill>
                <a:latin typeface="Calibri"/>
                <a:ea typeface="Calibri"/>
                <a:cs typeface="Calibri"/>
                <a:sym typeface="Calibri"/>
              </a:rPr>
              <a:t>TELL YOUR STUDENTS: </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0">
                <a:solidFill>
                  <a:schemeClr val="dk2"/>
                </a:solidFill>
                <a:latin typeface="Calibri"/>
                <a:ea typeface="Calibri"/>
                <a:cs typeface="Calibri"/>
                <a:sym typeface="Calibri"/>
              </a:rPr>
              <a:t>Let’s play a small game. As we go around in a circle, let’s each say one word that describes healthy relationships. I’ll start. I think relationships can be (supportive, caring, kind, etc.).</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b="1">
              <a:solidFill>
                <a:schemeClr val="dk2"/>
              </a:solidFill>
              <a:latin typeface="Calibri"/>
              <a:ea typeface="Calibri"/>
              <a:cs typeface="Calibri"/>
              <a:sym typeface="Calibri"/>
            </a:endParaRPr>
          </a:p>
        </p:txBody>
      </p:sp>
      <p:sp>
        <p:nvSpPr>
          <p:cNvPr id="573" name="Google Shape;573;p1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67788A"/>
              </a:buClr>
              <a:buSzPts val="1100"/>
              <a:buFont typeface="Arial"/>
              <a:buNone/>
            </a:pPr>
            <a:r>
              <a:rPr lang="en-SG" sz="1050" b="1" u="sng">
                <a:solidFill>
                  <a:schemeClr val="dk2"/>
                </a:solidFill>
                <a:latin typeface="Calibri"/>
                <a:ea typeface="Calibri"/>
                <a:cs typeface="Calibri"/>
                <a:sym typeface="Calibri"/>
              </a:rPr>
              <a:t>Speaker Notes:</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endParaRPr sz="1050"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r>
              <a:rPr lang="en-SG" sz="1050" b="1">
                <a:solidFill>
                  <a:schemeClr val="dk2"/>
                </a:solidFill>
                <a:latin typeface="Calibri"/>
                <a:ea typeface="Calibri"/>
                <a:cs typeface="Calibri"/>
                <a:sym typeface="Calibri"/>
              </a:rPr>
              <a:t>ASK YOUR STUDENTS</a:t>
            </a:r>
            <a:endParaRPr b="1">
              <a:solidFill>
                <a:schemeClr val="dk2"/>
              </a:solidFill>
              <a:latin typeface="Calibri"/>
              <a:ea typeface="Calibri"/>
              <a:cs typeface="Calibri"/>
              <a:sym typeface="Calibri"/>
            </a:endParaRPr>
          </a:p>
          <a:p>
            <a:pPr marL="457200" lvl="0" indent="-295275" algn="l" rtl="0">
              <a:lnSpc>
                <a:spcPct val="100000"/>
              </a:lnSpc>
              <a:spcBef>
                <a:spcPts val="0"/>
              </a:spcBef>
              <a:spcAft>
                <a:spcPts val="0"/>
              </a:spcAft>
              <a:buClr>
                <a:schemeClr val="dk1"/>
              </a:buClr>
              <a:buSzPts val="1050"/>
              <a:buFont typeface="Arial"/>
              <a:buChar char="●"/>
            </a:pPr>
            <a:r>
              <a:rPr lang="en-SG" sz="1050" b="0">
                <a:solidFill>
                  <a:schemeClr val="dk2"/>
                </a:solidFill>
                <a:latin typeface="Calibri"/>
                <a:ea typeface="Calibri"/>
                <a:cs typeface="Calibri"/>
                <a:sym typeface="Calibri"/>
              </a:rPr>
              <a:t>What do you do to support someone you're in a healthy relationship with?</a:t>
            </a:r>
            <a:endParaRPr sz="1000"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000"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r>
              <a:rPr lang="en-SG" sz="1050" b="1">
                <a:solidFill>
                  <a:schemeClr val="dk2"/>
                </a:solidFill>
                <a:latin typeface="Calibri"/>
                <a:ea typeface="Calibri"/>
                <a:cs typeface="Calibri"/>
                <a:sym typeface="Calibri"/>
              </a:rPr>
              <a:t>CLASS INTERACTION</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r>
              <a:rPr lang="en-SG" sz="1050" b="0">
                <a:solidFill>
                  <a:schemeClr val="dk2"/>
                </a:solidFill>
                <a:latin typeface="Calibri"/>
                <a:ea typeface="Calibri"/>
                <a:cs typeface="Calibri"/>
                <a:sym typeface="Calibri"/>
              </a:rPr>
              <a:t>Write down what students say on the flipchart.</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endParaRPr sz="1050"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r>
              <a:rPr lang="en-SG" sz="1050" b="1">
                <a:solidFill>
                  <a:schemeClr val="dk2"/>
                </a:solidFill>
                <a:latin typeface="Calibri"/>
                <a:ea typeface="Calibri"/>
                <a:cs typeface="Calibri"/>
                <a:sym typeface="Calibri"/>
              </a:rPr>
              <a:t>TELL YOUR STUDENTS</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sz="1050" b="0">
                <a:solidFill>
                  <a:schemeClr val="dk2"/>
                </a:solidFill>
                <a:latin typeface="Calibri"/>
                <a:ea typeface="Calibri"/>
                <a:cs typeface="Calibri"/>
                <a:sym typeface="Calibri"/>
              </a:rPr>
              <a:t>Great! Thanks for contributing! Let’s take a look at these words.</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050"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sz="1050" b="1">
                <a:solidFill>
                  <a:schemeClr val="dk2"/>
                </a:solidFill>
                <a:latin typeface="Calibri"/>
                <a:ea typeface="Calibri"/>
                <a:cs typeface="Calibri"/>
                <a:sym typeface="Calibri"/>
              </a:rPr>
              <a:t>ASK YOUR STUDENTS</a:t>
            </a:r>
            <a:endParaRPr b="1">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sz="1050" b="0">
                <a:solidFill>
                  <a:schemeClr val="dk2"/>
                </a:solidFill>
                <a:latin typeface="Calibri"/>
                <a:ea typeface="Calibri"/>
                <a:cs typeface="Calibri"/>
                <a:sym typeface="Calibri"/>
              </a:rPr>
              <a:t>Do we agree with them?</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sz="1050" b="0">
                <a:solidFill>
                  <a:schemeClr val="dk2"/>
                </a:solidFill>
                <a:latin typeface="Calibri"/>
                <a:ea typeface="Calibri"/>
                <a:cs typeface="Calibri"/>
                <a:sym typeface="Calibri"/>
              </a:rPr>
              <a:t>Do you have anything extra to add?</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sz="1050" b="0">
                <a:solidFill>
                  <a:schemeClr val="dk2"/>
                </a:solidFill>
                <a:latin typeface="Calibri"/>
                <a:ea typeface="Calibri"/>
                <a:cs typeface="Calibri"/>
                <a:sym typeface="Calibri"/>
              </a:rPr>
              <a:t>Based on these words, can someone come up with a one-sentence definition of a healthy relationship?</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endParaRPr sz="1050"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r>
              <a:rPr lang="en-SG" sz="1050" b="1">
                <a:solidFill>
                  <a:schemeClr val="dk2"/>
                </a:solidFill>
                <a:latin typeface="Calibri"/>
                <a:ea typeface="Calibri"/>
                <a:cs typeface="Calibri"/>
                <a:sym typeface="Calibri"/>
              </a:rPr>
              <a:t>TEACHER’S NOTE</a:t>
            </a:r>
            <a:endParaRPr/>
          </a:p>
          <a:p>
            <a:pPr marL="0" lvl="0" indent="0" algn="l" rtl="0">
              <a:lnSpc>
                <a:spcPct val="100000"/>
              </a:lnSpc>
              <a:spcBef>
                <a:spcPts val="0"/>
              </a:spcBef>
              <a:spcAft>
                <a:spcPts val="0"/>
              </a:spcAft>
              <a:buClr>
                <a:srgbClr val="67788A"/>
              </a:buClr>
              <a:buSzPts val="1100"/>
              <a:buFont typeface="Arial"/>
              <a:buNone/>
            </a:pPr>
            <a:r>
              <a:rPr lang="en-SG" sz="1050" b="0">
                <a:solidFill>
                  <a:schemeClr val="dk2"/>
                </a:solidFill>
                <a:latin typeface="Calibri"/>
                <a:ea typeface="Calibri"/>
                <a:cs typeface="Calibri"/>
                <a:sym typeface="Calibri"/>
              </a:rPr>
              <a:t>Guide the group in developing a shared definition of a healthy relationship.</a:t>
            </a:r>
            <a:endParaRPr sz="1000"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endParaRPr sz="1050" b="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b="0" u="sng">
              <a:solidFill>
                <a:schemeClr val="dk2"/>
              </a:solidFill>
              <a:latin typeface="Calibri"/>
              <a:ea typeface="Calibri"/>
              <a:cs typeface="Calibri"/>
              <a:sym typeface="Calibri"/>
            </a:endParaRPr>
          </a:p>
        </p:txBody>
      </p:sp>
      <p:sp>
        <p:nvSpPr>
          <p:cNvPr id="591" name="Google Shape;591;p2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67788A"/>
              </a:buClr>
              <a:buSzPts val="1100"/>
              <a:buFont typeface="Arial"/>
              <a:buNone/>
            </a:pPr>
            <a:r>
              <a:rPr lang="en-SG" b="1" u="sng">
                <a:solidFill>
                  <a:schemeClr val="dk2"/>
                </a:solidFill>
                <a:latin typeface="Calibri"/>
                <a:ea typeface="Calibri"/>
                <a:cs typeface="Calibri"/>
                <a:sym typeface="Calibri"/>
              </a:rPr>
              <a:t>Speaker Notes:</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r>
              <a:rPr lang="en-SG" b="1">
                <a:solidFill>
                  <a:schemeClr val="dk2"/>
                </a:solidFill>
                <a:latin typeface="Calibri"/>
                <a:ea typeface="Calibri"/>
                <a:cs typeface="Calibri"/>
                <a:sym typeface="Calibri"/>
              </a:rPr>
              <a:t>Gallery Walk</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r>
              <a:rPr lang="en-SG" b="1">
                <a:solidFill>
                  <a:schemeClr val="dk2"/>
                </a:solidFill>
                <a:latin typeface="Calibri"/>
                <a:ea typeface="Calibri"/>
                <a:cs typeface="Calibri"/>
                <a:sym typeface="Calibri"/>
              </a:rPr>
              <a:t>CLASS INTERACTION</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r>
              <a:rPr lang="en-SG" b="0">
                <a:solidFill>
                  <a:schemeClr val="dk2"/>
                </a:solidFill>
                <a:latin typeface="Calibri"/>
                <a:ea typeface="Calibri"/>
                <a:cs typeface="Calibri"/>
                <a:sym typeface="Calibri"/>
              </a:rPr>
              <a:t>Divide students into pairs.</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br>
              <a:rPr lang="en-SG" b="0">
                <a:solidFill>
                  <a:schemeClr val="dk2"/>
                </a:solidFill>
                <a:latin typeface="Calibri"/>
                <a:ea typeface="Calibri"/>
                <a:cs typeface="Calibri"/>
                <a:sym typeface="Calibri"/>
              </a:rPr>
            </a:br>
            <a:r>
              <a:rPr lang="en-SG" b="1">
                <a:solidFill>
                  <a:schemeClr val="dk2"/>
                </a:solidFill>
                <a:latin typeface="Calibri"/>
                <a:ea typeface="Calibri"/>
                <a:cs typeface="Calibri"/>
                <a:sym typeface="Calibri"/>
              </a:rPr>
              <a:t>TELL YOUR STUDENTS</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r>
              <a:rPr lang="en-SG" b="0">
                <a:solidFill>
                  <a:schemeClr val="dk2"/>
                </a:solidFill>
                <a:latin typeface="Calibri"/>
                <a:ea typeface="Calibri"/>
                <a:cs typeface="Calibri"/>
                <a:sym typeface="Calibri"/>
              </a:rPr>
              <a:t>Now that we have a pretty good list of the things we think about when we talk about “healthy relationships,” it’s time to switch our focus a bit and take a look at our own experiences with relationships on the internet.</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r>
              <a:rPr lang="en-SG" b="1">
                <a:solidFill>
                  <a:schemeClr val="dk2"/>
                </a:solidFill>
                <a:latin typeface="Calibri"/>
                <a:ea typeface="Calibri"/>
                <a:cs typeface="Calibri"/>
                <a:sym typeface="Calibri"/>
              </a:rPr>
              <a:t>CLASS INTERACTION</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r>
              <a:rPr lang="en-SG" b="0">
                <a:solidFill>
                  <a:schemeClr val="dk2"/>
                </a:solidFill>
                <a:latin typeface="Calibri"/>
                <a:ea typeface="Calibri"/>
                <a:cs typeface="Calibri"/>
                <a:sym typeface="Calibri"/>
              </a:rPr>
              <a:t>Write one question from the possible list below on a poster and affix posters around the room.</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r>
              <a:rPr lang="en-SG" b="0">
                <a:solidFill>
                  <a:schemeClr val="dk2"/>
                </a:solidFill>
                <a:latin typeface="Calibri"/>
                <a:ea typeface="Calibri"/>
                <a:cs typeface="Calibri"/>
                <a:sym typeface="Calibri"/>
              </a:rPr>
              <a:t>Possible Poster Questions:</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Who do you interact with through technology?</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What platforms, services, or websites do you use to interact with people?</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How have the internet and mobile technologies (like tablets or mobile phones) given you opportunities for creating or maintaining healthy relationships?</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How can you keep in touch with people thanks to mobile devices and computers?</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What challenges do the internet and mobile technologies pose in creating/maintaining healthy relationships?</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What kinds of friendship drama have you seen or experienced because of things that were posted online?</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r>
              <a:rPr lang="en-SG" b="1">
                <a:solidFill>
                  <a:schemeClr val="dk2"/>
                </a:solidFill>
                <a:latin typeface="Calibri"/>
                <a:ea typeface="Calibri"/>
                <a:cs typeface="Calibri"/>
                <a:sym typeface="Calibri"/>
              </a:rPr>
              <a:t>TELL YOUR STUDENTS</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0">
                <a:solidFill>
                  <a:schemeClr val="dk2"/>
                </a:solidFill>
                <a:latin typeface="Calibri"/>
                <a:ea typeface="Calibri"/>
                <a:cs typeface="Calibri"/>
                <a:sym typeface="Calibri"/>
              </a:rPr>
              <a:t>I’m going to give each pair some sticky notes and a pen. On the posters around the room are different questions. When I give you your materials, you can move around to the posters. Write your answers down on the sticky notes and put them on the posters. If you have more than one answer to a question, write down each answer on a separate sticky and put them onto the posters. You’ll have eight minutes. In order to get to all the posters, spend 1-2 minutes per poster. Have fun!</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1">
                <a:solidFill>
                  <a:schemeClr val="dk2"/>
                </a:solidFill>
                <a:latin typeface="Calibri"/>
                <a:ea typeface="Calibri"/>
                <a:cs typeface="Calibri"/>
                <a:sym typeface="Calibri"/>
              </a:rPr>
              <a:t>CLASS INTERACTION</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0">
                <a:solidFill>
                  <a:schemeClr val="dk2"/>
                </a:solidFill>
                <a:latin typeface="Calibri"/>
                <a:ea typeface="Calibri"/>
                <a:cs typeface="Calibri"/>
                <a:sym typeface="Calibri"/>
              </a:rPr>
              <a:t>Collect posters at the end of the activity and gather the group together again.</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1">
                <a:solidFill>
                  <a:schemeClr val="dk2"/>
                </a:solidFill>
                <a:latin typeface="Calibri"/>
                <a:ea typeface="Calibri"/>
                <a:cs typeface="Calibri"/>
                <a:sym typeface="Calibri"/>
              </a:rPr>
              <a:t>ASK YOUR STUDENTS</a:t>
            </a:r>
            <a:endParaRPr b="1">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What are common answers to each of these questions?</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Are there any things that you think are missing?</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Are there trends that you notice?</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How has technology changed your relationships with your friends? </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Has technology made things easier or more difficult? Why?</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endParaRPr b="0">
              <a:solidFill>
                <a:schemeClr val="dk2"/>
              </a:solidFill>
              <a:latin typeface="Calibri"/>
              <a:ea typeface="Calibri"/>
              <a:cs typeface="Calibri"/>
              <a:sym typeface="Calibri"/>
            </a:endParaRPr>
          </a:p>
          <a:p>
            <a:pPr marL="158750" lvl="0" indent="0" algn="l" rtl="0">
              <a:lnSpc>
                <a:spcPct val="100000"/>
              </a:lnSpc>
              <a:spcBef>
                <a:spcPts val="0"/>
              </a:spcBef>
              <a:spcAft>
                <a:spcPts val="0"/>
              </a:spcAft>
              <a:buClr>
                <a:schemeClr val="dk1"/>
              </a:buClr>
              <a:buSzPts val="1100"/>
              <a:buFont typeface="Arial"/>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b="0" u="sng">
              <a:solidFill>
                <a:schemeClr val="dk2"/>
              </a:solidFill>
              <a:latin typeface="Calibri"/>
              <a:ea typeface="Calibri"/>
              <a:cs typeface="Calibri"/>
              <a:sym typeface="Calibri"/>
            </a:endParaRPr>
          </a:p>
        </p:txBody>
      </p:sp>
      <p:sp>
        <p:nvSpPr>
          <p:cNvPr id="599" name="Google Shape;599;p2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67788A"/>
              </a:buClr>
              <a:buSzPts val="1100"/>
              <a:buFont typeface="Arial"/>
              <a:buNone/>
            </a:pPr>
            <a:r>
              <a:rPr lang="en-SG" b="1" u="sng">
                <a:solidFill>
                  <a:schemeClr val="dk2"/>
                </a:solidFill>
                <a:latin typeface="Calibri"/>
                <a:ea typeface="Calibri"/>
                <a:cs typeface="Calibri"/>
                <a:sym typeface="Calibri"/>
              </a:rPr>
              <a:t>Speaker Notes:</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r>
              <a:rPr lang="en-SG" b="1">
                <a:solidFill>
                  <a:schemeClr val="dk2"/>
                </a:solidFill>
                <a:latin typeface="Calibri"/>
                <a:ea typeface="Calibri"/>
                <a:cs typeface="Calibri"/>
                <a:sym typeface="Calibri"/>
              </a:rPr>
              <a:t>Scenario Discussion</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r>
              <a:rPr lang="en-SG" b="1">
                <a:solidFill>
                  <a:schemeClr val="dk2"/>
                </a:solidFill>
                <a:latin typeface="Calibri"/>
                <a:ea typeface="Calibri"/>
                <a:cs typeface="Calibri"/>
                <a:sym typeface="Calibri"/>
              </a:rPr>
              <a:t>TELL YOUR STUDENTS</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r>
              <a:rPr lang="en-SG" b="0">
                <a:solidFill>
                  <a:schemeClr val="dk2"/>
                </a:solidFill>
                <a:latin typeface="Calibri"/>
                <a:ea typeface="Calibri"/>
                <a:cs typeface="Calibri"/>
                <a:sym typeface="Calibri"/>
              </a:rPr>
              <a:t>Now we’re going to discuss a scenario connected to technology and relationships called “over-messaging.” </a:t>
            </a:r>
            <a:endParaRPr/>
          </a:p>
          <a:p>
            <a:pPr marL="0" lvl="0" indent="0" algn="l" rtl="0">
              <a:lnSpc>
                <a:spcPct val="100000"/>
              </a:lnSpc>
              <a:spcBef>
                <a:spcPts val="0"/>
              </a:spcBef>
              <a:spcAft>
                <a:spcPts val="0"/>
              </a:spcAft>
              <a:buClr>
                <a:srgbClr val="67788A"/>
              </a:buClr>
              <a:buSzPts val="1100"/>
              <a:buFont typeface="Arial"/>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r>
              <a:rPr lang="en-SG" b="1">
                <a:solidFill>
                  <a:schemeClr val="dk2"/>
                </a:solidFill>
                <a:latin typeface="Calibri"/>
                <a:ea typeface="Calibri"/>
                <a:cs typeface="Calibri"/>
                <a:sym typeface="Calibri"/>
              </a:rPr>
              <a:t>ASK YOUR STUDENTS</a:t>
            </a:r>
            <a:endParaRPr/>
          </a:p>
          <a:p>
            <a:pPr marL="0" lvl="0" indent="0" algn="l" rtl="0">
              <a:lnSpc>
                <a:spcPct val="100000"/>
              </a:lnSpc>
              <a:spcBef>
                <a:spcPts val="0"/>
              </a:spcBef>
              <a:spcAft>
                <a:spcPts val="0"/>
              </a:spcAft>
              <a:buClr>
                <a:srgbClr val="67788A"/>
              </a:buClr>
              <a:buSzPts val="1100"/>
              <a:buFont typeface="Arial"/>
              <a:buNone/>
            </a:pPr>
            <a:r>
              <a:rPr lang="en-SG" b="0">
                <a:solidFill>
                  <a:schemeClr val="dk2"/>
                </a:solidFill>
                <a:latin typeface="Calibri"/>
                <a:ea typeface="Calibri"/>
                <a:cs typeface="Calibri"/>
                <a:sym typeface="Calibri"/>
              </a:rPr>
              <a:t>Does anyone know what “over-messaging” is?</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r>
              <a:rPr lang="en-SG" b="1">
                <a:solidFill>
                  <a:schemeClr val="dk2"/>
                </a:solidFill>
                <a:latin typeface="Calibri"/>
                <a:ea typeface="Calibri"/>
                <a:cs typeface="Calibri"/>
                <a:sym typeface="Calibri"/>
              </a:rPr>
              <a:t>CLASS INTERACTION</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r>
              <a:rPr lang="en-SG" b="0">
                <a:solidFill>
                  <a:schemeClr val="dk2"/>
                </a:solidFill>
                <a:latin typeface="Calibri"/>
                <a:ea typeface="Calibri"/>
                <a:cs typeface="Calibri"/>
                <a:sym typeface="Calibri"/>
              </a:rPr>
              <a:t>Listen to two or three responses.</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b="0">
              <a:solidFill>
                <a:schemeClr val="dk2"/>
              </a:solidFill>
              <a:latin typeface="Calibri"/>
              <a:ea typeface="Calibri"/>
              <a:cs typeface="Calibri"/>
              <a:sym typeface="Calibri"/>
            </a:endParaRPr>
          </a:p>
        </p:txBody>
      </p:sp>
      <p:sp>
        <p:nvSpPr>
          <p:cNvPr id="618" name="Google Shape;618;p2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Clr>
                <a:schemeClr val="dk1"/>
              </a:buClr>
              <a:buSzPts val="1100"/>
              <a:buFont typeface="Arial"/>
              <a:buNone/>
            </a:pPr>
            <a:r>
              <a:rPr lang="en-SG" b="1" u="sng">
                <a:solidFill>
                  <a:schemeClr val="dk1"/>
                </a:solidFill>
                <a:latin typeface="Calibri"/>
                <a:ea typeface="Calibri"/>
                <a:cs typeface="Calibri"/>
                <a:sym typeface="Calibri"/>
              </a:rPr>
              <a:t>Speaker Notes:</a:t>
            </a:r>
            <a:endParaRPr b="1">
              <a:solidFill>
                <a:schemeClr val="dk1"/>
              </a:solidFill>
              <a:latin typeface="Calibri"/>
              <a:ea typeface="Calibri"/>
              <a:cs typeface="Calibri"/>
              <a:sym typeface="Calibri"/>
            </a:endParaRPr>
          </a:p>
          <a:p>
            <a:pPr marL="158750" lvl="0" indent="0" algn="l" rtl="0">
              <a:lnSpc>
                <a:spcPct val="100000"/>
              </a:lnSpc>
              <a:spcBef>
                <a:spcPts val="0"/>
              </a:spcBef>
              <a:spcAft>
                <a:spcPts val="0"/>
              </a:spcAft>
              <a:buClr>
                <a:schemeClr val="dk1"/>
              </a:buClr>
              <a:buSzPts val="1100"/>
              <a:buFont typeface="Arial"/>
              <a:buNone/>
            </a:pPr>
            <a:endParaRPr b="1">
              <a:solidFill>
                <a:schemeClr val="dk1"/>
              </a:solidFill>
              <a:latin typeface="Calibri"/>
              <a:ea typeface="Calibri"/>
              <a:cs typeface="Calibri"/>
              <a:sym typeface="Calibri"/>
            </a:endParaRPr>
          </a:p>
          <a:p>
            <a:pPr marL="158750" lvl="0" indent="0" algn="l" rtl="0">
              <a:lnSpc>
                <a:spcPct val="100000"/>
              </a:lnSpc>
              <a:spcBef>
                <a:spcPts val="0"/>
              </a:spcBef>
              <a:spcAft>
                <a:spcPts val="0"/>
              </a:spcAft>
              <a:buClr>
                <a:schemeClr val="dk1"/>
              </a:buClr>
              <a:buSzPts val="1100"/>
              <a:buFont typeface="Arial"/>
              <a:buNone/>
            </a:pPr>
            <a:r>
              <a:rPr lang="en-SG" b="1">
                <a:solidFill>
                  <a:schemeClr val="dk1"/>
                </a:solidFill>
                <a:latin typeface="Calibri"/>
                <a:ea typeface="Calibri"/>
                <a:cs typeface="Calibri"/>
                <a:sym typeface="Calibri"/>
              </a:rPr>
              <a:t>LESSON OBJECTIVE </a:t>
            </a:r>
            <a:endParaRPr b="1">
              <a:solidFill>
                <a:schemeClr val="dk1"/>
              </a:solidFill>
              <a:latin typeface="Calibri"/>
              <a:ea typeface="Calibri"/>
              <a:cs typeface="Calibri"/>
              <a:sym typeface="Calibri"/>
            </a:endParaRPr>
          </a:p>
          <a:p>
            <a:pPr marL="158750" lvl="0" indent="0" algn="l" rtl="0">
              <a:lnSpc>
                <a:spcPct val="100000"/>
              </a:lnSpc>
              <a:spcBef>
                <a:spcPts val="0"/>
              </a:spcBef>
              <a:spcAft>
                <a:spcPts val="0"/>
              </a:spcAft>
              <a:buClr>
                <a:schemeClr val="dk1"/>
              </a:buClr>
              <a:buSzPts val="1100"/>
              <a:buFont typeface="Arial"/>
              <a:buNone/>
            </a:pPr>
            <a:r>
              <a:rPr lang="en-SG" b="0">
                <a:solidFill>
                  <a:schemeClr val="dk1"/>
                </a:solidFill>
                <a:latin typeface="Calibri"/>
                <a:ea typeface="Calibri"/>
                <a:cs typeface="Calibri"/>
                <a:sym typeface="Calibri"/>
              </a:rPr>
              <a:t>Students will better understand others’ perspectives and feelings in the context of individuals sharing personal information online. </a:t>
            </a:r>
            <a:endParaRPr b="0">
              <a:solidFill>
                <a:schemeClr val="dk1"/>
              </a:solidFill>
              <a:latin typeface="Calibri"/>
              <a:ea typeface="Calibri"/>
              <a:cs typeface="Calibri"/>
              <a:sym typeface="Calibri"/>
            </a:endParaRPr>
          </a:p>
          <a:p>
            <a:pPr marL="158750" lvl="0" indent="0" algn="l" rtl="0">
              <a:lnSpc>
                <a:spcPct val="100000"/>
              </a:lnSpc>
              <a:spcBef>
                <a:spcPts val="0"/>
              </a:spcBef>
              <a:spcAft>
                <a:spcPts val="0"/>
              </a:spcAft>
              <a:buClr>
                <a:schemeClr val="dk1"/>
              </a:buClr>
              <a:buSzPts val="1100"/>
              <a:buFont typeface="Arial"/>
              <a:buNone/>
            </a:pPr>
            <a:r>
              <a:rPr lang="en-SG" b="0">
                <a:solidFill>
                  <a:schemeClr val="dk1"/>
                </a:solidFill>
                <a:latin typeface="Calibri"/>
                <a:ea typeface="Calibri"/>
                <a:cs typeface="Calibri"/>
                <a:sym typeface="Calibri"/>
              </a:rPr>
              <a:t> </a:t>
            </a:r>
            <a:endParaRPr b="0">
              <a:solidFill>
                <a:schemeClr val="dk1"/>
              </a:solidFill>
              <a:latin typeface="Calibri"/>
              <a:ea typeface="Calibri"/>
              <a:cs typeface="Calibri"/>
              <a:sym typeface="Calibri"/>
            </a:endParaRPr>
          </a:p>
          <a:p>
            <a:pPr marL="158750" lvl="0" indent="0" algn="l" rtl="0">
              <a:lnSpc>
                <a:spcPct val="100000"/>
              </a:lnSpc>
              <a:spcBef>
                <a:spcPts val="0"/>
              </a:spcBef>
              <a:spcAft>
                <a:spcPts val="0"/>
              </a:spcAft>
              <a:buClr>
                <a:schemeClr val="dk1"/>
              </a:buClr>
              <a:buSzPts val="1100"/>
              <a:buFont typeface="Arial"/>
              <a:buNone/>
            </a:pPr>
            <a:r>
              <a:rPr lang="en-SG" b="1">
                <a:solidFill>
                  <a:schemeClr val="dk1"/>
                </a:solidFill>
                <a:latin typeface="Calibri"/>
                <a:ea typeface="Calibri"/>
                <a:cs typeface="Calibri"/>
                <a:sym typeface="Calibri"/>
              </a:rPr>
              <a:t>ESTIMATED TIME</a:t>
            </a:r>
            <a:endParaRPr b="1">
              <a:solidFill>
                <a:schemeClr val="dk1"/>
              </a:solidFill>
              <a:latin typeface="Calibri"/>
              <a:ea typeface="Calibri"/>
              <a:cs typeface="Calibri"/>
              <a:sym typeface="Calibri"/>
            </a:endParaRPr>
          </a:p>
          <a:p>
            <a:pPr marL="158750" lvl="0" indent="0" algn="l" rtl="0">
              <a:lnSpc>
                <a:spcPct val="100000"/>
              </a:lnSpc>
              <a:spcBef>
                <a:spcPts val="0"/>
              </a:spcBef>
              <a:spcAft>
                <a:spcPts val="0"/>
              </a:spcAft>
              <a:buClr>
                <a:schemeClr val="dk1"/>
              </a:buClr>
              <a:buSzPts val="1100"/>
              <a:buFont typeface="Arial"/>
              <a:buNone/>
            </a:pPr>
            <a:r>
              <a:rPr lang="en-SG" b="0">
                <a:solidFill>
                  <a:schemeClr val="dk1"/>
                </a:solidFill>
                <a:latin typeface="Calibri"/>
                <a:ea typeface="Calibri"/>
                <a:cs typeface="Calibri"/>
                <a:sym typeface="Calibri"/>
              </a:rPr>
              <a:t>55 Minutes</a:t>
            </a:r>
            <a:endParaRPr b="0">
              <a:solidFill>
                <a:schemeClr val="dk1"/>
              </a:solidFill>
              <a:latin typeface="Calibri"/>
              <a:ea typeface="Calibri"/>
              <a:cs typeface="Calibri"/>
              <a:sym typeface="Calibri"/>
            </a:endParaRPr>
          </a:p>
          <a:p>
            <a:pPr marL="158750" lvl="0" indent="0" algn="l" rtl="0">
              <a:lnSpc>
                <a:spcPct val="100000"/>
              </a:lnSpc>
              <a:spcBef>
                <a:spcPts val="0"/>
              </a:spcBef>
              <a:spcAft>
                <a:spcPts val="0"/>
              </a:spcAft>
              <a:buClr>
                <a:schemeClr val="dk1"/>
              </a:buClr>
              <a:buSzPts val="1100"/>
              <a:buFont typeface="Arial"/>
              <a:buNone/>
            </a:pPr>
            <a:endParaRPr b="0">
              <a:solidFill>
                <a:schemeClr val="dk1"/>
              </a:solidFill>
              <a:latin typeface="Calibri"/>
              <a:ea typeface="Calibri"/>
              <a:cs typeface="Calibri"/>
              <a:sym typeface="Calibri"/>
            </a:endParaRPr>
          </a:p>
          <a:p>
            <a:pPr marL="158750" lvl="0" indent="0" algn="l" rtl="0">
              <a:lnSpc>
                <a:spcPct val="100000"/>
              </a:lnSpc>
              <a:spcBef>
                <a:spcPts val="0"/>
              </a:spcBef>
              <a:spcAft>
                <a:spcPts val="0"/>
              </a:spcAft>
              <a:buClr>
                <a:schemeClr val="dk1"/>
              </a:buClr>
              <a:buSzPts val="1100"/>
              <a:buFont typeface="Arial"/>
              <a:buNone/>
            </a:pPr>
            <a:r>
              <a:rPr lang="en-SG" b="1">
                <a:solidFill>
                  <a:schemeClr val="dk1"/>
                </a:solidFill>
                <a:latin typeface="Calibri"/>
                <a:ea typeface="Calibri"/>
                <a:cs typeface="Calibri"/>
                <a:sym typeface="Calibri"/>
              </a:rPr>
              <a:t>ESSENTIAL QUESTION</a:t>
            </a:r>
            <a:endParaRPr>
              <a:solidFill>
                <a:schemeClr val="dk1"/>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Char char="●"/>
            </a:pPr>
            <a:r>
              <a:rPr lang="en-SG" b="0">
                <a:solidFill>
                  <a:schemeClr val="dk1"/>
                </a:solidFill>
                <a:latin typeface="Calibri"/>
                <a:ea typeface="Calibri"/>
                <a:cs typeface="Calibri"/>
                <a:sym typeface="Calibri"/>
              </a:rPr>
              <a:t>What does it mean for someone to cross your personal boundaries online? </a:t>
            </a:r>
            <a:endParaRPr b="0">
              <a:solidFill>
                <a:schemeClr val="dk1"/>
              </a:solidFill>
              <a:latin typeface="Calibri"/>
              <a:ea typeface="Calibri"/>
              <a:cs typeface="Calibri"/>
              <a:sym typeface="Calibri"/>
            </a:endParaRPr>
          </a:p>
          <a:p>
            <a:pPr marL="158750" lvl="0" indent="0" algn="l" rtl="0">
              <a:lnSpc>
                <a:spcPct val="100000"/>
              </a:lnSpc>
              <a:spcBef>
                <a:spcPts val="0"/>
              </a:spcBef>
              <a:spcAft>
                <a:spcPts val="0"/>
              </a:spcAft>
              <a:buClr>
                <a:schemeClr val="dk1"/>
              </a:buClr>
              <a:buSzPts val="1100"/>
              <a:buFont typeface="Arial"/>
              <a:buNone/>
            </a:pPr>
            <a:endParaRPr b="0">
              <a:solidFill>
                <a:schemeClr val="dk1"/>
              </a:solidFill>
              <a:latin typeface="Calibri"/>
              <a:ea typeface="Calibri"/>
              <a:cs typeface="Calibri"/>
              <a:sym typeface="Calibri"/>
            </a:endParaRPr>
          </a:p>
          <a:p>
            <a:pPr marL="158750" lvl="0" indent="0" algn="l" rtl="0">
              <a:lnSpc>
                <a:spcPct val="100000"/>
              </a:lnSpc>
              <a:spcBef>
                <a:spcPts val="0"/>
              </a:spcBef>
              <a:spcAft>
                <a:spcPts val="0"/>
              </a:spcAft>
              <a:buClr>
                <a:schemeClr val="dk1"/>
              </a:buClr>
              <a:buSzPts val="1100"/>
              <a:buFont typeface="Arial"/>
              <a:buNone/>
            </a:pPr>
            <a:r>
              <a:rPr lang="en-SG" b="1">
                <a:solidFill>
                  <a:schemeClr val="dk1"/>
                </a:solidFill>
                <a:latin typeface="Calibri"/>
                <a:ea typeface="Calibri"/>
                <a:cs typeface="Calibri"/>
                <a:sym typeface="Calibri"/>
              </a:rPr>
              <a:t>MATERIALS </a:t>
            </a:r>
            <a:endParaRPr>
              <a:solidFill>
                <a:schemeClr val="dk1"/>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Char char="●"/>
            </a:pPr>
            <a:r>
              <a:rPr lang="en-SG" b="0">
                <a:solidFill>
                  <a:schemeClr val="dk1"/>
                </a:solidFill>
                <a:latin typeface="Calibri"/>
                <a:ea typeface="Calibri"/>
                <a:cs typeface="Calibri"/>
                <a:sym typeface="Calibri"/>
              </a:rPr>
              <a:t>“Understanding and Sharing the Feelings of Others” Handouts </a:t>
            </a:r>
            <a:endParaRPr>
              <a:solidFill>
                <a:schemeClr val="dk1"/>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Char char="●"/>
            </a:pPr>
            <a:r>
              <a:rPr lang="en-SG" b="0">
                <a:solidFill>
                  <a:schemeClr val="dk1"/>
                </a:solidFill>
                <a:latin typeface="Calibri"/>
                <a:ea typeface="Calibri"/>
                <a:cs typeface="Calibri"/>
                <a:sym typeface="Calibri"/>
              </a:rPr>
              <a:t>“Understanding and Sharing the Feelings of Others” Handout” - Educator’s Copy</a:t>
            </a:r>
            <a:endParaRPr b="0">
              <a:solidFill>
                <a:schemeClr val="dk1"/>
              </a:solidFill>
              <a:latin typeface="Calibri"/>
              <a:ea typeface="Calibri"/>
              <a:cs typeface="Calibri"/>
              <a:sym typeface="Calibri"/>
            </a:endParaRPr>
          </a:p>
          <a:p>
            <a:pPr marL="158750" lvl="0" indent="0" algn="l" rtl="0">
              <a:lnSpc>
                <a:spcPct val="100000"/>
              </a:lnSpc>
              <a:spcBef>
                <a:spcPts val="0"/>
              </a:spcBef>
              <a:spcAft>
                <a:spcPts val="0"/>
              </a:spcAft>
              <a:buClr>
                <a:schemeClr val="dk1"/>
              </a:buClr>
              <a:buSzPts val="1100"/>
              <a:buFont typeface="Arial"/>
              <a:buNone/>
            </a:pPr>
            <a:endParaRPr b="1">
              <a:solidFill>
                <a:schemeClr val="dk1"/>
              </a:solidFill>
              <a:latin typeface="Calibri"/>
              <a:ea typeface="Calibri"/>
              <a:cs typeface="Calibri"/>
              <a:sym typeface="Calibri"/>
            </a:endParaRPr>
          </a:p>
          <a:p>
            <a:pPr marL="158750" lvl="0" indent="0" algn="l" rtl="0">
              <a:lnSpc>
                <a:spcPct val="100000"/>
              </a:lnSpc>
              <a:spcBef>
                <a:spcPts val="0"/>
              </a:spcBef>
              <a:spcAft>
                <a:spcPts val="0"/>
              </a:spcAft>
              <a:buClr>
                <a:schemeClr val="dk1"/>
              </a:buClr>
              <a:buSzPts val="1100"/>
              <a:buFont typeface="Arial"/>
              <a:buNone/>
            </a:pPr>
            <a:r>
              <a:rPr lang="en-SG" b="1">
                <a:solidFill>
                  <a:schemeClr val="dk1"/>
                </a:solidFill>
                <a:latin typeface="Calibri"/>
                <a:ea typeface="Calibri"/>
                <a:cs typeface="Calibri"/>
                <a:sym typeface="Calibri"/>
              </a:rPr>
              <a:t>PREPARATION</a:t>
            </a:r>
            <a:endParaRPr>
              <a:solidFill>
                <a:schemeClr val="dk1"/>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Char char="●"/>
            </a:pPr>
            <a:r>
              <a:rPr lang="en-SG" b="0">
                <a:solidFill>
                  <a:schemeClr val="dk1"/>
                </a:solidFill>
                <a:latin typeface="Calibri"/>
                <a:ea typeface="Calibri"/>
                <a:cs typeface="Calibri"/>
                <a:sym typeface="Calibri"/>
              </a:rPr>
              <a:t>Print one handout per student.</a:t>
            </a:r>
            <a:endParaRPr>
              <a:solidFill>
                <a:schemeClr val="dk1"/>
              </a:solidFill>
              <a:latin typeface="Calibri"/>
              <a:ea typeface="Calibri"/>
              <a:cs typeface="Calibri"/>
              <a:sym typeface="Calibri"/>
            </a:endParaRPr>
          </a:p>
          <a:p>
            <a:pPr marL="457200" marR="0" lvl="0" indent="-298450" algn="l" rtl="0">
              <a:lnSpc>
                <a:spcPct val="100000"/>
              </a:lnSpc>
              <a:spcBef>
                <a:spcPts val="0"/>
              </a:spcBef>
              <a:spcAft>
                <a:spcPts val="0"/>
              </a:spcAft>
              <a:buClr>
                <a:schemeClr val="dk1"/>
              </a:buClr>
              <a:buSzPts val="1100"/>
              <a:buFont typeface="Arial"/>
              <a:buChar char="●"/>
            </a:pPr>
            <a:r>
              <a:rPr lang="en-SG" sz="1100" b="0" i="0" u="none" strike="noStrike" cap="none">
                <a:solidFill>
                  <a:schemeClr val="dk1"/>
                </a:solidFill>
                <a:latin typeface="Calibri"/>
                <a:ea typeface="Calibri"/>
                <a:cs typeface="Calibri"/>
                <a:sym typeface="Calibri"/>
              </a:rPr>
              <a:t>There are opportunities to localize content to your students’ experience and local context. These opportunities are flagged as a “Teacher’s Note.” We suggest you read through the lesson ahead of time and prepare the examples before the lesson begins.</a:t>
            </a:r>
            <a:endParaRPr b="0">
              <a:solidFill>
                <a:schemeClr val="dk1"/>
              </a:solidFill>
              <a:latin typeface="Calibri"/>
              <a:ea typeface="Calibri"/>
              <a:cs typeface="Calibri"/>
              <a:sym typeface="Calibri"/>
            </a:endParaRPr>
          </a:p>
          <a:p>
            <a:pPr marL="158750" lvl="0" indent="0" algn="l" rtl="0">
              <a:lnSpc>
                <a:spcPct val="100000"/>
              </a:lnSpc>
              <a:spcBef>
                <a:spcPts val="0"/>
              </a:spcBef>
              <a:spcAft>
                <a:spcPts val="0"/>
              </a:spcAft>
              <a:buClr>
                <a:schemeClr val="dk1"/>
              </a:buClr>
              <a:buSzPts val="1100"/>
              <a:buFont typeface="Arial"/>
              <a:buNone/>
            </a:pPr>
            <a:endParaRPr b="0" i="1">
              <a:solidFill>
                <a:schemeClr val="dk1"/>
              </a:solidFill>
              <a:latin typeface="Calibri"/>
              <a:ea typeface="Calibri"/>
              <a:cs typeface="Calibri"/>
              <a:sym typeface="Calibri"/>
            </a:endParaRPr>
          </a:p>
          <a:p>
            <a:pPr marL="158750" lvl="0" indent="0" algn="l" rtl="0">
              <a:lnSpc>
                <a:spcPct val="100000"/>
              </a:lnSpc>
              <a:spcBef>
                <a:spcPts val="0"/>
              </a:spcBef>
              <a:spcAft>
                <a:spcPts val="0"/>
              </a:spcAft>
              <a:buClr>
                <a:schemeClr val="dk1"/>
              </a:buClr>
              <a:buSzPts val="1100"/>
              <a:buFont typeface="Arial"/>
              <a:buNone/>
            </a:pPr>
            <a:r>
              <a:rPr lang="en-SG" b="1" i="1">
                <a:solidFill>
                  <a:schemeClr val="dk1"/>
                </a:solidFill>
                <a:latin typeface="Calibri"/>
                <a:ea typeface="Calibri"/>
                <a:cs typeface="Calibri"/>
                <a:sym typeface="Calibri"/>
              </a:rPr>
              <a:t>OPTIONAL: </a:t>
            </a:r>
            <a:r>
              <a:rPr lang="en-SG" b="1">
                <a:solidFill>
                  <a:schemeClr val="dk1"/>
                </a:solidFill>
                <a:latin typeface="Calibri"/>
                <a:ea typeface="Calibri"/>
                <a:cs typeface="Calibri"/>
                <a:sym typeface="Calibri"/>
              </a:rPr>
              <a:t>ISTE DIGCITCOMMIT COMPETENCY</a:t>
            </a:r>
            <a:endParaRPr b="1" u="sng">
              <a:solidFill>
                <a:schemeClr val="dk1"/>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Char char="●"/>
            </a:pPr>
            <a:r>
              <a:rPr lang="en-SG" b="0">
                <a:solidFill>
                  <a:schemeClr val="dk1"/>
                </a:solidFill>
                <a:latin typeface="Calibri"/>
                <a:ea typeface="Calibri"/>
                <a:cs typeface="Calibri"/>
                <a:sym typeface="Calibri"/>
              </a:rPr>
              <a:t>ENGAGED: I use technology and digital channels for civic engagement, to solve problems, and be a force for good in both physical and virtual communities. </a:t>
            </a:r>
            <a:endParaRPr>
              <a:solidFill>
                <a:schemeClr val="dk1"/>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Char char="●"/>
            </a:pPr>
            <a:r>
              <a:rPr lang="en-SG" b="0">
                <a:solidFill>
                  <a:schemeClr val="dk1"/>
                </a:solidFill>
                <a:latin typeface="Calibri"/>
                <a:ea typeface="Calibri"/>
                <a:cs typeface="Calibri"/>
                <a:sym typeface="Calibri"/>
              </a:rPr>
              <a:t>INCLUSIVE: I am open to hearing and respectfully recognizing multiple viewpoints and I engage with others online with respect and empathy.</a:t>
            </a:r>
            <a:endParaRPr b="0">
              <a:solidFill>
                <a:schemeClr val="dk1"/>
              </a:solidFill>
              <a:latin typeface="Calibri"/>
              <a:ea typeface="Calibri"/>
              <a:cs typeface="Calibri"/>
              <a:sym typeface="Calibri"/>
            </a:endParaRPr>
          </a:p>
          <a:p>
            <a:pPr marL="158750" lvl="0" indent="0" algn="l" rtl="0">
              <a:lnSpc>
                <a:spcPct val="100000"/>
              </a:lnSpc>
              <a:spcBef>
                <a:spcPts val="0"/>
              </a:spcBef>
              <a:spcAft>
                <a:spcPts val="0"/>
              </a:spcAft>
              <a:buClr>
                <a:schemeClr val="dk1"/>
              </a:buClr>
              <a:buSzPts val="1100"/>
              <a:buFont typeface="Arial"/>
              <a:buNone/>
            </a:pPr>
            <a:endParaRPr b="0">
              <a:solidFill>
                <a:schemeClr val="dk1"/>
              </a:solidFill>
              <a:latin typeface="Calibri"/>
              <a:ea typeface="Calibri"/>
              <a:cs typeface="Calibri"/>
              <a:sym typeface="Calibri"/>
            </a:endParaRPr>
          </a:p>
          <a:p>
            <a:pPr marL="158750" lvl="0" indent="0" algn="l" rtl="0">
              <a:lnSpc>
                <a:spcPct val="100000"/>
              </a:lnSpc>
              <a:spcBef>
                <a:spcPts val="0"/>
              </a:spcBef>
              <a:spcAft>
                <a:spcPts val="0"/>
              </a:spcAft>
              <a:buClr>
                <a:schemeClr val="dk1"/>
              </a:buClr>
              <a:buSzPts val="1100"/>
              <a:buFont typeface="Arial"/>
              <a:buNone/>
            </a:pPr>
            <a:endParaRPr b="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b="0">
              <a:solidFill>
                <a:schemeClr val="dk1"/>
              </a:solidFill>
              <a:latin typeface="Calibri"/>
              <a:ea typeface="Calibri"/>
              <a:cs typeface="Calibri"/>
              <a:sym typeface="Calibri"/>
            </a:endParaRPr>
          </a:p>
        </p:txBody>
      </p:sp>
      <p:sp>
        <p:nvSpPr>
          <p:cNvPr id="310" name="Google Shape;310;p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SG" b="1" u="sng">
                <a:solidFill>
                  <a:schemeClr val="dk2"/>
                </a:solidFill>
                <a:latin typeface="Calibri"/>
                <a:ea typeface="Calibri"/>
                <a:cs typeface="Calibri"/>
                <a:sym typeface="Calibri"/>
              </a:rPr>
              <a:t>Speaker Notes:</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1">
                <a:solidFill>
                  <a:schemeClr val="dk2"/>
                </a:solidFill>
                <a:latin typeface="Calibri"/>
                <a:ea typeface="Calibri"/>
                <a:cs typeface="Calibri"/>
                <a:sym typeface="Calibri"/>
              </a:rPr>
              <a:t>TELL YOUR STUDENTS</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0">
                <a:solidFill>
                  <a:schemeClr val="dk2"/>
                </a:solidFill>
                <a:latin typeface="Calibri"/>
                <a:ea typeface="Calibri"/>
                <a:cs typeface="Calibri"/>
                <a:sym typeface="Calibri"/>
              </a:rPr>
              <a:t>Over-messaging is when someone sends so many messages to another person that the other person becomes overwhelmed.</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1">
                <a:solidFill>
                  <a:schemeClr val="dk2"/>
                </a:solidFill>
                <a:latin typeface="Calibri"/>
                <a:ea typeface="Calibri"/>
                <a:cs typeface="Calibri"/>
                <a:sym typeface="Calibri"/>
              </a:rPr>
              <a:t>ASK YOUR STUDENTS</a:t>
            </a:r>
            <a:endParaRPr b="1">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Has anyone ever experienced over-messaging?</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If you were the person receiving the messages, what would you do? Why?</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If one of your friends approached you and said that he or she was facing this situation, what advice would you give? Would you take action? What different types of actions could you take?</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r>
              <a:rPr lang="en-SG" b="1">
                <a:solidFill>
                  <a:schemeClr val="dk2"/>
                </a:solidFill>
                <a:latin typeface="Calibri"/>
                <a:ea typeface="Calibri"/>
                <a:cs typeface="Calibri"/>
                <a:sym typeface="Calibri"/>
              </a:rPr>
              <a:t>TELL YOUR STUDENTS</a:t>
            </a:r>
            <a:endParaRPr/>
          </a:p>
          <a:p>
            <a:pPr marL="0" lvl="0" indent="0" algn="l" rtl="0">
              <a:lnSpc>
                <a:spcPct val="100000"/>
              </a:lnSpc>
              <a:spcBef>
                <a:spcPts val="0"/>
              </a:spcBef>
              <a:spcAft>
                <a:spcPts val="0"/>
              </a:spcAft>
              <a:buClr>
                <a:srgbClr val="67788A"/>
              </a:buClr>
              <a:buSzPts val="1100"/>
              <a:buFont typeface="Arial"/>
              <a:buNone/>
            </a:pPr>
            <a:r>
              <a:rPr lang="en-SG" b="0">
                <a:solidFill>
                  <a:schemeClr val="dk2"/>
                </a:solidFill>
                <a:latin typeface="Calibri"/>
                <a:ea typeface="Calibri"/>
                <a:cs typeface="Calibri"/>
                <a:sym typeface="Calibri"/>
              </a:rPr>
              <a:t>Taking these actions to help your friends is also called “upstanding.”</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r>
              <a:rPr lang="en-SG" b="1">
                <a:solidFill>
                  <a:schemeClr val="dk2"/>
                </a:solidFill>
                <a:latin typeface="Calibri"/>
                <a:ea typeface="Calibri"/>
                <a:cs typeface="Calibri"/>
                <a:sym typeface="Calibri"/>
              </a:rPr>
              <a:t>ASK YOUR STUDENTS</a:t>
            </a:r>
            <a:endParaRPr b="1">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Char char="●"/>
            </a:pPr>
            <a:r>
              <a:rPr lang="en-SG" b="0">
                <a:solidFill>
                  <a:schemeClr val="dk2"/>
                </a:solidFill>
                <a:latin typeface="Calibri"/>
                <a:ea typeface="Calibri"/>
                <a:cs typeface="Calibri"/>
                <a:sym typeface="Calibri"/>
              </a:rPr>
              <a:t>What might stop someone from standing up for a friend?</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Char char="●"/>
            </a:pPr>
            <a:r>
              <a:rPr lang="en-SG" b="0">
                <a:solidFill>
                  <a:schemeClr val="dk2"/>
                </a:solidFill>
                <a:latin typeface="Calibri"/>
                <a:ea typeface="Calibri"/>
                <a:cs typeface="Calibri"/>
                <a:sym typeface="Calibri"/>
              </a:rPr>
              <a:t>Let’s pretend that one of your friends asks a friend to stop messaging so much. What happens if the friend starts coming to the person’s house all the time, constantly asking to see him or her? The problem seems to be getting worse, which can be termed “escalation.” What advice would you give to your friend if the problem escalates?</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Char char="●"/>
            </a:pPr>
            <a:r>
              <a:rPr lang="en-SG" b="0">
                <a:solidFill>
                  <a:schemeClr val="dk2"/>
                </a:solidFill>
                <a:latin typeface="Calibri"/>
                <a:ea typeface="Calibri"/>
                <a:cs typeface="Calibri"/>
                <a:sym typeface="Calibri"/>
              </a:rPr>
              <a:t>If the problem does escalate, can you still respond as an upstander in the same way as before? What actions could you now take to be an upstander?</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endParaRPr b="0">
              <a:solidFill>
                <a:schemeClr val="dk2"/>
              </a:solidFill>
              <a:latin typeface="Calibri"/>
              <a:ea typeface="Calibri"/>
              <a:cs typeface="Calibri"/>
              <a:sym typeface="Calibri"/>
            </a:endParaRPr>
          </a:p>
          <a:p>
            <a:pPr marL="158750" lvl="0" indent="0" algn="l" rtl="0">
              <a:lnSpc>
                <a:spcPct val="100000"/>
              </a:lnSpc>
              <a:spcBef>
                <a:spcPts val="0"/>
              </a:spcBef>
              <a:spcAft>
                <a:spcPts val="0"/>
              </a:spcAft>
              <a:buClr>
                <a:schemeClr val="dk1"/>
              </a:buClr>
              <a:buSzPts val="1100"/>
              <a:buFont typeface="Arial"/>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b="0">
              <a:solidFill>
                <a:schemeClr val="dk2"/>
              </a:solidFill>
              <a:latin typeface="Calibri"/>
              <a:ea typeface="Calibri"/>
              <a:cs typeface="Calibri"/>
              <a:sym typeface="Calibri"/>
            </a:endParaRPr>
          </a:p>
        </p:txBody>
      </p:sp>
      <p:sp>
        <p:nvSpPr>
          <p:cNvPr id="627" name="Google Shape;627;p2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67788A"/>
              </a:buClr>
              <a:buSzPts val="1100"/>
              <a:buFont typeface="Arial"/>
              <a:buNone/>
            </a:pPr>
            <a:r>
              <a:rPr lang="en-SG" b="1" u="sng">
                <a:solidFill>
                  <a:schemeClr val="dk2"/>
                </a:solidFill>
                <a:latin typeface="Calibri"/>
                <a:ea typeface="Calibri"/>
                <a:cs typeface="Calibri"/>
                <a:sym typeface="Calibri"/>
              </a:rPr>
              <a:t>Speaker Notes:</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r>
              <a:rPr lang="en-SG" b="1">
                <a:solidFill>
                  <a:schemeClr val="dk2"/>
                </a:solidFill>
                <a:latin typeface="Calibri"/>
                <a:ea typeface="Calibri"/>
                <a:cs typeface="Calibri"/>
                <a:sym typeface="Calibri"/>
              </a:rPr>
              <a:t>TELL YOUR STUDENTS</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0">
                <a:solidFill>
                  <a:schemeClr val="dk2"/>
                </a:solidFill>
                <a:latin typeface="Calibri"/>
                <a:ea typeface="Calibri"/>
                <a:cs typeface="Calibri"/>
                <a:sym typeface="Calibri"/>
              </a:rPr>
              <a:t>“Over-messaging” is only one example of a situation where technology can get in the way of a healthy relationship.</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1">
                <a:solidFill>
                  <a:schemeClr val="dk2"/>
                </a:solidFill>
                <a:latin typeface="Calibri"/>
                <a:ea typeface="Calibri"/>
                <a:cs typeface="Calibri"/>
                <a:sym typeface="Calibri"/>
              </a:rPr>
              <a:t>ASK YOUR STUDENTS</a:t>
            </a:r>
            <a:endParaRPr b="1">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What are other examples?</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What are some solutions to these problems?</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What has our discussion so far told us about the role of technology in relationships?</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b="0">
              <a:solidFill>
                <a:schemeClr val="dk2"/>
              </a:solidFill>
              <a:latin typeface="Calibri"/>
              <a:ea typeface="Calibri"/>
              <a:cs typeface="Calibri"/>
              <a:sym typeface="Calibri"/>
            </a:endParaRPr>
          </a:p>
        </p:txBody>
      </p:sp>
      <p:sp>
        <p:nvSpPr>
          <p:cNvPr id="637" name="Google Shape;637;p2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SG" b="1" u="sng">
                <a:solidFill>
                  <a:schemeClr val="dk2"/>
                </a:solidFill>
                <a:latin typeface="Calibri"/>
                <a:ea typeface="Calibri"/>
                <a:cs typeface="Calibri"/>
                <a:sym typeface="Calibri"/>
              </a:rPr>
              <a:t>Speaker Notes:</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1">
                <a:solidFill>
                  <a:schemeClr val="dk2"/>
                </a:solidFill>
                <a:latin typeface="Calibri"/>
                <a:ea typeface="Calibri"/>
                <a:cs typeface="Calibri"/>
                <a:sym typeface="Calibri"/>
              </a:rPr>
              <a:t>CLASS INTERACTION</a:t>
            </a:r>
            <a:endParaRPr/>
          </a:p>
          <a:p>
            <a:pPr marL="0" lvl="0" indent="0" algn="l" rtl="0">
              <a:lnSpc>
                <a:spcPct val="100000"/>
              </a:lnSpc>
              <a:spcBef>
                <a:spcPts val="0"/>
              </a:spcBef>
              <a:spcAft>
                <a:spcPts val="0"/>
              </a:spcAft>
              <a:buClr>
                <a:schemeClr val="dk1"/>
              </a:buClr>
              <a:buSzPts val="1100"/>
              <a:buFont typeface="Arial"/>
              <a:buNone/>
            </a:pPr>
            <a:r>
              <a:rPr lang="en-SG" b="0">
                <a:solidFill>
                  <a:schemeClr val="dk2"/>
                </a:solidFill>
                <a:latin typeface="Calibri"/>
                <a:ea typeface="Calibri"/>
                <a:cs typeface="Calibri"/>
                <a:sym typeface="Calibri"/>
              </a:rPr>
              <a:t>Guide a discussion about the positive and negative impacts of technology on relationships.</a:t>
            </a:r>
            <a:endParaRPr/>
          </a:p>
          <a:p>
            <a:pPr marL="0" lvl="0" indent="0" algn="l" rtl="0">
              <a:lnSpc>
                <a:spcPct val="100000"/>
              </a:lnSpc>
              <a:spcBef>
                <a:spcPts val="0"/>
              </a:spcBef>
              <a:spcAft>
                <a:spcPts val="0"/>
              </a:spcAft>
              <a:buClr>
                <a:schemeClr val="dk1"/>
              </a:buClr>
              <a:buSzPts val="1100"/>
              <a:buFont typeface="Arial"/>
              <a:buNone/>
            </a:pP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b="1">
              <a:solidFill>
                <a:schemeClr val="dk2"/>
              </a:solidFill>
              <a:latin typeface="Calibri"/>
              <a:ea typeface="Calibri"/>
              <a:cs typeface="Calibri"/>
              <a:sym typeface="Calibri"/>
            </a:endParaRPr>
          </a:p>
        </p:txBody>
      </p:sp>
      <p:sp>
        <p:nvSpPr>
          <p:cNvPr id="644" name="Google Shape;644;p2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SG" b="1" u="sng">
                <a:solidFill>
                  <a:schemeClr val="dk2"/>
                </a:solidFill>
                <a:latin typeface="Calibri"/>
                <a:ea typeface="Calibri"/>
                <a:cs typeface="Calibri"/>
                <a:sym typeface="Calibri"/>
              </a:rPr>
              <a:t>Speaker Notes:</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1">
                <a:solidFill>
                  <a:schemeClr val="dk2"/>
                </a:solidFill>
                <a:latin typeface="Calibri"/>
                <a:ea typeface="Calibri"/>
                <a:cs typeface="Calibri"/>
                <a:sym typeface="Calibri"/>
              </a:rPr>
              <a:t>Spectrum Activity</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1">
                <a:solidFill>
                  <a:schemeClr val="dk2"/>
                </a:solidFill>
                <a:latin typeface="Calibri"/>
                <a:ea typeface="Calibri"/>
                <a:cs typeface="Calibri"/>
                <a:sym typeface="Calibri"/>
              </a:rPr>
              <a:t>TELL YOUR STUDENTS</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0">
                <a:solidFill>
                  <a:schemeClr val="dk2"/>
                </a:solidFill>
                <a:latin typeface="Calibri"/>
                <a:ea typeface="Calibri"/>
                <a:cs typeface="Calibri"/>
                <a:sym typeface="Calibri"/>
              </a:rPr>
              <a:t>Let’s take a look at specific behaviors in healthy and unhealthy relationships and where they fall on a spectrum from healthy to unhealthy. I am going to hand each of you one sticky note. On the sticky note is an activity that happens in relationships, like “messaging your partner 24/7” or “exchanging social media passwords.” Once I give you a sticky note, I’d like you to stand up and move to the front of the room. On one side of the room is the healthiest relationship behavior (labeled “1”) and on the other side is the unhealthiest relationship behavior (labeled “10”).</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1">
              <a:solidFill>
                <a:schemeClr val="dk2"/>
              </a:solidFill>
              <a:latin typeface="Calibri"/>
              <a:ea typeface="Calibri"/>
              <a:cs typeface="Calibri"/>
              <a:sym typeface="Calibri"/>
            </a:endParaRPr>
          </a:p>
          <a:p>
            <a:pPr marL="158750" lvl="0" indent="0" algn="l" rtl="0">
              <a:lnSpc>
                <a:spcPct val="100000"/>
              </a:lnSpc>
              <a:spcBef>
                <a:spcPts val="0"/>
              </a:spcBef>
              <a:spcAft>
                <a:spcPts val="0"/>
              </a:spcAft>
              <a:buClr>
                <a:schemeClr val="dk1"/>
              </a:buClr>
              <a:buSzPts val="1100"/>
              <a:buFont typeface="Arial"/>
              <a:buNone/>
            </a:pP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b="1">
              <a:solidFill>
                <a:schemeClr val="dk2"/>
              </a:solidFill>
              <a:latin typeface="Calibri"/>
              <a:ea typeface="Calibri"/>
              <a:cs typeface="Calibri"/>
              <a:sym typeface="Calibri"/>
            </a:endParaRPr>
          </a:p>
        </p:txBody>
      </p:sp>
      <p:sp>
        <p:nvSpPr>
          <p:cNvPr id="658" name="Google Shape;658;p2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SG" b="1" u="sng">
                <a:solidFill>
                  <a:schemeClr val="dk2"/>
                </a:solidFill>
                <a:latin typeface="Calibri"/>
                <a:ea typeface="Calibri"/>
                <a:cs typeface="Calibri"/>
                <a:sym typeface="Calibri"/>
              </a:rPr>
              <a:t>Speaker Notes:</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1">
                <a:solidFill>
                  <a:schemeClr val="dk2"/>
                </a:solidFill>
                <a:latin typeface="Calibri"/>
                <a:ea typeface="Calibri"/>
                <a:cs typeface="Calibri"/>
                <a:sym typeface="Calibri"/>
              </a:rPr>
              <a:t>TELL YOUR STUDENTS</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0">
                <a:solidFill>
                  <a:schemeClr val="dk2"/>
                </a:solidFill>
                <a:latin typeface="Calibri"/>
                <a:ea typeface="Calibri"/>
                <a:cs typeface="Calibri"/>
                <a:sym typeface="Calibri"/>
              </a:rPr>
              <a:t>When you come up, think about how healthy or unhealthy the behavior on the card is and stand in a line of how you would rank the behavior from 1 to 10. For example, if you believe that “messaging your partner 24/7” is less healthy than “liking and re-sharing everything your friends post,” then stand closer to the “10” or unhealthy side.</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1">
                <a:solidFill>
                  <a:schemeClr val="dk2"/>
                </a:solidFill>
                <a:latin typeface="Calibri"/>
                <a:ea typeface="Calibri"/>
                <a:cs typeface="Calibri"/>
                <a:sym typeface="Calibri"/>
              </a:rPr>
              <a:t>CLASS INTERACTION</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0">
                <a:solidFill>
                  <a:schemeClr val="dk2"/>
                </a:solidFill>
                <a:latin typeface="Calibri"/>
                <a:ea typeface="Calibri"/>
                <a:cs typeface="Calibri"/>
                <a:sym typeface="Calibri"/>
              </a:rPr>
              <a:t>Suggested card topics:</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Messaging your partner 24/7</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Exchanging social media passwords</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Reading your friend’s text messages without their permission</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Talking to strangers/people you don’t know well online</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Posting rude comments on someone’s social media post</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Messaging “good night” or “good morning” (maybe every day) to someone you care about</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Talking about an argument you had with a friend publicly on a social media platform</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Liking and re-sharing everything your friends post</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Posting content on social media using your friend’s account (in their name)</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Tagging your friends in photos from a party</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Spreading gossip about your schoolmate on social media</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Posting excerpts from a private conversation without asking permission</a:t>
            </a:r>
            <a:endParaRPr b="0">
              <a:solidFill>
                <a:schemeClr val="dk2"/>
              </a:solidFill>
              <a:latin typeface="Calibri"/>
              <a:ea typeface="Calibri"/>
              <a:cs typeface="Calibri"/>
              <a:sym typeface="Calibri"/>
            </a:endParaRPr>
          </a:p>
          <a:p>
            <a:pPr marL="457200" lvl="0" indent="-228600" algn="l" rtl="0">
              <a:lnSpc>
                <a:spcPct val="100000"/>
              </a:lnSpc>
              <a:spcBef>
                <a:spcPts val="0"/>
              </a:spcBef>
              <a:spcAft>
                <a:spcPts val="0"/>
              </a:spcAft>
              <a:buClr>
                <a:srgbClr val="67788A"/>
              </a:buClr>
              <a:buSzPts val="1100"/>
              <a:buFont typeface="Arial"/>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0">
                <a:solidFill>
                  <a:schemeClr val="dk2"/>
                </a:solidFill>
                <a:latin typeface="Calibri"/>
                <a:ea typeface="Calibri"/>
                <a:cs typeface="Calibri"/>
                <a:sym typeface="Calibri"/>
              </a:rPr>
              <a:t>As students come up and organize themselves, ask them about why they are standing where they are and encourage students to move around if they feel the need. Once students have arranged themselves into a spectrum, ask them to place the sticky notes on the wall in the front of the room and take a step back so that they can see the spectrum in its entirety.</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1">
                <a:solidFill>
                  <a:schemeClr val="dk2"/>
                </a:solidFill>
                <a:latin typeface="Calibri"/>
                <a:ea typeface="Calibri"/>
                <a:cs typeface="Calibri"/>
                <a:sym typeface="Calibri"/>
              </a:rPr>
              <a:t>CLASS INTERACTION</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0">
                <a:solidFill>
                  <a:schemeClr val="dk2"/>
                </a:solidFill>
                <a:latin typeface="Calibri"/>
                <a:ea typeface="Calibri"/>
                <a:cs typeface="Calibri"/>
                <a:sym typeface="Calibri"/>
              </a:rPr>
              <a:t>If they choose to do so, students can answer the first two questions below through a discussion, versus writing them down on sticky notes and placing them on the wall in the front of the room.</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1">
                <a:solidFill>
                  <a:schemeClr val="dk2"/>
                </a:solidFill>
                <a:latin typeface="Calibri"/>
                <a:ea typeface="Calibri"/>
                <a:cs typeface="Calibri"/>
                <a:sym typeface="Calibri"/>
              </a:rPr>
              <a:t>ASK YOUR STUDENTS</a:t>
            </a:r>
            <a:endParaRPr b="1">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Are there any other unhealthy behaviors you can think of? Are there any other healthy behaviors you can think of?</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Is there only one correct order for this spectrum? Why/why not? Do you all agree?</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We put these specific behaviors on a spectrum from healthy to unhealthy. But, might there be situations when a healthy behavior turns unhealthy? Or vice versa? When might that happen?</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If X is an unhealthy behavior (choose a specific behavior that students affixed closer to the ”‘unhealthy” side of the spectrum), what would you do to resolve it?</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How would you talk to someone if you were not okay with what they were doing?</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0">
              <a:solidFill>
                <a:schemeClr val="dk2"/>
              </a:solidFill>
              <a:latin typeface="Calibri"/>
              <a:ea typeface="Calibri"/>
              <a:cs typeface="Calibri"/>
              <a:sym typeface="Calibri"/>
            </a:endParaRPr>
          </a:p>
          <a:p>
            <a:pPr marL="158750" lvl="0" indent="0" algn="l" rtl="0">
              <a:lnSpc>
                <a:spcPct val="100000"/>
              </a:lnSpc>
              <a:spcBef>
                <a:spcPts val="0"/>
              </a:spcBef>
              <a:spcAft>
                <a:spcPts val="0"/>
              </a:spcAft>
              <a:buClr>
                <a:schemeClr val="dk1"/>
              </a:buClr>
              <a:buSzPts val="1100"/>
              <a:buFont typeface="Arial"/>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b="0">
              <a:solidFill>
                <a:schemeClr val="dk2"/>
              </a:solidFill>
              <a:latin typeface="Calibri"/>
              <a:ea typeface="Calibri"/>
              <a:cs typeface="Calibri"/>
              <a:sym typeface="Calibri"/>
            </a:endParaRPr>
          </a:p>
        </p:txBody>
      </p:sp>
      <p:sp>
        <p:nvSpPr>
          <p:cNvPr id="667" name="Google Shape;667;p2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SG" b="1" u="sng">
                <a:solidFill>
                  <a:schemeClr val="dk2"/>
                </a:solidFill>
                <a:latin typeface="Calibri"/>
                <a:ea typeface="Calibri"/>
                <a:cs typeface="Calibri"/>
                <a:sym typeface="Calibri"/>
              </a:rPr>
              <a:t>Speaker Notes:</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1">
                <a:solidFill>
                  <a:schemeClr val="dk2"/>
                </a:solidFill>
                <a:latin typeface="Calibri"/>
                <a:ea typeface="Calibri"/>
                <a:cs typeface="Calibri"/>
                <a:sym typeface="Calibri"/>
              </a:rPr>
              <a:t>TELL YOUR STUDENTS</a:t>
            </a:r>
            <a:endParaRPr>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0">
                <a:solidFill>
                  <a:schemeClr val="dk2"/>
                </a:solidFill>
                <a:latin typeface="Calibri"/>
                <a:ea typeface="Calibri"/>
                <a:cs typeface="Calibri"/>
                <a:sym typeface="Calibri"/>
              </a:rPr>
              <a:t>When you come up, think about how healthy or unhealthy the behavior on the card is and stand in a line of how you would rank the behavior from 1 to 10. For example, if you believe that “messaging your partner 24/7” is less healthy than “liking and re-sharing everything your friends post,” then stand closer to the “10” or unhealthy side.</a:t>
            </a:r>
            <a:endParaRPr>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1">
                <a:solidFill>
                  <a:schemeClr val="dk2"/>
                </a:solidFill>
                <a:latin typeface="Calibri"/>
                <a:ea typeface="Calibri"/>
                <a:cs typeface="Calibri"/>
                <a:sym typeface="Calibri"/>
              </a:rPr>
              <a:t>CLASS INTERACTION</a:t>
            </a:r>
            <a:endParaRPr>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0">
                <a:solidFill>
                  <a:schemeClr val="dk2"/>
                </a:solidFill>
                <a:latin typeface="Calibri"/>
                <a:ea typeface="Calibri"/>
                <a:cs typeface="Calibri"/>
                <a:sym typeface="Calibri"/>
              </a:rPr>
              <a:t>Suggested card topics:</a:t>
            </a:r>
            <a:endParaRPr>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Messaging your partner 24/7</a:t>
            </a:r>
            <a:endParaRPr>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Exchanging social media passwords</a:t>
            </a:r>
            <a:endParaRPr>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Reading your friend’s text messages without their permission</a:t>
            </a:r>
            <a:endParaRPr>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Talking to strangers/people you don’t know well online</a:t>
            </a:r>
            <a:endParaRPr>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Posting rude comments on someone’s social media post</a:t>
            </a:r>
            <a:endParaRPr>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Messaging “good night” or “good morning” (maybe every day) to someone you care about</a:t>
            </a:r>
            <a:endParaRPr>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Talking about an argument you had with a friend publicly on a social media platform</a:t>
            </a:r>
            <a:endParaRPr>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Liking and re-sharing everything your friends post</a:t>
            </a:r>
            <a:endParaRPr>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Posting content on social media using your friend’s account (in their name)</a:t>
            </a:r>
            <a:endParaRPr>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Tagging your friends in photos from a party</a:t>
            </a:r>
            <a:endParaRPr>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Spreading gossip about your schoolmate on social media</a:t>
            </a:r>
            <a:endParaRPr>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Posting excerpts from a private conversation without asking permission</a:t>
            </a:r>
            <a:endParaRPr>
              <a:latin typeface="Calibri"/>
              <a:ea typeface="Calibri"/>
              <a:cs typeface="Calibri"/>
              <a:sym typeface="Calibri"/>
            </a:endParaRPr>
          </a:p>
          <a:p>
            <a:pPr marL="457200" lvl="0" indent="-228600" algn="l" rtl="0">
              <a:lnSpc>
                <a:spcPct val="100000"/>
              </a:lnSpc>
              <a:spcBef>
                <a:spcPts val="0"/>
              </a:spcBef>
              <a:spcAft>
                <a:spcPts val="0"/>
              </a:spcAft>
              <a:buClr>
                <a:srgbClr val="67788A"/>
              </a:buClr>
              <a:buSzPts val="1100"/>
              <a:buFont typeface="Arial"/>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0">
                <a:solidFill>
                  <a:schemeClr val="dk2"/>
                </a:solidFill>
                <a:latin typeface="Calibri"/>
                <a:ea typeface="Calibri"/>
                <a:cs typeface="Calibri"/>
                <a:sym typeface="Calibri"/>
              </a:rPr>
              <a:t>As students come up and organize themselves, ask them about why they are standing where they are and encourage students to move around if they feel the need. Once students have arranged themselves into a spectrum, ask them to place the sticky notes on the wall in the front of the room and take a step back so that they can see the spectrum in its entirety.</a:t>
            </a:r>
            <a:endParaRPr>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1">
                <a:solidFill>
                  <a:schemeClr val="dk2"/>
                </a:solidFill>
                <a:latin typeface="Calibri"/>
                <a:ea typeface="Calibri"/>
                <a:cs typeface="Calibri"/>
                <a:sym typeface="Calibri"/>
              </a:rPr>
              <a:t>CLASS INTERACTION</a:t>
            </a:r>
            <a:endParaRPr>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0">
                <a:solidFill>
                  <a:schemeClr val="dk2"/>
                </a:solidFill>
                <a:latin typeface="Calibri"/>
                <a:ea typeface="Calibri"/>
                <a:cs typeface="Calibri"/>
                <a:sym typeface="Calibri"/>
              </a:rPr>
              <a:t>If they choose to do so, students can answer the first two questions below through a discussion, versus writing them down on sticky notes and placing them on the wall in the front of the room.</a:t>
            </a:r>
            <a:endParaRPr>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1">
                <a:solidFill>
                  <a:schemeClr val="dk2"/>
                </a:solidFill>
                <a:latin typeface="Calibri"/>
                <a:ea typeface="Calibri"/>
                <a:cs typeface="Calibri"/>
                <a:sym typeface="Calibri"/>
              </a:rPr>
              <a:t>ASK YOUR STUDENTS</a:t>
            </a:r>
            <a:endParaRPr>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Are there any other unhealthy behaviors you can think of? Are there any other healthy behaviors you can think of?</a:t>
            </a:r>
            <a:endParaRPr>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Is there only one correct order for this spectrum? Why/why not? Do you all agree?</a:t>
            </a:r>
            <a:endParaRPr>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We put these specific behaviors on a spectrum from healthy to unhealthy. But, might there be situations when a healthy behavior turns unhealthy? Or vice versa? When might that happen?</a:t>
            </a:r>
            <a:endParaRPr>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If X is an unhealthy behavior (choose a specific behavior that students affixed closer to the ”‘unhealthy” side of the spectrum), what would you do to resolve it?</a:t>
            </a:r>
            <a:endParaRPr>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How would you talk to someone if you were not okay with what they were doing?</a:t>
            </a:r>
            <a:endParaRPr>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0">
              <a:solidFill>
                <a:schemeClr val="dk2"/>
              </a:solidFill>
              <a:latin typeface="Calibri"/>
              <a:ea typeface="Calibri"/>
              <a:cs typeface="Calibri"/>
              <a:sym typeface="Calibri"/>
            </a:endParaRPr>
          </a:p>
          <a:p>
            <a:pPr marL="158750" lvl="0" indent="0" algn="l" rtl="0">
              <a:lnSpc>
                <a:spcPct val="100000"/>
              </a:lnSpc>
              <a:spcBef>
                <a:spcPts val="0"/>
              </a:spcBef>
              <a:spcAft>
                <a:spcPts val="0"/>
              </a:spcAft>
              <a:buClr>
                <a:schemeClr val="dk1"/>
              </a:buClr>
              <a:buSzPts val="1100"/>
              <a:buFont typeface="Arial"/>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b="1">
              <a:latin typeface="Calibri"/>
              <a:ea typeface="Calibri"/>
              <a:cs typeface="Calibri"/>
              <a:sym typeface="Calibri"/>
            </a:endParaRPr>
          </a:p>
        </p:txBody>
      </p:sp>
      <p:sp>
        <p:nvSpPr>
          <p:cNvPr id="710" name="Google Shape;710;p2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67788A"/>
              </a:buClr>
              <a:buSzPts val="1100"/>
              <a:buFont typeface="Arial"/>
              <a:buNone/>
            </a:pPr>
            <a:r>
              <a:rPr lang="en-SG" b="1" u="sng">
                <a:solidFill>
                  <a:schemeClr val="dk2"/>
                </a:solidFill>
                <a:latin typeface="Calibri"/>
                <a:ea typeface="Calibri"/>
                <a:cs typeface="Calibri"/>
                <a:sym typeface="Calibri"/>
              </a:rPr>
              <a:t>Speaker Notes:</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r>
              <a:rPr lang="en-SG" b="1">
                <a:solidFill>
                  <a:schemeClr val="dk2"/>
                </a:solidFill>
                <a:latin typeface="Calibri"/>
                <a:ea typeface="Calibri"/>
                <a:cs typeface="Calibri"/>
                <a:sym typeface="Calibri"/>
              </a:rPr>
              <a:t>Assignment</a:t>
            </a:r>
            <a:endParaRPr/>
          </a:p>
          <a:p>
            <a:pPr marL="0" lvl="0" indent="0" algn="l" rtl="0">
              <a:lnSpc>
                <a:spcPct val="100000"/>
              </a:lnSpc>
              <a:spcBef>
                <a:spcPts val="0"/>
              </a:spcBef>
              <a:spcAft>
                <a:spcPts val="0"/>
              </a:spcAft>
              <a:buClr>
                <a:srgbClr val="67788A"/>
              </a:buClr>
              <a:buSzPts val="1100"/>
              <a:buFont typeface="Arial"/>
              <a:buNone/>
            </a:pP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r>
              <a:rPr lang="en-SG" b="1" i="1">
                <a:solidFill>
                  <a:schemeClr val="dk2"/>
                </a:solidFill>
                <a:latin typeface="Calibri"/>
                <a:ea typeface="Calibri"/>
                <a:cs typeface="Calibri"/>
                <a:sym typeface="Calibri"/>
              </a:rPr>
              <a:t>Part 1</a:t>
            </a:r>
            <a:endParaRPr b="1" i="1">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r>
              <a:rPr lang="en-SG" b="1">
                <a:solidFill>
                  <a:schemeClr val="dk2"/>
                </a:solidFill>
                <a:latin typeface="Calibri"/>
                <a:ea typeface="Calibri"/>
                <a:cs typeface="Calibri"/>
                <a:sym typeface="Calibri"/>
              </a:rPr>
              <a:t>TELL YOUR STUDENTS</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0">
                <a:solidFill>
                  <a:schemeClr val="dk2"/>
                </a:solidFill>
                <a:latin typeface="Calibri"/>
                <a:ea typeface="Calibri"/>
                <a:cs typeface="Calibri"/>
                <a:sym typeface="Calibri"/>
              </a:rPr>
              <a:t>We’ve talked a lot today about technology and relationships. Now that we’ve got you thinking, how can you share what you’ve learned with others? What kind of activities can you create to encourage your peers to become upstanders if they witness any kind of unhealthy behavior in relationships?</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1">
                <a:solidFill>
                  <a:schemeClr val="dk2"/>
                </a:solidFill>
                <a:latin typeface="Calibri"/>
                <a:ea typeface="Calibri"/>
                <a:cs typeface="Calibri"/>
                <a:sym typeface="Calibri"/>
              </a:rPr>
              <a:t>ASSIGNMENT</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0">
                <a:solidFill>
                  <a:schemeClr val="dk2"/>
                </a:solidFill>
                <a:latin typeface="Calibri"/>
                <a:ea typeface="Calibri"/>
                <a:cs typeface="Calibri"/>
                <a:sym typeface="Calibri"/>
              </a:rPr>
              <a:t>Split students into groups of three or four.</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1">
                <a:solidFill>
                  <a:schemeClr val="dk2"/>
                </a:solidFill>
                <a:latin typeface="Calibri"/>
                <a:ea typeface="Calibri"/>
                <a:cs typeface="Calibri"/>
                <a:sym typeface="Calibri"/>
              </a:rPr>
              <a:t>TELL YOUR STUDENTS</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0">
                <a:solidFill>
                  <a:schemeClr val="dk2"/>
                </a:solidFill>
                <a:latin typeface="Calibri"/>
                <a:ea typeface="Calibri"/>
                <a:cs typeface="Calibri"/>
                <a:sym typeface="Calibri"/>
              </a:rPr>
              <a:t>We have two suggestions right now, but if you’ve got a different idea, go ahead and do it! You have 30 minutes.</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endParaRPr b="0">
              <a:solidFill>
                <a:schemeClr val="dk2"/>
              </a:solidFill>
              <a:latin typeface="Calibri"/>
              <a:ea typeface="Calibri"/>
              <a:cs typeface="Calibri"/>
              <a:sym typeface="Calibri"/>
            </a:endParaRPr>
          </a:p>
          <a:p>
            <a:pPr marL="158750" lvl="0" indent="0" algn="l" rtl="0">
              <a:lnSpc>
                <a:spcPct val="100000"/>
              </a:lnSpc>
              <a:spcBef>
                <a:spcPts val="0"/>
              </a:spcBef>
              <a:spcAft>
                <a:spcPts val="0"/>
              </a:spcAft>
              <a:buClr>
                <a:schemeClr val="dk1"/>
              </a:buClr>
              <a:buSzPts val="1100"/>
              <a:buFont typeface="Arial"/>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b="0">
              <a:solidFill>
                <a:schemeClr val="dk2"/>
              </a:solidFill>
              <a:latin typeface="Calibri"/>
              <a:ea typeface="Calibri"/>
              <a:cs typeface="Calibri"/>
              <a:sym typeface="Calibri"/>
            </a:endParaRPr>
          </a:p>
        </p:txBody>
      </p:sp>
      <p:sp>
        <p:nvSpPr>
          <p:cNvPr id="766" name="Google Shape;766;p3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Clr>
                <a:schemeClr val="dk1"/>
              </a:buClr>
              <a:buSzPts val="1100"/>
              <a:buFont typeface="Arial"/>
              <a:buNone/>
            </a:pPr>
            <a:r>
              <a:rPr lang="en-SG" b="1" u="sng" dirty="0">
                <a:solidFill>
                  <a:schemeClr val="dk2"/>
                </a:solidFill>
                <a:latin typeface="Calibri"/>
                <a:ea typeface="Calibri"/>
                <a:cs typeface="Calibri"/>
                <a:sym typeface="Calibri"/>
              </a:rPr>
              <a:t>Speaker Notes:</a:t>
            </a:r>
            <a:endParaRPr sz="1100" b="1" u="none" strike="noStrike" cap="none" dirty="0">
              <a:solidFill>
                <a:schemeClr val="dk2"/>
              </a:solidFill>
              <a:latin typeface="Calibri"/>
              <a:ea typeface="Calibri"/>
              <a:cs typeface="Calibri"/>
              <a:sym typeface="Calibri"/>
            </a:endParaRPr>
          </a:p>
          <a:p>
            <a:pPr marL="158750" lvl="0" indent="0" algn="l" rtl="0">
              <a:lnSpc>
                <a:spcPct val="100000"/>
              </a:lnSpc>
              <a:spcBef>
                <a:spcPts val="0"/>
              </a:spcBef>
              <a:spcAft>
                <a:spcPts val="0"/>
              </a:spcAft>
              <a:buClr>
                <a:schemeClr val="dk1"/>
              </a:buClr>
              <a:buSzPts val="1100"/>
              <a:buFont typeface="Arial"/>
              <a:buNone/>
            </a:pPr>
            <a:endParaRPr sz="1100" b="1" u="none" strike="noStrike" cap="none" dirty="0">
              <a:solidFill>
                <a:schemeClr val="dk2"/>
              </a:solidFill>
              <a:latin typeface="Calibri"/>
              <a:ea typeface="Calibri"/>
              <a:cs typeface="Calibri"/>
              <a:sym typeface="Calibri"/>
            </a:endParaRPr>
          </a:p>
          <a:p>
            <a:pPr marL="158750" lvl="0" indent="0" algn="l" rtl="0">
              <a:lnSpc>
                <a:spcPct val="100000"/>
              </a:lnSpc>
              <a:spcBef>
                <a:spcPts val="0"/>
              </a:spcBef>
              <a:spcAft>
                <a:spcPts val="0"/>
              </a:spcAft>
              <a:buClr>
                <a:schemeClr val="dk1"/>
              </a:buClr>
              <a:buSzPts val="1100"/>
              <a:buFont typeface="Arial"/>
              <a:buNone/>
            </a:pPr>
            <a:r>
              <a:rPr lang="en-SG" sz="1100" b="1" u="none" strike="noStrike" cap="none" dirty="0">
                <a:solidFill>
                  <a:schemeClr val="dk2"/>
                </a:solidFill>
                <a:latin typeface="Calibri"/>
                <a:ea typeface="Calibri"/>
                <a:cs typeface="Calibri"/>
                <a:sym typeface="Calibri"/>
              </a:rPr>
              <a:t>TELL YOUR STUDENTS</a:t>
            </a:r>
            <a:endParaRPr dirty="0">
              <a:latin typeface="Calibri"/>
              <a:ea typeface="Calibri"/>
              <a:cs typeface="Calibri"/>
              <a:sym typeface="Calibri"/>
            </a:endParaRPr>
          </a:p>
          <a:p>
            <a:pPr marL="158750" lvl="0" indent="0" algn="l" rtl="0">
              <a:lnSpc>
                <a:spcPct val="100000"/>
              </a:lnSpc>
              <a:spcBef>
                <a:spcPts val="0"/>
              </a:spcBef>
              <a:spcAft>
                <a:spcPts val="0"/>
              </a:spcAft>
              <a:buClr>
                <a:schemeClr val="dk1"/>
              </a:buClr>
              <a:buSzPts val="1100"/>
              <a:buFont typeface="Arial"/>
              <a:buNone/>
            </a:pPr>
            <a:r>
              <a:rPr lang="en-SG" sz="1100" b="0" u="none" strike="noStrike" cap="none" dirty="0">
                <a:solidFill>
                  <a:schemeClr val="dk2"/>
                </a:solidFill>
                <a:latin typeface="Calibri"/>
                <a:ea typeface="Calibri"/>
                <a:cs typeface="Calibri"/>
                <a:sym typeface="Calibri"/>
              </a:rPr>
              <a:t>Suggestion #1: Develop an outline for a possible event for members of your school or community around the role of technology in relationships. This event could be a documentary screening/discussion, a campaign like #</a:t>
            </a:r>
            <a:r>
              <a:rPr lang="en-SG" sz="1100" b="0" u="none" strike="noStrike" cap="none" dirty="0" err="1">
                <a:solidFill>
                  <a:schemeClr val="dk2"/>
                </a:solidFill>
                <a:latin typeface="Calibri"/>
                <a:ea typeface="Calibri"/>
                <a:cs typeface="Calibri"/>
                <a:sym typeface="Calibri"/>
              </a:rPr>
              <a:t>EndCyberbullying</a:t>
            </a:r>
            <a:r>
              <a:rPr lang="en-SG" sz="1100" b="0" u="none" strike="noStrike" cap="none" dirty="0">
                <a:solidFill>
                  <a:schemeClr val="dk2"/>
                </a:solidFill>
                <a:latin typeface="Calibri"/>
                <a:ea typeface="Calibri"/>
                <a:cs typeface="Calibri"/>
                <a:sym typeface="Calibri"/>
              </a:rPr>
              <a:t>, or even a presentation! Provide examples of how you could use social media, like Facebook or Twitter, to advertise the event. Feel free to create visuals alongside your outline (e.g., drawings, a meme).</a:t>
            </a:r>
            <a:endParaRPr b="0" dirty="0">
              <a:solidFill>
                <a:schemeClr val="dk2"/>
              </a:solidFill>
              <a:latin typeface="Calibri"/>
              <a:ea typeface="Calibri"/>
              <a:cs typeface="Calibri"/>
              <a:sym typeface="Calibri"/>
            </a:endParaRPr>
          </a:p>
          <a:p>
            <a:pPr marL="158750" lvl="0" indent="0" algn="l" rtl="0">
              <a:lnSpc>
                <a:spcPct val="100000"/>
              </a:lnSpc>
              <a:spcBef>
                <a:spcPts val="0"/>
              </a:spcBef>
              <a:spcAft>
                <a:spcPts val="0"/>
              </a:spcAft>
              <a:buClr>
                <a:schemeClr val="dk1"/>
              </a:buClr>
              <a:buSzPts val="1100"/>
              <a:buFont typeface="Arial"/>
              <a:buNone/>
            </a:pPr>
            <a:endParaRPr sz="1100" b="0" u="none" strike="noStrike" cap="none" dirty="0">
              <a:solidFill>
                <a:schemeClr val="dk2"/>
              </a:solidFill>
              <a:latin typeface="Calibri"/>
              <a:ea typeface="Calibri"/>
              <a:cs typeface="Calibri"/>
              <a:sym typeface="Calibri"/>
            </a:endParaRPr>
          </a:p>
          <a:p>
            <a:pPr marL="158750" lvl="0" indent="0" algn="l" rtl="0">
              <a:lnSpc>
                <a:spcPct val="100000"/>
              </a:lnSpc>
              <a:spcBef>
                <a:spcPts val="0"/>
              </a:spcBef>
              <a:spcAft>
                <a:spcPts val="0"/>
              </a:spcAft>
              <a:buClr>
                <a:schemeClr val="dk1"/>
              </a:buClr>
              <a:buSzPts val="1100"/>
              <a:buFont typeface="Arial"/>
              <a:buNone/>
            </a:pPr>
            <a:r>
              <a:rPr lang="en-SG" sz="1100" b="1" u="none" strike="noStrike" cap="none" dirty="0">
                <a:solidFill>
                  <a:schemeClr val="dk2"/>
                </a:solidFill>
                <a:latin typeface="Calibri"/>
                <a:ea typeface="Calibri"/>
                <a:cs typeface="Calibri"/>
                <a:sym typeface="Calibri"/>
              </a:rPr>
              <a:t>TEACHER’S NOTE</a:t>
            </a:r>
            <a:endParaRPr sz="1100" b="1" u="none" strike="noStrike" cap="none" dirty="0">
              <a:solidFill>
                <a:schemeClr val="dk2"/>
              </a:solidFill>
              <a:latin typeface="Calibri"/>
              <a:ea typeface="Calibri"/>
              <a:cs typeface="Calibri"/>
              <a:sym typeface="Calibri"/>
            </a:endParaRPr>
          </a:p>
          <a:p>
            <a:pPr marL="158750" lvl="0" indent="0" algn="l" rtl="0">
              <a:lnSpc>
                <a:spcPct val="100000"/>
              </a:lnSpc>
              <a:spcBef>
                <a:spcPts val="0"/>
              </a:spcBef>
              <a:spcAft>
                <a:spcPts val="0"/>
              </a:spcAft>
              <a:buClr>
                <a:schemeClr val="dk1"/>
              </a:buClr>
              <a:buSzPts val="1100"/>
              <a:buFont typeface="Arial"/>
              <a:buNone/>
            </a:pPr>
            <a:r>
              <a:rPr lang="en-SG" sz="1100" b="0" u="none" strike="noStrike" cap="none" dirty="0">
                <a:solidFill>
                  <a:schemeClr val="dk2"/>
                </a:solidFill>
                <a:latin typeface="Calibri"/>
                <a:ea typeface="Calibri"/>
                <a:cs typeface="Calibri"/>
                <a:sym typeface="Calibri"/>
              </a:rPr>
              <a:t>When discussing event ideas, walk through some local examples of successful campaigns in your region to give your students a better idea of how to complete the assignment. </a:t>
            </a:r>
            <a:r>
              <a:rPr lang="en-SG" sz="1100" b="0" i="0" u="none" strike="noStrike" cap="none" dirty="0">
                <a:solidFill>
                  <a:srgbClr val="000000"/>
                </a:solidFill>
                <a:latin typeface="Calibri"/>
                <a:ea typeface="Calibri"/>
                <a:cs typeface="Calibri"/>
                <a:sym typeface="Calibri"/>
              </a:rPr>
              <a:t>This exercise is intended to teach students how they can use technology to make an impact in their community. Choose examples of successful digital campaigns that students can use as a reference.</a:t>
            </a:r>
            <a:br>
              <a:rPr lang="en-SG" b="0" dirty="0">
                <a:solidFill>
                  <a:schemeClr val="dk2"/>
                </a:solidFill>
                <a:latin typeface="Calibri"/>
                <a:ea typeface="Calibri"/>
                <a:cs typeface="Calibri"/>
                <a:sym typeface="Calibri"/>
              </a:rPr>
            </a:br>
            <a:endParaRPr b="0" dirty="0">
              <a:solidFill>
                <a:schemeClr val="dk2"/>
              </a:solidFill>
              <a:latin typeface="Calibri"/>
              <a:ea typeface="Calibri"/>
              <a:cs typeface="Calibri"/>
              <a:sym typeface="Calibri"/>
            </a:endParaRPr>
          </a:p>
          <a:p>
            <a:pPr marL="158750" lvl="0" indent="0" algn="l" rtl="0">
              <a:lnSpc>
                <a:spcPct val="100000"/>
              </a:lnSpc>
              <a:spcBef>
                <a:spcPts val="0"/>
              </a:spcBef>
              <a:spcAft>
                <a:spcPts val="0"/>
              </a:spcAft>
              <a:buClr>
                <a:schemeClr val="dk1"/>
              </a:buClr>
              <a:buSzPts val="1100"/>
              <a:buFont typeface="Arial"/>
              <a:buNone/>
            </a:pPr>
            <a:endParaRPr b="0" dirty="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b="0" dirty="0">
              <a:solidFill>
                <a:schemeClr val="dk2"/>
              </a:solidFill>
              <a:latin typeface="Calibri"/>
              <a:ea typeface="Calibri"/>
              <a:cs typeface="Calibri"/>
              <a:sym typeface="Calibri"/>
            </a:endParaRPr>
          </a:p>
        </p:txBody>
      </p:sp>
      <p:sp>
        <p:nvSpPr>
          <p:cNvPr id="774" name="Google Shape;774;p3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Clr>
                <a:schemeClr val="dk1"/>
              </a:buClr>
              <a:buSzPts val="1100"/>
              <a:buFont typeface="Arial"/>
              <a:buNone/>
            </a:pPr>
            <a:r>
              <a:rPr lang="en-SG" b="1" u="sng" dirty="0">
                <a:solidFill>
                  <a:schemeClr val="dk2"/>
                </a:solidFill>
                <a:latin typeface="Calibri"/>
                <a:ea typeface="Calibri"/>
                <a:cs typeface="Calibri"/>
                <a:sym typeface="Calibri"/>
              </a:rPr>
              <a:t>Speaker Notes:</a:t>
            </a:r>
            <a:endParaRPr b="1" dirty="0">
              <a:solidFill>
                <a:schemeClr val="dk2"/>
              </a:solidFill>
              <a:latin typeface="Calibri"/>
              <a:ea typeface="Calibri"/>
              <a:cs typeface="Calibri"/>
              <a:sym typeface="Calibri"/>
            </a:endParaRPr>
          </a:p>
          <a:p>
            <a:pPr marL="158750" lvl="0" indent="0" algn="l" rtl="0">
              <a:lnSpc>
                <a:spcPct val="100000"/>
              </a:lnSpc>
              <a:spcBef>
                <a:spcPts val="0"/>
              </a:spcBef>
              <a:spcAft>
                <a:spcPts val="0"/>
              </a:spcAft>
              <a:buClr>
                <a:schemeClr val="dk1"/>
              </a:buClr>
              <a:buSzPts val="1100"/>
              <a:buFont typeface="Arial"/>
              <a:buNone/>
            </a:pPr>
            <a:endParaRPr b="1" dirty="0">
              <a:solidFill>
                <a:schemeClr val="dk2"/>
              </a:solidFill>
              <a:latin typeface="Calibri"/>
              <a:ea typeface="Calibri"/>
              <a:cs typeface="Calibri"/>
              <a:sym typeface="Calibri"/>
            </a:endParaRPr>
          </a:p>
          <a:p>
            <a:pPr marL="158750" lvl="0" indent="0" algn="l" rtl="0">
              <a:lnSpc>
                <a:spcPct val="100000"/>
              </a:lnSpc>
              <a:spcBef>
                <a:spcPts val="0"/>
              </a:spcBef>
              <a:spcAft>
                <a:spcPts val="0"/>
              </a:spcAft>
              <a:buClr>
                <a:schemeClr val="dk1"/>
              </a:buClr>
              <a:buSzPts val="1100"/>
              <a:buFont typeface="Arial"/>
              <a:buNone/>
            </a:pPr>
            <a:r>
              <a:rPr lang="en-SG" b="1" dirty="0">
                <a:solidFill>
                  <a:schemeClr val="dk2"/>
                </a:solidFill>
                <a:latin typeface="Calibri"/>
                <a:ea typeface="Calibri"/>
                <a:cs typeface="Calibri"/>
                <a:sym typeface="Calibri"/>
              </a:rPr>
              <a:t>TELL YOUR STUDENTS</a:t>
            </a:r>
            <a:endParaRPr dirty="0">
              <a:latin typeface="Calibri"/>
              <a:ea typeface="Calibri"/>
              <a:cs typeface="Calibri"/>
              <a:sym typeface="Calibri"/>
            </a:endParaRPr>
          </a:p>
          <a:p>
            <a:pPr marL="158750" lvl="0" indent="0" algn="l" rtl="0">
              <a:lnSpc>
                <a:spcPct val="100000"/>
              </a:lnSpc>
              <a:spcBef>
                <a:spcPts val="0"/>
              </a:spcBef>
              <a:spcAft>
                <a:spcPts val="0"/>
              </a:spcAft>
              <a:buClr>
                <a:schemeClr val="dk1"/>
              </a:buClr>
              <a:buSzPts val="1100"/>
              <a:buFont typeface="Arial"/>
              <a:buNone/>
            </a:pPr>
            <a:r>
              <a:rPr lang="en-SG" b="0" dirty="0">
                <a:solidFill>
                  <a:schemeClr val="dk2"/>
                </a:solidFill>
                <a:latin typeface="Calibri"/>
                <a:ea typeface="Calibri"/>
                <a:cs typeface="Calibri"/>
                <a:sym typeface="Calibri"/>
              </a:rPr>
              <a:t>Suggestion #2: Create a story about a relationship (e.g., a relationship between siblings or a relationship between friends at school) and how it might be affected by social media. You can act out a short play, create visuals (e.g., comic strip), or write down a hypothetical Facebook News Feed or Twitter conversation. Let’s be creative!</a:t>
            </a:r>
            <a:endParaRPr b="0" dirty="0">
              <a:solidFill>
                <a:schemeClr val="dk2"/>
              </a:solidFill>
              <a:latin typeface="Calibri"/>
              <a:ea typeface="Calibri"/>
              <a:cs typeface="Calibri"/>
              <a:sym typeface="Calibri"/>
            </a:endParaRPr>
          </a:p>
          <a:p>
            <a:pPr marL="158750" lvl="0" indent="0" algn="l" rtl="0">
              <a:lnSpc>
                <a:spcPct val="100000"/>
              </a:lnSpc>
              <a:spcBef>
                <a:spcPts val="0"/>
              </a:spcBef>
              <a:spcAft>
                <a:spcPts val="0"/>
              </a:spcAft>
              <a:buClr>
                <a:schemeClr val="dk1"/>
              </a:buClr>
              <a:buSzPts val="1100"/>
              <a:buFont typeface="Arial"/>
              <a:buNone/>
            </a:pPr>
            <a:endParaRPr b="1" dirty="0">
              <a:solidFill>
                <a:schemeClr val="dk2"/>
              </a:solidFill>
              <a:latin typeface="Calibri"/>
              <a:ea typeface="Calibri"/>
              <a:cs typeface="Calibri"/>
              <a:sym typeface="Calibri"/>
            </a:endParaRPr>
          </a:p>
          <a:p>
            <a:pPr marL="158750" lvl="0" indent="0" algn="l" rtl="0">
              <a:lnSpc>
                <a:spcPct val="100000"/>
              </a:lnSpc>
              <a:spcBef>
                <a:spcPts val="0"/>
              </a:spcBef>
              <a:spcAft>
                <a:spcPts val="0"/>
              </a:spcAft>
              <a:buClr>
                <a:schemeClr val="dk1"/>
              </a:buClr>
              <a:buSzPts val="1100"/>
              <a:buFont typeface="Arial"/>
              <a:buNone/>
            </a:pPr>
            <a:endParaRPr b="1" dirty="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b="1" dirty="0">
              <a:solidFill>
                <a:schemeClr val="dk2"/>
              </a:solidFill>
              <a:latin typeface="Calibri"/>
              <a:ea typeface="Calibri"/>
              <a:cs typeface="Calibri"/>
              <a:sym typeface="Calibri"/>
            </a:endParaRPr>
          </a:p>
        </p:txBody>
      </p:sp>
      <p:sp>
        <p:nvSpPr>
          <p:cNvPr id="790" name="Google Shape;790;p3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SG" sz="1100" b="1" u="sng" strike="noStrike" cap="none">
                <a:solidFill>
                  <a:schemeClr val="dk2"/>
                </a:solidFill>
                <a:latin typeface="Calibri"/>
                <a:ea typeface="Calibri"/>
                <a:cs typeface="Calibri"/>
                <a:sym typeface="Calibri"/>
              </a:rPr>
              <a:t>Speaker Notes:</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1" i="1">
                <a:solidFill>
                  <a:schemeClr val="dk2"/>
                </a:solidFill>
                <a:latin typeface="Calibri"/>
                <a:ea typeface="Calibri"/>
                <a:cs typeface="Calibri"/>
                <a:sym typeface="Calibri"/>
              </a:rPr>
              <a:t>Part 2</a:t>
            </a:r>
            <a:endParaRPr/>
          </a:p>
          <a:p>
            <a:pPr marL="0" lvl="0" indent="0" algn="l" rtl="0">
              <a:lnSpc>
                <a:spcPct val="100000"/>
              </a:lnSpc>
              <a:spcBef>
                <a:spcPts val="0"/>
              </a:spcBef>
              <a:spcAft>
                <a:spcPts val="0"/>
              </a:spcAft>
              <a:buClr>
                <a:schemeClr val="dk1"/>
              </a:buClr>
              <a:buSzPts val="1100"/>
              <a:buFont typeface="Arial"/>
              <a:buNone/>
            </a:pP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1">
                <a:solidFill>
                  <a:schemeClr val="dk2"/>
                </a:solidFill>
                <a:latin typeface="Calibri"/>
                <a:ea typeface="Calibri"/>
                <a:cs typeface="Calibri"/>
                <a:sym typeface="Calibri"/>
              </a:rPr>
              <a:t>ASSIGNMENT</a:t>
            </a:r>
            <a:endParaRPr/>
          </a:p>
          <a:p>
            <a:pPr marL="0" lvl="0" indent="0" algn="l" rtl="0">
              <a:lnSpc>
                <a:spcPct val="100000"/>
              </a:lnSpc>
              <a:spcBef>
                <a:spcPts val="0"/>
              </a:spcBef>
              <a:spcAft>
                <a:spcPts val="0"/>
              </a:spcAft>
              <a:buClr>
                <a:schemeClr val="dk1"/>
              </a:buClr>
              <a:buSzPts val="1100"/>
              <a:buFont typeface="Arial"/>
              <a:buNone/>
            </a:pPr>
            <a:r>
              <a:rPr lang="en-SG" b="0">
                <a:solidFill>
                  <a:schemeClr val="dk2"/>
                </a:solidFill>
                <a:latin typeface="Calibri"/>
                <a:ea typeface="Calibri"/>
                <a:cs typeface="Calibri"/>
                <a:sym typeface="Calibri"/>
              </a:rPr>
              <a:t>After the 30 minutes are up, ask groups to share what they’ve created and engage them in the discussion questions below.</a:t>
            </a:r>
            <a:endParaRPr/>
          </a:p>
          <a:p>
            <a:pPr marL="0" lvl="0" indent="0" algn="l" rtl="0">
              <a:lnSpc>
                <a:spcPct val="100000"/>
              </a:lnSpc>
              <a:spcBef>
                <a:spcPts val="0"/>
              </a:spcBef>
              <a:spcAft>
                <a:spcPts val="0"/>
              </a:spcAft>
              <a:buClr>
                <a:schemeClr val="dk1"/>
              </a:buClr>
              <a:buSzPts val="1100"/>
              <a:buFont typeface="Arial"/>
              <a:buNone/>
            </a:pP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1">
                <a:solidFill>
                  <a:schemeClr val="dk2"/>
                </a:solidFill>
                <a:latin typeface="Calibri"/>
                <a:ea typeface="Calibri"/>
                <a:cs typeface="Calibri"/>
                <a:sym typeface="Calibri"/>
              </a:rPr>
              <a:t>ASK YOUR STUDENTS</a:t>
            </a:r>
            <a:endParaRPr/>
          </a:p>
          <a:p>
            <a:pPr marL="457200" lvl="0" indent="-298450" algn="l" rtl="0">
              <a:lnSpc>
                <a:spcPct val="100000"/>
              </a:lnSpc>
              <a:spcBef>
                <a:spcPts val="0"/>
              </a:spcBef>
              <a:spcAft>
                <a:spcPts val="0"/>
              </a:spcAft>
              <a:buClr>
                <a:schemeClr val="dk1"/>
              </a:buClr>
              <a:buSzPts val="1100"/>
              <a:buChar char="●"/>
            </a:pPr>
            <a:r>
              <a:rPr lang="en-SG" b="0">
                <a:solidFill>
                  <a:schemeClr val="dk2"/>
                </a:solidFill>
                <a:latin typeface="Calibri"/>
                <a:ea typeface="Calibri"/>
                <a:cs typeface="Calibri"/>
                <a:sym typeface="Calibri"/>
              </a:rPr>
              <a:t>What topic are you addressing? </a:t>
            </a:r>
            <a:endParaRPr/>
          </a:p>
          <a:p>
            <a:pPr marL="457200" lvl="0" indent="-298450" algn="l" rtl="0">
              <a:lnSpc>
                <a:spcPct val="100000"/>
              </a:lnSpc>
              <a:spcBef>
                <a:spcPts val="0"/>
              </a:spcBef>
              <a:spcAft>
                <a:spcPts val="0"/>
              </a:spcAft>
              <a:buClr>
                <a:schemeClr val="dk1"/>
              </a:buClr>
              <a:buSzPts val="1100"/>
              <a:buChar char="●"/>
            </a:pPr>
            <a:r>
              <a:rPr lang="en-SG" b="0">
                <a:solidFill>
                  <a:schemeClr val="dk2"/>
                </a:solidFill>
                <a:latin typeface="Calibri"/>
                <a:ea typeface="Calibri"/>
                <a:cs typeface="Calibri"/>
                <a:sym typeface="Calibri"/>
              </a:rPr>
              <a:t>What do you want people to learn from your idea? How will this idea benefit your school/community/friends?</a:t>
            </a:r>
            <a:endParaRPr/>
          </a:p>
          <a:p>
            <a:pPr marL="457200" lvl="0" indent="-298450" algn="l" rtl="0">
              <a:lnSpc>
                <a:spcPct val="100000"/>
              </a:lnSpc>
              <a:spcBef>
                <a:spcPts val="0"/>
              </a:spcBef>
              <a:spcAft>
                <a:spcPts val="0"/>
              </a:spcAft>
              <a:buClr>
                <a:schemeClr val="dk1"/>
              </a:buClr>
              <a:buSzPts val="1100"/>
              <a:buChar char="●"/>
            </a:pPr>
            <a:r>
              <a:rPr lang="en-SG" b="0">
                <a:solidFill>
                  <a:schemeClr val="dk2"/>
                </a:solidFill>
                <a:latin typeface="Calibri"/>
                <a:ea typeface="Calibri"/>
                <a:cs typeface="Calibri"/>
                <a:sym typeface="Calibri"/>
              </a:rPr>
              <a:t>Who is the target audience?</a:t>
            </a:r>
            <a:endParaRPr/>
          </a:p>
          <a:p>
            <a:pPr marL="457200" lvl="0" indent="-298450" algn="l" rtl="0">
              <a:lnSpc>
                <a:spcPct val="100000"/>
              </a:lnSpc>
              <a:spcBef>
                <a:spcPts val="0"/>
              </a:spcBef>
              <a:spcAft>
                <a:spcPts val="0"/>
              </a:spcAft>
              <a:buClr>
                <a:schemeClr val="dk1"/>
              </a:buClr>
              <a:buSzPts val="1100"/>
              <a:buChar char="●"/>
            </a:pPr>
            <a:r>
              <a:rPr lang="en-SG" b="0">
                <a:solidFill>
                  <a:schemeClr val="dk2"/>
                </a:solidFill>
                <a:latin typeface="Calibri"/>
                <a:ea typeface="Calibri"/>
                <a:cs typeface="Calibri"/>
                <a:sym typeface="Calibri"/>
              </a:rPr>
              <a:t>How will you advertise your idea to your target audience?</a:t>
            </a:r>
            <a:endParaRPr/>
          </a:p>
          <a:p>
            <a:pPr marL="457200" lvl="0" indent="-298450" algn="l" rtl="0">
              <a:lnSpc>
                <a:spcPct val="100000"/>
              </a:lnSpc>
              <a:spcBef>
                <a:spcPts val="0"/>
              </a:spcBef>
              <a:spcAft>
                <a:spcPts val="0"/>
              </a:spcAft>
              <a:buClr>
                <a:schemeClr val="dk1"/>
              </a:buClr>
              <a:buSzPts val="1100"/>
              <a:buChar char="●"/>
            </a:pPr>
            <a:r>
              <a:rPr lang="en-SG" b="0">
                <a:solidFill>
                  <a:schemeClr val="dk2"/>
                </a:solidFill>
                <a:latin typeface="Calibri"/>
                <a:ea typeface="Calibri"/>
                <a:cs typeface="Calibri"/>
                <a:sym typeface="Calibri"/>
              </a:rPr>
              <a:t>How do you think your audience will react?</a:t>
            </a:r>
            <a:endParaRPr/>
          </a:p>
          <a:p>
            <a:pPr marL="0" lvl="0" indent="0" algn="l" rtl="0">
              <a:lnSpc>
                <a:spcPct val="100000"/>
              </a:lnSpc>
              <a:spcBef>
                <a:spcPts val="0"/>
              </a:spcBef>
              <a:spcAft>
                <a:spcPts val="0"/>
              </a:spcAft>
              <a:buSzPts val="1100"/>
              <a:buNone/>
            </a:pPr>
            <a:endParaRPr b="0">
              <a:solidFill>
                <a:schemeClr val="dk2"/>
              </a:solidFill>
              <a:latin typeface="Calibri"/>
              <a:ea typeface="Calibri"/>
              <a:cs typeface="Calibri"/>
              <a:sym typeface="Calibri"/>
            </a:endParaRPr>
          </a:p>
          <a:p>
            <a:pPr marL="457200" lvl="0" indent="-228600" algn="l" rtl="0">
              <a:lnSpc>
                <a:spcPct val="100000"/>
              </a:lnSpc>
              <a:spcBef>
                <a:spcPts val="0"/>
              </a:spcBef>
              <a:spcAft>
                <a:spcPts val="0"/>
              </a:spcAft>
              <a:buSzPts val="1100"/>
              <a:buNone/>
            </a:pPr>
            <a:endParaRPr b="0">
              <a:solidFill>
                <a:schemeClr val="dk2"/>
              </a:solidFill>
              <a:latin typeface="Calibri"/>
              <a:ea typeface="Calibri"/>
              <a:cs typeface="Calibri"/>
              <a:sym typeface="Calibri"/>
            </a:endParaRPr>
          </a:p>
          <a:p>
            <a:pPr marL="158750" lvl="0" indent="0" algn="l" rtl="0">
              <a:lnSpc>
                <a:spcPct val="100000"/>
              </a:lnSpc>
              <a:spcBef>
                <a:spcPts val="0"/>
              </a:spcBef>
              <a:spcAft>
                <a:spcPts val="0"/>
              </a:spcAft>
              <a:buSzPts val="1100"/>
              <a:buNone/>
            </a:pPr>
            <a:endParaRPr b="0">
              <a:solidFill>
                <a:schemeClr val="dk2"/>
              </a:solidFill>
              <a:latin typeface="Calibri"/>
              <a:ea typeface="Calibri"/>
              <a:cs typeface="Calibri"/>
              <a:sym typeface="Calibri"/>
            </a:endParaRPr>
          </a:p>
          <a:p>
            <a:pPr marL="158750" lvl="0" indent="0" algn="l" rtl="0">
              <a:lnSpc>
                <a:spcPct val="100000"/>
              </a:lnSpc>
              <a:spcBef>
                <a:spcPts val="0"/>
              </a:spcBef>
              <a:spcAft>
                <a:spcPts val="0"/>
              </a:spcAft>
              <a:buSzPts val="1100"/>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b="0">
              <a:solidFill>
                <a:schemeClr val="dk2"/>
              </a:solidFill>
              <a:latin typeface="Calibri"/>
              <a:ea typeface="Calibri"/>
              <a:cs typeface="Calibri"/>
              <a:sym typeface="Calibri"/>
            </a:endParaRPr>
          </a:p>
        </p:txBody>
      </p:sp>
      <p:sp>
        <p:nvSpPr>
          <p:cNvPr id="806" name="Google Shape;806;p3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SG" sz="1100" b="1" u="sng">
                <a:solidFill>
                  <a:schemeClr val="dk1"/>
                </a:solidFill>
                <a:highlight>
                  <a:schemeClr val="lt1"/>
                </a:highlight>
                <a:latin typeface="Calibri"/>
                <a:ea typeface="Calibri"/>
                <a:cs typeface="Calibri"/>
                <a:sym typeface="Calibri"/>
              </a:rPr>
              <a:t>Speaker Notes:</a:t>
            </a:r>
            <a:endParaRPr sz="1100" b="1">
              <a:solidFill>
                <a:schemeClr val="dk1"/>
              </a:solidFill>
              <a:highlight>
                <a:schemeClr val="lt1"/>
              </a:highlight>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100" b="1">
              <a:solidFill>
                <a:schemeClr val="dk1"/>
              </a:solidFill>
              <a:highlight>
                <a:schemeClr val="lt1"/>
              </a:highlight>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sz="1100" b="1">
                <a:solidFill>
                  <a:schemeClr val="dk1"/>
                </a:solidFill>
                <a:highlight>
                  <a:schemeClr val="lt1"/>
                </a:highlight>
                <a:latin typeface="Calibri"/>
                <a:ea typeface="Calibri"/>
                <a:cs typeface="Calibri"/>
                <a:sym typeface="Calibri"/>
              </a:rPr>
              <a:t>CLASS INTERACTION</a:t>
            </a:r>
            <a:endParaRPr sz="1100" b="1">
              <a:solidFill>
                <a:schemeClr val="dk1"/>
              </a:solidFill>
              <a:highlight>
                <a:schemeClr val="lt1"/>
              </a:highlight>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r>
              <a:rPr lang="en-SG" sz="1100" b="0">
                <a:solidFill>
                  <a:schemeClr val="dk1"/>
                </a:solidFill>
                <a:highlight>
                  <a:schemeClr val="lt1"/>
                </a:highlight>
                <a:latin typeface="Calibri"/>
                <a:ea typeface="Calibri"/>
                <a:cs typeface="Calibri"/>
                <a:sym typeface="Calibri"/>
              </a:rPr>
              <a:t>Ask students to pair up and give each student a copy of the “Understanding and Sharing the Feelings of Others” handout. Allow students 15 minutes to read and discuss the scenarios. Walk around the room and help students with additional teacher prompts contained in the handout.</a:t>
            </a:r>
            <a:endParaRPr sz="1100" b="0">
              <a:solidFill>
                <a:schemeClr val="dk1"/>
              </a:solidFill>
              <a:highlight>
                <a:schemeClr val="lt1"/>
              </a:highlight>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endParaRPr sz="1100" b="1" u="none" strike="noStrike" cap="none">
              <a:solidFill>
                <a:schemeClr val="dk1"/>
              </a:solidFill>
              <a:highlight>
                <a:schemeClr val="lt1"/>
              </a:highlight>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r>
              <a:rPr lang="en-SG" sz="1100" b="1" u="none" strike="noStrike" cap="none">
                <a:solidFill>
                  <a:schemeClr val="dk1"/>
                </a:solidFill>
                <a:highlight>
                  <a:schemeClr val="lt1"/>
                </a:highlight>
                <a:latin typeface="Calibri"/>
                <a:ea typeface="Calibri"/>
                <a:cs typeface="Calibri"/>
                <a:sym typeface="Calibri"/>
              </a:rPr>
              <a:t>TEACHER’S NOTE</a:t>
            </a:r>
            <a:endParaRPr sz="1100" b="1" u="none" strike="noStrike" cap="none">
              <a:solidFill>
                <a:schemeClr val="dk1"/>
              </a:solidFill>
              <a:highlight>
                <a:schemeClr val="lt1"/>
              </a:highlight>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r>
              <a:rPr lang="en-SG" sz="1100" b="0" i="0" u="none" strike="noStrike" cap="none">
                <a:solidFill>
                  <a:schemeClr val="dk1"/>
                </a:solidFill>
                <a:highlight>
                  <a:schemeClr val="lt1"/>
                </a:highlight>
                <a:latin typeface="Calibri"/>
                <a:ea typeface="Calibri"/>
                <a:cs typeface="Calibri"/>
                <a:sym typeface="Calibri"/>
              </a:rPr>
              <a:t>This handout is intended to teach students to think critically about their online behaviors and how they treat others. </a:t>
            </a:r>
            <a:r>
              <a:rPr lang="en-SG" sz="1100" b="0" u="none" strike="noStrike" cap="none">
                <a:solidFill>
                  <a:schemeClr val="dk1"/>
                </a:solidFill>
                <a:highlight>
                  <a:schemeClr val="lt1"/>
                </a:highlight>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The names in the handouts can be further localized to reflect common names in the area you are teaching. </a:t>
            </a:r>
            <a:endParaRPr sz="1100" b="0">
              <a:solidFill>
                <a:schemeClr val="dk1"/>
              </a:solidFill>
              <a:highlight>
                <a:schemeClr val="lt1"/>
              </a:highlight>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endParaRPr sz="1100" b="1">
              <a:solidFill>
                <a:schemeClr val="dk1"/>
              </a:solidFill>
              <a:highlight>
                <a:schemeClr val="lt1"/>
              </a:highlight>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100" b="1">
              <a:solidFill>
                <a:schemeClr val="dk1"/>
              </a:solidFill>
              <a:highlight>
                <a:schemeClr val="lt1"/>
              </a:highlight>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100" b="1">
              <a:solidFill>
                <a:schemeClr val="dk1"/>
              </a:solidFill>
              <a:highlight>
                <a:schemeClr val="lt1"/>
              </a:highlight>
              <a:latin typeface="Calibri"/>
              <a:ea typeface="Calibri"/>
              <a:cs typeface="Calibri"/>
              <a:sym typeface="Calibri"/>
            </a:endParaRPr>
          </a:p>
          <a:p>
            <a:pPr marL="0" lvl="0" indent="0" algn="l" rtl="0">
              <a:lnSpc>
                <a:spcPct val="100000"/>
              </a:lnSpc>
              <a:spcBef>
                <a:spcPts val="0"/>
              </a:spcBef>
              <a:spcAft>
                <a:spcPts val="0"/>
              </a:spcAft>
              <a:buSzPts val="1100"/>
              <a:buNone/>
            </a:pPr>
            <a:endParaRPr sz="1100" b="1">
              <a:solidFill>
                <a:schemeClr val="dk1"/>
              </a:solidFill>
              <a:highlight>
                <a:schemeClr val="lt1"/>
              </a:highlight>
              <a:latin typeface="Calibri"/>
              <a:ea typeface="Calibri"/>
              <a:cs typeface="Calibri"/>
              <a:sym typeface="Calibri"/>
            </a:endParaRPr>
          </a:p>
        </p:txBody>
      </p:sp>
      <p:sp>
        <p:nvSpPr>
          <p:cNvPr id="329" name="Google Shape;329;p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SG" sz="1100" b="1" u="sng" strike="noStrike" cap="none">
                <a:solidFill>
                  <a:schemeClr val="dk2"/>
                </a:solidFill>
                <a:latin typeface="Calibri"/>
                <a:ea typeface="Calibri"/>
                <a:cs typeface="Calibri"/>
                <a:sym typeface="Calibri"/>
              </a:rPr>
              <a:t>Speaker Notes:</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n-SG" b="1">
                <a:solidFill>
                  <a:schemeClr val="dk2"/>
                </a:solidFill>
                <a:latin typeface="Calibri"/>
                <a:ea typeface="Calibri"/>
                <a:cs typeface="Calibri"/>
                <a:sym typeface="Calibri"/>
              </a:rPr>
              <a:t>Closing Reflection</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n-SG" b="1">
                <a:solidFill>
                  <a:schemeClr val="dk2"/>
                </a:solidFill>
                <a:latin typeface="Calibri"/>
                <a:ea typeface="Calibri"/>
                <a:cs typeface="Calibri"/>
                <a:sym typeface="Calibri"/>
              </a:rPr>
              <a:t>TELL YOUR STUDENTS</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n-SG" b="0">
                <a:solidFill>
                  <a:schemeClr val="dk2"/>
                </a:solidFill>
                <a:latin typeface="Calibri"/>
                <a:ea typeface="Calibri"/>
                <a:cs typeface="Calibri"/>
                <a:sym typeface="Calibri"/>
              </a:rPr>
              <a:t>We hope that you’ve all thought about healthy relationships a little more deeply, especially in terms of how technology has changed things. We also wanted you to think about ways to encourage your friends to “upstand,” or to stand up for themselves and others when they see something they are uncomfortable with or something that hurts others.</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n-SG" b="1">
                <a:solidFill>
                  <a:schemeClr val="dk2"/>
                </a:solidFill>
                <a:latin typeface="Calibri"/>
                <a:ea typeface="Calibri"/>
                <a:cs typeface="Calibri"/>
                <a:sym typeface="Calibri"/>
              </a:rPr>
              <a:t>ASK YOUR STUDENTS</a:t>
            </a:r>
            <a:endParaRPr b="1">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Char char="●"/>
            </a:pPr>
            <a:r>
              <a:rPr lang="en-SG" b="0">
                <a:solidFill>
                  <a:schemeClr val="dk2"/>
                </a:solidFill>
                <a:latin typeface="Calibri"/>
                <a:ea typeface="Calibri"/>
                <a:cs typeface="Calibri"/>
                <a:sym typeface="Calibri"/>
              </a:rPr>
              <a:t>What were some of the things you learned?</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Char char="●"/>
            </a:pPr>
            <a:r>
              <a:rPr lang="en-SG" b="0">
                <a:solidFill>
                  <a:schemeClr val="dk2"/>
                </a:solidFill>
                <a:latin typeface="Calibri"/>
                <a:ea typeface="Calibri"/>
                <a:cs typeface="Calibri"/>
                <a:sym typeface="Calibri"/>
              </a:rPr>
              <a:t>What was your favorite activity? Why?</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Char char="●"/>
            </a:pPr>
            <a:r>
              <a:rPr lang="en-SG" b="0">
                <a:solidFill>
                  <a:schemeClr val="dk2"/>
                </a:solidFill>
                <a:latin typeface="Calibri"/>
                <a:ea typeface="Calibri"/>
                <a:cs typeface="Calibri"/>
                <a:sym typeface="Calibri"/>
              </a:rPr>
              <a:t>What was your least favorite activity? Why?</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Char char="●"/>
            </a:pPr>
            <a:r>
              <a:rPr lang="en-SG" b="0">
                <a:solidFill>
                  <a:schemeClr val="dk2"/>
                </a:solidFill>
                <a:latin typeface="Calibri"/>
                <a:ea typeface="Calibri"/>
                <a:cs typeface="Calibri"/>
                <a:sym typeface="Calibri"/>
              </a:rPr>
              <a:t>How can you take what you learned or worked and apply it to your life? How would you describe what you did to your friends?</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Char char="●"/>
            </a:pPr>
            <a:r>
              <a:rPr lang="en-SG" b="0">
                <a:solidFill>
                  <a:schemeClr val="dk2"/>
                </a:solidFill>
                <a:latin typeface="Calibri"/>
                <a:ea typeface="Calibri"/>
                <a:cs typeface="Calibri"/>
                <a:sym typeface="Calibri"/>
              </a:rPr>
              <a:t>What was something new or surprising?</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Char char="●"/>
            </a:pPr>
            <a:r>
              <a:rPr lang="en-SG" b="0">
                <a:solidFill>
                  <a:schemeClr val="dk2"/>
                </a:solidFill>
                <a:latin typeface="Calibri"/>
                <a:ea typeface="Calibri"/>
                <a:cs typeface="Calibri"/>
                <a:sym typeface="Calibri"/>
              </a:rPr>
              <a:t>Do you have any other questions about healthy or unhealthy relationships?</a:t>
            </a:r>
            <a:endParaRPr b="0">
              <a:solidFill>
                <a:schemeClr val="dk2"/>
              </a:solidFill>
              <a:latin typeface="Calibri"/>
              <a:ea typeface="Calibri"/>
              <a:cs typeface="Calibri"/>
              <a:sym typeface="Calibri"/>
            </a:endParaRPr>
          </a:p>
          <a:p>
            <a:pPr marL="457200" lvl="0" indent="-228600" algn="l" rtl="0">
              <a:lnSpc>
                <a:spcPct val="100000"/>
              </a:lnSpc>
              <a:spcBef>
                <a:spcPts val="0"/>
              </a:spcBef>
              <a:spcAft>
                <a:spcPts val="0"/>
              </a:spcAft>
              <a:buSzPts val="1100"/>
              <a:buNone/>
            </a:pPr>
            <a:endParaRPr b="0">
              <a:solidFill>
                <a:schemeClr val="dk2"/>
              </a:solidFill>
              <a:latin typeface="Calibri"/>
              <a:ea typeface="Calibri"/>
              <a:cs typeface="Calibri"/>
              <a:sym typeface="Calibri"/>
            </a:endParaRPr>
          </a:p>
          <a:p>
            <a:pPr marL="158750" lvl="0" indent="0" algn="l" rtl="0">
              <a:lnSpc>
                <a:spcPct val="100000"/>
              </a:lnSpc>
              <a:spcBef>
                <a:spcPts val="0"/>
              </a:spcBef>
              <a:spcAft>
                <a:spcPts val="0"/>
              </a:spcAft>
              <a:buSzPts val="1100"/>
              <a:buNone/>
            </a:pPr>
            <a:endParaRPr b="0">
              <a:solidFill>
                <a:schemeClr val="dk2"/>
              </a:solidFill>
              <a:latin typeface="Calibri"/>
              <a:ea typeface="Calibri"/>
              <a:cs typeface="Calibri"/>
              <a:sym typeface="Calibri"/>
            </a:endParaRPr>
          </a:p>
          <a:p>
            <a:pPr marL="158750" lvl="0" indent="0" algn="l" rtl="0">
              <a:lnSpc>
                <a:spcPct val="100000"/>
              </a:lnSpc>
              <a:spcBef>
                <a:spcPts val="0"/>
              </a:spcBef>
              <a:spcAft>
                <a:spcPts val="0"/>
              </a:spcAft>
              <a:buSzPts val="1100"/>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b="0">
              <a:solidFill>
                <a:schemeClr val="dk2"/>
              </a:solidFill>
              <a:latin typeface="Calibri"/>
              <a:ea typeface="Calibri"/>
              <a:cs typeface="Calibri"/>
              <a:sym typeface="Calibri"/>
            </a:endParaRPr>
          </a:p>
        </p:txBody>
      </p:sp>
      <p:sp>
        <p:nvSpPr>
          <p:cNvPr id="814" name="Google Shape;814;p3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Clr>
                <a:schemeClr val="dk1"/>
              </a:buClr>
              <a:buSzPts val="1100"/>
              <a:buFont typeface="Arial"/>
              <a:buNone/>
            </a:pPr>
            <a:r>
              <a:rPr lang="en-SG" b="1" u="sng" dirty="0">
                <a:solidFill>
                  <a:schemeClr val="dk2"/>
                </a:solidFill>
                <a:latin typeface="Calibri"/>
                <a:ea typeface="Calibri"/>
                <a:cs typeface="Calibri"/>
                <a:sym typeface="Calibri"/>
              </a:rPr>
              <a:t>Speaker’s Notes</a:t>
            </a:r>
            <a:endParaRPr b="1" dirty="0">
              <a:solidFill>
                <a:schemeClr val="dk2"/>
              </a:solidFill>
              <a:latin typeface="Calibri"/>
              <a:ea typeface="Calibri"/>
              <a:cs typeface="Calibri"/>
              <a:sym typeface="Calibri"/>
            </a:endParaRPr>
          </a:p>
          <a:p>
            <a:pPr marL="158750" lvl="0" indent="0" algn="l" rtl="0">
              <a:lnSpc>
                <a:spcPct val="100000"/>
              </a:lnSpc>
              <a:spcBef>
                <a:spcPts val="0"/>
              </a:spcBef>
              <a:spcAft>
                <a:spcPts val="0"/>
              </a:spcAft>
              <a:buClr>
                <a:schemeClr val="dk1"/>
              </a:buClr>
              <a:buSzPts val="1100"/>
              <a:buFont typeface="Arial"/>
              <a:buNone/>
            </a:pPr>
            <a:br>
              <a:rPr lang="en-SG" b="1" dirty="0">
                <a:solidFill>
                  <a:schemeClr val="dk2"/>
                </a:solidFill>
                <a:latin typeface="Calibri"/>
                <a:ea typeface="Calibri"/>
                <a:cs typeface="Calibri"/>
                <a:sym typeface="Calibri"/>
              </a:rPr>
            </a:br>
            <a:r>
              <a:rPr lang="en-SG" b="1" dirty="0">
                <a:solidFill>
                  <a:schemeClr val="dk2"/>
                </a:solidFill>
                <a:latin typeface="Calibri"/>
                <a:ea typeface="Calibri"/>
                <a:cs typeface="Calibri"/>
                <a:sym typeface="Calibri"/>
              </a:rPr>
              <a:t>TELL YOUR STUDENTS</a:t>
            </a:r>
            <a:endParaRPr b="1" dirty="0">
              <a:solidFill>
                <a:schemeClr val="dk2"/>
              </a:solidFill>
              <a:latin typeface="Calibri"/>
              <a:ea typeface="Calibri"/>
              <a:cs typeface="Calibri"/>
              <a:sym typeface="Calibri"/>
            </a:endParaRPr>
          </a:p>
          <a:p>
            <a:pPr marL="158750" lvl="0" indent="0" algn="l" rtl="0">
              <a:lnSpc>
                <a:spcPct val="100000"/>
              </a:lnSpc>
              <a:spcBef>
                <a:spcPts val="0"/>
              </a:spcBef>
              <a:spcAft>
                <a:spcPts val="0"/>
              </a:spcAft>
              <a:buClr>
                <a:schemeClr val="dk1"/>
              </a:buClr>
              <a:buSzPts val="1100"/>
              <a:buFont typeface="Arial"/>
              <a:buNone/>
            </a:pPr>
            <a:r>
              <a:rPr lang="en-SG" b="0" dirty="0">
                <a:solidFill>
                  <a:schemeClr val="dk2"/>
                </a:solidFill>
                <a:latin typeface="Calibri"/>
                <a:ea typeface="Calibri"/>
                <a:cs typeface="Calibri"/>
                <a:sym typeface="Calibri"/>
              </a:rPr>
              <a:t>Facebook is a place for you to connect with the people and things you care about.</a:t>
            </a:r>
            <a:endParaRPr b="0" dirty="0">
              <a:solidFill>
                <a:schemeClr val="dk2"/>
              </a:solidFill>
              <a:latin typeface="Calibri"/>
              <a:ea typeface="Calibri"/>
              <a:cs typeface="Calibri"/>
              <a:sym typeface="Calibri"/>
            </a:endParaRPr>
          </a:p>
          <a:p>
            <a:pPr marL="158750" lvl="0" indent="0" algn="l" rtl="0">
              <a:lnSpc>
                <a:spcPct val="100000"/>
              </a:lnSpc>
              <a:spcBef>
                <a:spcPts val="0"/>
              </a:spcBef>
              <a:spcAft>
                <a:spcPts val="0"/>
              </a:spcAft>
              <a:buClr>
                <a:schemeClr val="dk1"/>
              </a:buClr>
              <a:buSzPts val="1100"/>
              <a:buFont typeface="Arial"/>
              <a:buNone/>
            </a:pPr>
            <a:br>
              <a:rPr lang="en-SG" b="0" dirty="0">
                <a:solidFill>
                  <a:schemeClr val="dk2"/>
                </a:solidFill>
                <a:latin typeface="Calibri"/>
                <a:ea typeface="Calibri"/>
                <a:cs typeface="Calibri"/>
                <a:sym typeface="Calibri"/>
              </a:rPr>
            </a:br>
            <a:r>
              <a:rPr lang="en-SG" b="0" dirty="0">
                <a:solidFill>
                  <a:schemeClr val="dk2"/>
                </a:solidFill>
                <a:latin typeface="Calibri"/>
                <a:ea typeface="Calibri"/>
                <a:cs typeface="Calibri"/>
                <a:sym typeface="Calibri"/>
              </a:rPr>
              <a:t>You are in control of whom you accept as a “Friend” on Facebook.</a:t>
            </a:r>
            <a:endParaRPr b="0" dirty="0">
              <a:solidFill>
                <a:schemeClr val="dk2"/>
              </a:solidFill>
              <a:latin typeface="Calibri"/>
              <a:ea typeface="Calibri"/>
              <a:cs typeface="Calibri"/>
              <a:sym typeface="Calibri"/>
            </a:endParaRPr>
          </a:p>
          <a:p>
            <a:pPr marL="158750" lvl="0" indent="0" algn="l" rtl="0">
              <a:lnSpc>
                <a:spcPct val="100000"/>
              </a:lnSpc>
              <a:spcBef>
                <a:spcPts val="0"/>
              </a:spcBef>
              <a:spcAft>
                <a:spcPts val="0"/>
              </a:spcAft>
              <a:buClr>
                <a:schemeClr val="dk1"/>
              </a:buClr>
              <a:buSzPts val="1100"/>
              <a:buFont typeface="Arial"/>
              <a:buNone/>
            </a:pPr>
            <a:br>
              <a:rPr lang="en-SG" b="0" dirty="0">
                <a:solidFill>
                  <a:schemeClr val="dk2"/>
                </a:solidFill>
                <a:latin typeface="Calibri"/>
                <a:ea typeface="Calibri"/>
                <a:cs typeface="Calibri"/>
                <a:sym typeface="Calibri"/>
              </a:rPr>
            </a:br>
            <a:r>
              <a:rPr lang="en-SG" b="0" dirty="0">
                <a:solidFill>
                  <a:schemeClr val="dk2"/>
                </a:solidFill>
                <a:latin typeface="Calibri"/>
                <a:ea typeface="Calibri"/>
                <a:cs typeface="Calibri"/>
                <a:sym typeface="Calibri"/>
              </a:rPr>
              <a:t>Before accepting someone as a “Friend” you might want to take a look at the person’s profile.</a:t>
            </a:r>
            <a:endParaRPr b="0" dirty="0">
              <a:solidFill>
                <a:schemeClr val="dk2"/>
              </a:solidFill>
              <a:latin typeface="Calibri"/>
              <a:ea typeface="Calibri"/>
              <a:cs typeface="Calibri"/>
              <a:sym typeface="Calibri"/>
            </a:endParaRPr>
          </a:p>
          <a:p>
            <a:pPr marL="158750" lvl="0" indent="0" algn="l" rtl="0">
              <a:lnSpc>
                <a:spcPct val="100000"/>
              </a:lnSpc>
              <a:spcBef>
                <a:spcPts val="0"/>
              </a:spcBef>
              <a:spcAft>
                <a:spcPts val="0"/>
              </a:spcAft>
              <a:buClr>
                <a:schemeClr val="dk1"/>
              </a:buClr>
              <a:buSzPts val="1100"/>
              <a:buFont typeface="Arial"/>
              <a:buNone/>
            </a:pPr>
            <a:br>
              <a:rPr lang="en-SG" b="0" dirty="0">
                <a:solidFill>
                  <a:schemeClr val="dk2"/>
                </a:solidFill>
                <a:latin typeface="Calibri"/>
                <a:ea typeface="Calibri"/>
                <a:cs typeface="Calibri"/>
                <a:sym typeface="Calibri"/>
              </a:rPr>
            </a:br>
            <a:r>
              <a:rPr lang="en-SG" b="0" dirty="0">
                <a:solidFill>
                  <a:schemeClr val="dk2"/>
                </a:solidFill>
                <a:latin typeface="Calibri"/>
                <a:ea typeface="Calibri"/>
                <a:cs typeface="Calibri"/>
                <a:sym typeface="Calibri"/>
              </a:rPr>
              <a:t>Do you have friends in common? Are you from the same town?</a:t>
            </a:r>
            <a:endParaRPr b="0" dirty="0">
              <a:solidFill>
                <a:schemeClr val="dk2"/>
              </a:solidFill>
              <a:latin typeface="Calibri"/>
              <a:ea typeface="Calibri"/>
              <a:cs typeface="Calibri"/>
              <a:sym typeface="Calibri"/>
            </a:endParaRPr>
          </a:p>
          <a:p>
            <a:pPr marL="158750" lvl="0" indent="0" algn="l" rtl="0">
              <a:lnSpc>
                <a:spcPct val="100000"/>
              </a:lnSpc>
              <a:spcBef>
                <a:spcPts val="0"/>
              </a:spcBef>
              <a:spcAft>
                <a:spcPts val="0"/>
              </a:spcAft>
              <a:buClr>
                <a:schemeClr val="dk1"/>
              </a:buClr>
              <a:buSzPts val="1100"/>
              <a:buFont typeface="Arial"/>
              <a:buNone/>
            </a:pPr>
            <a:br>
              <a:rPr lang="en-SG" b="0" dirty="0">
                <a:solidFill>
                  <a:schemeClr val="dk2"/>
                </a:solidFill>
                <a:latin typeface="Calibri"/>
                <a:ea typeface="Calibri"/>
                <a:cs typeface="Calibri"/>
                <a:sym typeface="Calibri"/>
              </a:rPr>
            </a:br>
            <a:r>
              <a:rPr lang="en-SG" b="0" dirty="0">
                <a:solidFill>
                  <a:schemeClr val="dk2"/>
                </a:solidFill>
                <a:latin typeface="Calibri"/>
                <a:ea typeface="Calibri"/>
                <a:cs typeface="Calibri"/>
                <a:sym typeface="Calibri"/>
              </a:rPr>
              <a:t>Do you know them well enough that you feel comfortable accepting their friend request?</a:t>
            </a:r>
            <a:endParaRPr b="0" dirty="0">
              <a:solidFill>
                <a:schemeClr val="dk2"/>
              </a:solidFill>
              <a:latin typeface="Calibri"/>
              <a:ea typeface="Calibri"/>
              <a:cs typeface="Calibri"/>
              <a:sym typeface="Calibri"/>
            </a:endParaRPr>
          </a:p>
          <a:p>
            <a:pPr marL="158750" lvl="0" indent="0" algn="l" rtl="0">
              <a:lnSpc>
                <a:spcPct val="100000"/>
              </a:lnSpc>
              <a:spcBef>
                <a:spcPts val="0"/>
              </a:spcBef>
              <a:spcAft>
                <a:spcPts val="0"/>
              </a:spcAft>
              <a:buClr>
                <a:schemeClr val="dk1"/>
              </a:buClr>
              <a:buSzPts val="1100"/>
              <a:buFont typeface="Arial"/>
              <a:buNone/>
            </a:pPr>
            <a:br>
              <a:rPr lang="en-SG" b="0" dirty="0">
                <a:solidFill>
                  <a:schemeClr val="dk2"/>
                </a:solidFill>
                <a:latin typeface="Calibri"/>
                <a:ea typeface="Calibri"/>
                <a:cs typeface="Calibri"/>
                <a:sym typeface="Calibri"/>
              </a:rPr>
            </a:br>
            <a:r>
              <a:rPr lang="en-SG" b="0" dirty="0">
                <a:solidFill>
                  <a:schemeClr val="dk2"/>
                </a:solidFill>
                <a:latin typeface="Calibri"/>
                <a:ea typeface="Calibri"/>
                <a:cs typeface="Calibri"/>
                <a:sym typeface="Calibri"/>
              </a:rPr>
              <a:t>It's your choice — you can confirm or deny friend requests.</a:t>
            </a:r>
            <a:endParaRPr b="0" dirty="0">
              <a:solidFill>
                <a:schemeClr val="dk2"/>
              </a:solidFill>
              <a:latin typeface="Calibri"/>
              <a:ea typeface="Calibri"/>
              <a:cs typeface="Calibri"/>
              <a:sym typeface="Calibri"/>
            </a:endParaRPr>
          </a:p>
          <a:p>
            <a:pPr marL="158750" lvl="0" indent="0" algn="l" rtl="0">
              <a:lnSpc>
                <a:spcPct val="100000"/>
              </a:lnSpc>
              <a:spcBef>
                <a:spcPts val="0"/>
              </a:spcBef>
              <a:spcAft>
                <a:spcPts val="0"/>
              </a:spcAft>
              <a:buClr>
                <a:schemeClr val="dk1"/>
              </a:buClr>
              <a:buSzPts val="1100"/>
              <a:buFont typeface="Arial"/>
              <a:buNone/>
            </a:pPr>
            <a:br>
              <a:rPr lang="en-SG" b="0" dirty="0">
                <a:solidFill>
                  <a:schemeClr val="dk2"/>
                </a:solidFill>
                <a:latin typeface="Calibri"/>
                <a:ea typeface="Calibri"/>
                <a:cs typeface="Calibri"/>
                <a:sym typeface="Calibri"/>
              </a:rPr>
            </a:br>
            <a:r>
              <a:rPr lang="en-SG" b="0" dirty="0">
                <a:solidFill>
                  <a:schemeClr val="dk2"/>
                </a:solidFill>
                <a:latin typeface="Calibri"/>
                <a:ea typeface="Calibri"/>
                <a:cs typeface="Calibri"/>
                <a:sym typeface="Calibri"/>
              </a:rPr>
              <a:t>Unfriending: To unfriend someone, go to that person's profile, hover over the Friends button at the top of their profile, and select ‘Unfriend’.</a:t>
            </a:r>
            <a:endParaRPr b="0" dirty="0">
              <a:solidFill>
                <a:schemeClr val="dk2"/>
              </a:solidFill>
              <a:latin typeface="Calibri"/>
              <a:ea typeface="Calibri"/>
              <a:cs typeface="Calibri"/>
              <a:sym typeface="Calibri"/>
            </a:endParaRPr>
          </a:p>
          <a:p>
            <a:pPr marL="158750" lvl="0" indent="0" algn="l" rtl="0">
              <a:lnSpc>
                <a:spcPct val="100000"/>
              </a:lnSpc>
              <a:spcBef>
                <a:spcPts val="0"/>
              </a:spcBef>
              <a:spcAft>
                <a:spcPts val="0"/>
              </a:spcAft>
              <a:buClr>
                <a:schemeClr val="dk1"/>
              </a:buClr>
              <a:buSzPts val="1100"/>
              <a:buFont typeface="Arial"/>
              <a:buNone/>
            </a:pPr>
            <a:br>
              <a:rPr lang="en-SG" b="0" dirty="0">
                <a:solidFill>
                  <a:schemeClr val="dk2"/>
                </a:solidFill>
                <a:latin typeface="Calibri"/>
                <a:ea typeface="Calibri"/>
                <a:cs typeface="Calibri"/>
                <a:sym typeface="Calibri"/>
              </a:rPr>
            </a:br>
            <a:r>
              <a:rPr lang="en-SG" b="0" dirty="0">
                <a:solidFill>
                  <a:schemeClr val="dk2"/>
                </a:solidFill>
                <a:latin typeface="Calibri"/>
                <a:ea typeface="Calibri"/>
                <a:cs typeface="Calibri"/>
                <a:sym typeface="Calibri"/>
              </a:rPr>
              <a:t>If you choose to unfriend someone, Facebook will not notify the person but you'll be removed from that person's friend list. If you want to be friends with this person again, you'll need to send a new friend request.</a:t>
            </a:r>
            <a:endParaRPr b="0" dirty="0">
              <a:solidFill>
                <a:schemeClr val="dk2"/>
              </a:solidFill>
              <a:latin typeface="Calibri"/>
              <a:ea typeface="Calibri"/>
              <a:cs typeface="Calibri"/>
              <a:sym typeface="Calibri"/>
            </a:endParaRPr>
          </a:p>
          <a:p>
            <a:pPr marL="158750" lvl="0" indent="0" algn="l" rtl="0">
              <a:lnSpc>
                <a:spcPct val="100000"/>
              </a:lnSpc>
              <a:spcBef>
                <a:spcPts val="0"/>
              </a:spcBef>
              <a:spcAft>
                <a:spcPts val="0"/>
              </a:spcAft>
              <a:buClr>
                <a:schemeClr val="dk1"/>
              </a:buClr>
              <a:buSzPts val="1100"/>
              <a:buFont typeface="Arial"/>
              <a:buNone/>
            </a:pPr>
            <a:br>
              <a:rPr lang="en-SG" b="0" dirty="0">
                <a:solidFill>
                  <a:schemeClr val="dk2"/>
                </a:solidFill>
                <a:latin typeface="Calibri"/>
                <a:ea typeface="Calibri"/>
                <a:cs typeface="Calibri"/>
                <a:sym typeface="Calibri"/>
              </a:rPr>
            </a:br>
            <a:r>
              <a:rPr lang="en-SG" b="0" dirty="0">
                <a:solidFill>
                  <a:schemeClr val="dk2"/>
                </a:solidFill>
                <a:latin typeface="Calibri"/>
                <a:ea typeface="Calibri"/>
                <a:cs typeface="Calibri"/>
                <a:sym typeface="Calibri"/>
              </a:rPr>
              <a:t>To learn more about removing friends, visit </a:t>
            </a:r>
            <a:r>
              <a:rPr lang="en-SG" b="0" u="sng" dirty="0">
                <a:solidFill>
                  <a:schemeClr val="dk2"/>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fb.me/Unfriending</a:t>
            </a:r>
            <a:endParaRPr b="0" dirty="0">
              <a:solidFill>
                <a:schemeClr val="dk2"/>
              </a:solidFill>
              <a:latin typeface="Calibri"/>
              <a:ea typeface="Calibri"/>
              <a:cs typeface="Calibri"/>
              <a:sym typeface="Calibri"/>
            </a:endParaRPr>
          </a:p>
          <a:p>
            <a:pPr marL="158750" lvl="0" indent="0" algn="l" rtl="0">
              <a:lnSpc>
                <a:spcPct val="100000"/>
              </a:lnSpc>
              <a:spcBef>
                <a:spcPts val="0"/>
              </a:spcBef>
              <a:spcAft>
                <a:spcPts val="0"/>
              </a:spcAft>
              <a:buClr>
                <a:schemeClr val="dk1"/>
              </a:buClr>
              <a:buSzPts val="1100"/>
              <a:buFont typeface="Arial"/>
              <a:buNone/>
            </a:pPr>
            <a:br>
              <a:rPr lang="en-SG" b="0" dirty="0">
                <a:solidFill>
                  <a:schemeClr val="dk2"/>
                </a:solidFill>
                <a:latin typeface="Calibri"/>
                <a:ea typeface="Calibri"/>
                <a:cs typeface="Calibri"/>
                <a:sym typeface="Calibri"/>
              </a:rPr>
            </a:br>
            <a:r>
              <a:rPr lang="en-SG" b="0" dirty="0">
                <a:solidFill>
                  <a:schemeClr val="dk2"/>
                </a:solidFill>
                <a:latin typeface="Calibri"/>
                <a:ea typeface="Calibri"/>
                <a:cs typeface="Calibri"/>
                <a:sym typeface="Calibri"/>
              </a:rPr>
              <a:t>Unfollowing: When you unfollow someone, you won't see their posts in your News Feed, but you'll still be friends with them.</a:t>
            </a:r>
            <a:endParaRPr b="0" dirty="0">
              <a:solidFill>
                <a:schemeClr val="dk2"/>
              </a:solidFill>
              <a:latin typeface="Calibri"/>
              <a:ea typeface="Calibri"/>
              <a:cs typeface="Calibri"/>
              <a:sym typeface="Calibri"/>
            </a:endParaRPr>
          </a:p>
          <a:p>
            <a:pPr marL="158750" lvl="0" indent="0" algn="l" rtl="0">
              <a:lnSpc>
                <a:spcPct val="100000"/>
              </a:lnSpc>
              <a:spcBef>
                <a:spcPts val="0"/>
              </a:spcBef>
              <a:spcAft>
                <a:spcPts val="0"/>
              </a:spcAft>
              <a:buClr>
                <a:schemeClr val="dk1"/>
              </a:buClr>
              <a:buSzPts val="1100"/>
              <a:buFont typeface="Arial"/>
              <a:buNone/>
            </a:pPr>
            <a:br>
              <a:rPr lang="en-SG" b="0" dirty="0">
                <a:solidFill>
                  <a:schemeClr val="dk2"/>
                </a:solidFill>
                <a:latin typeface="Calibri"/>
                <a:ea typeface="Calibri"/>
                <a:cs typeface="Calibri"/>
                <a:sym typeface="Calibri"/>
              </a:rPr>
            </a:br>
            <a:r>
              <a:rPr lang="en-SG" b="0" dirty="0">
                <a:solidFill>
                  <a:schemeClr val="dk2"/>
                </a:solidFill>
                <a:latin typeface="Calibri"/>
                <a:ea typeface="Calibri"/>
                <a:cs typeface="Calibri"/>
                <a:sym typeface="Calibri"/>
              </a:rPr>
              <a:t>To unfollow a person, Page, or group directly, hover over ‘Following’ (on a profile), ‘Liked’ (on a Page), or ‘Joined’ (in a group) near their cover photo and select ‘Unfollow’.</a:t>
            </a:r>
            <a:endParaRPr b="0" dirty="0">
              <a:solidFill>
                <a:schemeClr val="dk2"/>
              </a:solidFill>
              <a:latin typeface="Calibri"/>
              <a:ea typeface="Calibri"/>
              <a:cs typeface="Calibri"/>
              <a:sym typeface="Calibri"/>
            </a:endParaRPr>
          </a:p>
          <a:p>
            <a:pPr marL="158750" lvl="0" indent="0" algn="l" rtl="0">
              <a:lnSpc>
                <a:spcPct val="100000"/>
              </a:lnSpc>
              <a:spcBef>
                <a:spcPts val="0"/>
              </a:spcBef>
              <a:spcAft>
                <a:spcPts val="0"/>
              </a:spcAft>
              <a:buClr>
                <a:schemeClr val="dk1"/>
              </a:buClr>
              <a:buSzPts val="1100"/>
              <a:buFont typeface="Arial"/>
              <a:buNone/>
            </a:pPr>
            <a:br>
              <a:rPr lang="en-SG" b="0" dirty="0">
                <a:solidFill>
                  <a:schemeClr val="dk2"/>
                </a:solidFill>
                <a:latin typeface="Calibri"/>
                <a:ea typeface="Calibri"/>
                <a:cs typeface="Calibri"/>
                <a:sym typeface="Calibri"/>
              </a:rPr>
            </a:br>
            <a:r>
              <a:rPr lang="en-SG" b="0" dirty="0">
                <a:solidFill>
                  <a:schemeClr val="dk2"/>
                </a:solidFill>
                <a:latin typeface="Calibri"/>
                <a:ea typeface="Calibri"/>
                <a:cs typeface="Calibri"/>
                <a:sym typeface="Calibri"/>
              </a:rPr>
              <a:t>Blocking: Facebook also enables anyone to block other people.</a:t>
            </a:r>
            <a:endParaRPr b="0" dirty="0">
              <a:solidFill>
                <a:schemeClr val="dk2"/>
              </a:solidFill>
              <a:latin typeface="Calibri"/>
              <a:ea typeface="Calibri"/>
              <a:cs typeface="Calibri"/>
              <a:sym typeface="Calibri"/>
            </a:endParaRPr>
          </a:p>
          <a:p>
            <a:pPr marL="158750" lvl="0" indent="0" algn="l" rtl="0">
              <a:lnSpc>
                <a:spcPct val="100000"/>
              </a:lnSpc>
              <a:spcBef>
                <a:spcPts val="0"/>
              </a:spcBef>
              <a:spcAft>
                <a:spcPts val="0"/>
              </a:spcAft>
              <a:buClr>
                <a:schemeClr val="dk1"/>
              </a:buClr>
              <a:buSzPts val="1100"/>
              <a:buFont typeface="Arial"/>
              <a:buNone/>
            </a:pPr>
            <a:br>
              <a:rPr lang="en-SG" b="0" dirty="0">
                <a:solidFill>
                  <a:schemeClr val="dk2"/>
                </a:solidFill>
                <a:latin typeface="Calibri"/>
                <a:ea typeface="Calibri"/>
                <a:cs typeface="Calibri"/>
                <a:sym typeface="Calibri"/>
              </a:rPr>
            </a:br>
            <a:r>
              <a:rPr lang="en-SG" b="0" dirty="0">
                <a:solidFill>
                  <a:schemeClr val="dk2"/>
                </a:solidFill>
                <a:latin typeface="Calibri"/>
                <a:ea typeface="Calibri"/>
                <a:cs typeface="Calibri"/>
                <a:sym typeface="Calibri"/>
              </a:rPr>
              <a:t>Blocking a person automatically unfriends them so you no longer see them or their content.</a:t>
            </a:r>
            <a:endParaRPr b="0" dirty="0">
              <a:solidFill>
                <a:schemeClr val="dk2"/>
              </a:solidFill>
              <a:latin typeface="Calibri"/>
              <a:ea typeface="Calibri"/>
              <a:cs typeface="Calibri"/>
              <a:sym typeface="Calibri"/>
            </a:endParaRPr>
          </a:p>
          <a:p>
            <a:pPr marL="158750" lvl="0" indent="0" algn="l" rtl="0">
              <a:lnSpc>
                <a:spcPct val="100000"/>
              </a:lnSpc>
              <a:spcBef>
                <a:spcPts val="0"/>
              </a:spcBef>
              <a:spcAft>
                <a:spcPts val="0"/>
              </a:spcAft>
              <a:buClr>
                <a:schemeClr val="dk1"/>
              </a:buClr>
              <a:buSzPts val="1100"/>
              <a:buFont typeface="Arial"/>
              <a:buNone/>
            </a:pPr>
            <a:br>
              <a:rPr lang="en-SG" b="0" dirty="0">
                <a:solidFill>
                  <a:schemeClr val="dk2"/>
                </a:solidFill>
                <a:latin typeface="Calibri"/>
                <a:ea typeface="Calibri"/>
                <a:cs typeface="Calibri"/>
                <a:sym typeface="Calibri"/>
              </a:rPr>
            </a:br>
            <a:r>
              <a:rPr lang="en-SG" b="0" dirty="0">
                <a:solidFill>
                  <a:schemeClr val="dk2"/>
                </a:solidFill>
                <a:latin typeface="Calibri"/>
                <a:ea typeface="Calibri"/>
                <a:cs typeface="Calibri"/>
                <a:sym typeface="Calibri"/>
              </a:rPr>
              <a:t>They also can no longer see things you post on your profile, tag you, invite you to events or groups, start a conversation with you, or add you as a friend.</a:t>
            </a:r>
            <a:endParaRPr b="0" dirty="0">
              <a:solidFill>
                <a:schemeClr val="dk2"/>
              </a:solidFill>
              <a:latin typeface="Calibri"/>
              <a:ea typeface="Calibri"/>
              <a:cs typeface="Calibri"/>
              <a:sym typeface="Calibri"/>
            </a:endParaRPr>
          </a:p>
          <a:p>
            <a:pPr marL="158750" lvl="0" indent="0" algn="l" rtl="0">
              <a:lnSpc>
                <a:spcPct val="100000"/>
              </a:lnSpc>
              <a:spcBef>
                <a:spcPts val="0"/>
              </a:spcBef>
              <a:spcAft>
                <a:spcPts val="0"/>
              </a:spcAft>
              <a:buClr>
                <a:schemeClr val="dk1"/>
              </a:buClr>
              <a:buSzPts val="1100"/>
              <a:buFont typeface="Arial"/>
              <a:buNone/>
            </a:pPr>
            <a:br>
              <a:rPr lang="en-SG" b="0" dirty="0">
                <a:solidFill>
                  <a:schemeClr val="dk2"/>
                </a:solidFill>
                <a:latin typeface="Calibri"/>
                <a:ea typeface="Calibri"/>
                <a:cs typeface="Calibri"/>
                <a:sym typeface="Calibri"/>
              </a:rPr>
            </a:br>
            <a:r>
              <a:rPr lang="en-SG" b="0" dirty="0">
                <a:solidFill>
                  <a:schemeClr val="dk2"/>
                </a:solidFill>
                <a:latin typeface="Calibri"/>
                <a:ea typeface="Calibri"/>
                <a:cs typeface="Calibri"/>
                <a:sym typeface="Calibri"/>
              </a:rPr>
              <a:t>Blocking is reciprocal so you also won't be able to do things like start a conversation with them or add them as a friend.</a:t>
            </a:r>
            <a:endParaRPr b="0" dirty="0">
              <a:solidFill>
                <a:schemeClr val="dk2"/>
              </a:solidFill>
              <a:latin typeface="Calibri"/>
              <a:ea typeface="Calibri"/>
              <a:cs typeface="Calibri"/>
              <a:sym typeface="Calibri"/>
            </a:endParaRPr>
          </a:p>
          <a:p>
            <a:pPr marL="158750" lvl="0" indent="0" algn="l" rtl="0">
              <a:lnSpc>
                <a:spcPct val="100000"/>
              </a:lnSpc>
              <a:spcBef>
                <a:spcPts val="0"/>
              </a:spcBef>
              <a:spcAft>
                <a:spcPts val="0"/>
              </a:spcAft>
              <a:buClr>
                <a:schemeClr val="dk1"/>
              </a:buClr>
              <a:buSzPts val="1100"/>
              <a:buFont typeface="Arial"/>
              <a:buNone/>
            </a:pPr>
            <a:br>
              <a:rPr lang="en-SG" b="0" dirty="0">
                <a:solidFill>
                  <a:schemeClr val="dk2"/>
                </a:solidFill>
                <a:latin typeface="Calibri"/>
                <a:ea typeface="Calibri"/>
                <a:cs typeface="Calibri"/>
                <a:sym typeface="Calibri"/>
              </a:rPr>
            </a:br>
            <a:r>
              <a:rPr lang="en-SG" b="0" dirty="0">
                <a:solidFill>
                  <a:schemeClr val="dk2"/>
                </a:solidFill>
                <a:latin typeface="Calibri"/>
                <a:ea typeface="Calibri"/>
                <a:cs typeface="Calibri"/>
                <a:sym typeface="Calibri"/>
              </a:rPr>
              <a:t>When you block someone, we do not notify them that you have blocked them. To block someone:</a:t>
            </a:r>
            <a:endParaRPr b="0" dirty="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Char char="●"/>
            </a:pPr>
            <a:r>
              <a:rPr lang="en-SG" b="0" dirty="0">
                <a:solidFill>
                  <a:schemeClr val="dk2"/>
                </a:solidFill>
                <a:latin typeface="Calibri"/>
                <a:ea typeface="Calibri"/>
                <a:cs typeface="Calibri"/>
                <a:sym typeface="Calibri"/>
              </a:rPr>
              <a:t>Click at the top right of any Facebook page.</a:t>
            </a:r>
            <a:endParaRPr b="0" dirty="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Char char="●"/>
            </a:pPr>
            <a:r>
              <a:rPr lang="en-SG" b="0" dirty="0">
                <a:solidFill>
                  <a:schemeClr val="dk2"/>
                </a:solidFill>
                <a:latin typeface="Calibri"/>
                <a:ea typeface="Calibri"/>
                <a:cs typeface="Calibri"/>
                <a:sym typeface="Calibri"/>
              </a:rPr>
              <a:t>Click How do I stop someone from bothering me?</a:t>
            </a:r>
            <a:endParaRPr b="0" dirty="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Char char="●"/>
            </a:pPr>
            <a:r>
              <a:rPr lang="en-SG" b="0" dirty="0">
                <a:solidFill>
                  <a:schemeClr val="dk2"/>
                </a:solidFill>
                <a:latin typeface="Calibri"/>
                <a:ea typeface="Calibri"/>
                <a:cs typeface="Calibri"/>
                <a:sym typeface="Calibri"/>
              </a:rPr>
              <a:t>Enter the name or email address of the person you want to block and click Block.</a:t>
            </a:r>
            <a:endParaRPr b="0" dirty="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Char char="●"/>
            </a:pPr>
            <a:r>
              <a:rPr lang="en-SG" b="0" dirty="0">
                <a:solidFill>
                  <a:schemeClr val="dk2"/>
                </a:solidFill>
                <a:latin typeface="Calibri"/>
                <a:ea typeface="Calibri"/>
                <a:cs typeface="Calibri"/>
                <a:sym typeface="Calibri"/>
              </a:rPr>
              <a:t>If you entered a name, select the specific person you want to block from the list that appears.</a:t>
            </a:r>
            <a:endParaRPr b="0" dirty="0">
              <a:solidFill>
                <a:schemeClr val="dk2"/>
              </a:solidFill>
              <a:latin typeface="Calibri"/>
              <a:ea typeface="Calibri"/>
              <a:cs typeface="Calibri"/>
              <a:sym typeface="Calibri"/>
            </a:endParaRPr>
          </a:p>
          <a:p>
            <a:pPr marL="158750" lvl="0" indent="0" algn="l" rtl="0">
              <a:lnSpc>
                <a:spcPct val="100000"/>
              </a:lnSpc>
              <a:spcBef>
                <a:spcPts val="0"/>
              </a:spcBef>
              <a:spcAft>
                <a:spcPts val="0"/>
              </a:spcAft>
              <a:buClr>
                <a:schemeClr val="dk1"/>
              </a:buClr>
              <a:buSzPts val="1100"/>
              <a:buFont typeface="Arial"/>
              <a:buNone/>
            </a:pPr>
            <a:br>
              <a:rPr lang="en-SG" b="0" dirty="0">
                <a:solidFill>
                  <a:schemeClr val="dk2"/>
                </a:solidFill>
                <a:latin typeface="Calibri"/>
                <a:ea typeface="Calibri"/>
                <a:cs typeface="Calibri"/>
                <a:sym typeface="Calibri"/>
              </a:rPr>
            </a:br>
            <a:r>
              <a:rPr lang="en-SG" b="0" dirty="0">
                <a:solidFill>
                  <a:schemeClr val="dk2"/>
                </a:solidFill>
                <a:latin typeface="Calibri"/>
                <a:ea typeface="Calibri"/>
                <a:cs typeface="Calibri"/>
                <a:sym typeface="Calibri"/>
              </a:rPr>
              <a:t>To learn more, visit </a:t>
            </a:r>
            <a:r>
              <a:rPr lang="en-SG" b="0" u="sng" dirty="0">
                <a:solidFill>
                  <a:schemeClr val="dk2"/>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fb.me/Blocking</a:t>
            </a:r>
            <a:endParaRPr b="0" dirty="0">
              <a:solidFill>
                <a:schemeClr val="dk2"/>
              </a:solidFill>
              <a:latin typeface="Calibri"/>
              <a:ea typeface="Calibri"/>
              <a:cs typeface="Calibri"/>
              <a:sym typeface="Calibri"/>
            </a:endParaRPr>
          </a:p>
          <a:p>
            <a:pPr marL="158750" lvl="0" indent="0" algn="l" rtl="0">
              <a:lnSpc>
                <a:spcPct val="100000"/>
              </a:lnSpc>
              <a:spcBef>
                <a:spcPts val="0"/>
              </a:spcBef>
              <a:spcAft>
                <a:spcPts val="0"/>
              </a:spcAft>
              <a:buClr>
                <a:schemeClr val="dk1"/>
              </a:buClr>
              <a:buSzPts val="1100"/>
              <a:buFont typeface="Arial"/>
              <a:buNone/>
            </a:pPr>
            <a:br>
              <a:rPr lang="en-SG" b="0" dirty="0">
                <a:solidFill>
                  <a:schemeClr val="dk2"/>
                </a:solidFill>
                <a:latin typeface="Calibri"/>
                <a:ea typeface="Calibri"/>
                <a:cs typeface="Calibri"/>
                <a:sym typeface="Calibri"/>
              </a:rPr>
            </a:br>
            <a:endParaRPr b="0" dirty="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b="0" dirty="0">
              <a:solidFill>
                <a:schemeClr val="dk2"/>
              </a:solidFill>
              <a:latin typeface="Calibri"/>
              <a:ea typeface="Calibri"/>
              <a:cs typeface="Calibri"/>
              <a:sym typeface="Calibri"/>
            </a:endParaRPr>
          </a:p>
        </p:txBody>
      </p:sp>
      <p:sp>
        <p:nvSpPr>
          <p:cNvPr id="822" name="Google Shape;822;p3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Clr>
                <a:schemeClr val="dk1"/>
              </a:buClr>
              <a:buSzPts val="1100"/>
              <a:buFont typeface="Arial"/>
              <a:buNone/>
            </a:pPr>
            <a:r>
              <a:rPr lang="en-SG" b="1" u="sng">
                <a:solidFill>
                  <a:schemeClr val="dk2"/>
                </a:solidFill>
                <a:latin typeface="Calibri"/>
                <a:ea typeface="Calibri"/>
                <a:cs typeface="Calibri"/>
                <a:sym typeface="Calibri"/>
              </a:rPr>
              <a:t>Speaker’s Notes</a:t>
            </a:r>
            <a:endParaRPr b="1">
              <a:solidFill>
                <a:schemeClr val="dk2"/>
              </a:solidFill>
              <a:latin typeface="Calibri"/>
              <a:ea typeface="Calibri"/>
              <a:cs typeface="Calibri"/>
              <a:sym typeface="Calibri"/>
            </a:endParaRPr>
          </a:p>
          <a:p>
            <a:pPr marL="158750" lvl="0" indent="0" algn="l" rtl="0">
              <a:lnSpc>
                <a:spcPct val="100000"/>
              </a:lnSpc>
              <a:spcBef>
                <a:spcPts val="0"/>
              </a:spcBef>
              <a:spcAft>
                <a:spcPts val="0"/>
              </a:spcAft>
              <a:buClr>
                <a:schemeClr val="dk1"/>
              </a:buClr>
              <a:buSzPts val="1100"/>
              <a:buFont typeface="Arial"/>
              <a:buNone/>
            </a:pPr>
            <a:br>
              <a:rPr lang="en-SG" b="1">
                <a:solidFill>
                  <a:schemeClr val="dk2"/>
                </a:solidFill>
                <a:latin typeface="Calibri"/>
                <a:ea typeface="Calibri"/>
                <a:cs typeface="Calibri"/>
                <a:sym typeface="Calibri"/>
              </a:rPr>
            </a:br>
            <a:r>
              <a:rPr lang="en-SG" b="1">
                <a:solidFill>
                  <a:schemeClr val="dk2"/>
                </a:solidFill>
                <a:latin typeface="Calibri"/>
                <a:ea typeface="Calibri"/>
                <a:cs typeface="Calibri"/>
                <a:sym typeface="Calibri"/>
              </a:rPr>
              <a:t>TELL YOUR STUDENTS</a:t>
            </a:r>
            <a:endParaRPr b="1">
              <a:solidFill>
                <a:schemeClr val="dk2"/>
              </a:solidFill>
              <a:latin typeface="Calibri"/>
              <a:ea typeface="Calibri"/>
              <a:cs typeface="Calibri"/>
              <a:sym typeface="Calibri"/>
            </a:endParaRPr>
          </a:p>
          <a:p>
            <a:pPr marL="158750" lvl="0" indent="0" algn="l" rtl="0">
              <a:lnSpc>
                <a:spcPct val="100000"/>
              </a:lnSpc>
              <a:spcBef>
                <a:spcPts val="0"/>
              </a:spcBef>
              <a:spcAft>
                <a:spcPts val="0"/>
              </a:spcAft>
              <a:buClr>
                <a:schemeClr val="dk1"/>
              </a:buClr>
              <a:buSzPts val="1100"/>
              <a:buFont typeface="Arial"/>
              <a:buNone/>
            </a:pPr>
            <a:r>
              <a:rPr lang="en-SG" b="0">
                <a:solidFill>
                  <a:schemeClr val="dk2"/>
                </a:solidFill>
                <a:latin typeface="Calibri"/>
                <a:ea typeface="Calibri"/>
                <a:cs typeface="Calibri"/>
                <a:sym typeface="Calibri"/>
              </a:rPr>
              <a:t>For those of you who are Instagram users there are some easy ways to report, restrict, and block users in Instagram. You can report content, comments, or accounts.</a:t>
            </a:r>
            <a:endParaRPr b="0">
              <a:solidFill>
                <a:schemeClr val="dk2"/>
              </a:solidFill>
              <a:latin typeface="Calibri"/>
              <a:ea typeface="Calibri"/>
              <a:cs typeface="Calibri"/>
              <a:sym typeface="Calibri"/>
            </a:endParaRPr>
          </a:p>
          <a:p>
            <a:pPr marL="158750" lvl="0" indent="0" algn="l" rtl="0">
              <a:lnSpc>
                <a:spcPct val="100000"/>
              </a:lnSpc>
              <a:spcBef>
                <a:spcPts val="0"/>
              </a:spcBef>
              <a:spcAft>
                <a:spcPts val="0"/>
              </a:spcAft>
              <a:buClr>
                <a:schemeClr val="dk1"/>
              </a:buClr>
              <a:buSzPts val="1100"/>
              <a:buFont typeface="Arial"/>
              <a:buNone/>
            </a:pPr>
            <a:br>
              <a:rPr lang="en-SG" b="0">
                <a:solidFill>
                  <a:schemeClr val="dk2"/>
                </a:solidFill>
                <a:latin typeface="Calibri"/>
                <a:ea typeface="Calibri"/>
                <a:cs typeface="Calibri"/>
                <a:sym typeface="Calibri"/>
              </a:rPr>
            </a:br>
            <a:r>
              <a:rPr lang="en-SG" b="0">
                <a:solidFill>
                  <a:schemeClr val="dk2"/>
                </a:solidFill>
                <a:latin typeface="Calibri"/>
                <a:ea typeface="Calibri"/>
                <a:cs typeface="Calibri"/>
                <a:sym typeface="Calibri"/>
              </a:rPr>
              <a:t>What happens when you report?</a:t>
            </a:r>
            <a:endParaRPr b="0">
              <a:solidFill>
                <a:schemeClr val="dk2"/>
              </a:solidFill>
              <a:latin typeface="Calibri"/>
              <a:ea typeface="Calibri"/>
              <a:cs typeface="Calibri"/>
              <a:sym typeface="Calibri"/>
            </a:endParaRPr>
          </a:p>
          <a:p>
            <a:pPr marL="158750" lvl="0" indent="0" algn="l" rtl="0">
              <a:lnSpc>
                <a:spcPct val="100000"/>
              </a:lnSpc>
              <a:spcBef>
                <a:spcPts val="0"/>
              </a:spcBef>
              <a:spcAft>
                <a:spcPts val="0"/>
              </a:spcAft>
              <a:buClr>
                <a:schemeClr val="dk1"/>
              </a:buClr>
              <a:buSzPts val="1100"/>
              <a:buFont typeface="Arial"/>
              <a:buNone/>
            </a:pPr>
            <a:br>
              <a:rPr lang="en-SG" b="0">
                <a:solidFill>
                  <a:schemeClr val="dk2"/>
                </a:solidFill>
                <a:latin typeface="Calibri"/>
                <a:ea typeface="Calibri"/>
                <a:cs typeface="Calibri"/>
                <a:sym typeface="Calibri"/>
              </a:rPr>
            </a:br>
            <a:r>
              <a:rPr lang="en-SG" b="0">
                <a:solidFill>
                  <a:schemeClr val="dk2"/>
                </a:solidFill>
                <a:latin typeface="Calibri"/>
                <a:ea typeface="Calibri"/>
                <a:cs typeface="Calibri"/>
                <a:sym typeface="Calibri"/>
              </a:rPr>
              <a:t>There is a global team that reviews the reports and works as quickly as possible to remove content that doesn’t meet the Guidelines.</a:t>
            </a:r>
            <a:endParaRPr b="0">
              <a:solidFill>
                <a:schemeClr val="dk2"/>
              </a:solidFill>
              <a:latin typeface="Calibri"/>
              <a:ea typeface="Calibri"/>
              <a:cs typeface="Calibri"/>
              <a:sym typeface="Calibri"/>
            </a:endParaRPr>
          </a:p>
          <a:p>
            <a:pPr marL="158750" lvl="0" indent="0" algn="l" rtl="0">
              <a:lnSpc>
                <a:spcPct val="100000"/>
              </a:lnSpc>
              <a:spcBef>
                <a:spcPts val="0"/>
              </a:spcBef>
              <a:spcAft>
                <a:spcPts val="0"/>
              </a:spcAft>
              <a:buClr>
                <a:schemeClr val="dk1"/>
              </a:buClr>
              <a:buSzPts val="1100"/>
              <a:buFont typeface="Arial"/>
              <a:buNone/>
            </a:pPr>
            <a:br>
              <a:rPr lang="en-SG" b="0">
                <a:solidFill>
                  <a:schemeClr val="dk2"/>
                </a:solidFill>
                <a:latin typeface="Calibri"/>
                <a:ea typeface="Calibri"/>
                <a:cs typeface="Calibri"/>
                <a:sym typeface="Calibri"/>
              </a:rPr>
            </a:br>
            <a:r>
              <a:rPr lang="en-SG" b="0">
                <a:solidFill>
                  <a:schemeClr val="dk2"/>
                </a:solidFill>
                <a:latin typeface="Calibri"/>
                <a:ea typeface="Calibri"/>
                <a:cs typeface="Calibri"/>
                <a:sym typeface="Calibri"/>
              </a:rPr>
              <a:t>In addition to in-app reporting, Instagram has further Help Center resources to help you report:</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Char char="●"/>
            </a:pPr>
            <a:r>
              <a:rPr lang="en-SG" b="0">
                <a:solidFill>
                  <a:schemeClr val="dk2"/>
                </a:solidFill>
                <a:latin typeface="Calibri"/>
                <a:ea typeface="Calibri"/>
                <a:cs typeface="Calibri"/>
                <a:sym typeface="Calibri"/>
              </a:rPr>
              <a:t>Impersonation Account</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Char char="●"/>
            </a:pPr>
            <a:r>
              <a:rPr lang="en-SG" b="0">
                <a:solidFill>
                  <a:schemeClr val="dk2"/>
                </a:solidFill>
                <a:latin typeface="Calibri"/>
                <a:ea typeface="Calibri"/>
                <a:cs typeface="Calibri"/>
                <a:sym typeface="Calibri"/>
              </a:rPr>
              <a:t>Underage Child’s Account</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Char char="●"/>
            </a:pPr>
            <a:r>
              <a:rPr lang="en-SG" b="0">
                <a:solidFill>
                  <a:schemeClr val="dk2"/>
                </a:solidFill>
                <a:latin typeface="Calibri"/>
                <a:ea typeface="Calibri"/>
                <a:cs typeface="Calibri"/>
                <a:sym typeface="Calibri"/>
              </a:rPr>
              <a:t>Hate Account</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Char char="●"/>
            </a:pPr>
            <a:r>
              <a:rPr lang="en-SG" b="0">
                <a:solidFill>
                  <a:schemeClr val="dk2"/>
                </a:solidFill>
                <a:latin typeface="Calibri"/>
                <a:ea typeface="Calibri"/>
                <a:cs typeface="Calibri"/>
                <a:sym typeface="Calibri"/>
              </a:rPr>
              <a:t>Hacked Account</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Char char="●"/>
            </a:pPr>
            <a:r>
              <a:rPr lang="en-SG" b="0">
                <a:solidFill>
                  <a:schemeClr val="dk2"/>
                </a:solidFill>
                <a:latin typeface="Calibri"/>
                <a:ea typeface="Calibri"/>
                <a:cs typeface="Calibri"/>
                <a:sym typeface="Calibri"/>
              </a:rPr>
              <a:t>Intellectual Property Violations</a:t>
            </a:r>
            <a:endParaRPr b="0">
              <a:solidFill>
                <a:schemeClr val="dk2"/>
              </a:solidFill>
              <a:latin typeface="Calibri"/>
              <a:ea typeface="Calibri"/>
              <a:cs typeface="Calibri"/>
              <a:sym typeface="Calibri"/>
            </a:endParaRPr>
          </a:p>
          <a:p>
            <a:pPr marL="158750" lvl="0" indent="0" algn="l" rtl="0">
              <a:lnSpc>
                <a:spcPct val="100000"/>
              </a:lnSpc>
              <a:spcBef>
                <a:spcPts val="0"/>
              </a:spcBef>
              <a:spcAft>
                <a:spcPts val="0"/>
              </a:spcAft>
              <a:buClr>
                <a:schemeClr val="dk1"/>
              </a:buClr>
              <a:buSzPts val="1100"/>
              <a:buFont typeface="Arial"/>
              <a:buNone/>
            </a:pPr>
            <a:br>
              <a:rPr lang="en-SG" b="0">
                <a:solidFill>
                  <a:schemeClr val="dk2"/>
                </a:solidFill>
                <a:latin typeface="Calibri"/>
                <a:ea typeface="Calibri"/>
                <a:cs typeface="Calibri"/>
                <a:sym typeface="Calibri"/>
              </a:rPr>
            </a:br>
            <a:r>
              <a:rPr lang="en-SG" b="0">
                <a:solidFill>
                  <a:schemeClr val="dk2"/>
                </a:solidFill>
                <a:latin typeface="Calibri"/>
                <a:ea typeface="Calibri"/>
                <a:cs typeface="Calibri"/>
                <a:sym typeface="Calibri"/>
              </a:rPr>
              <a:t>Instagram also has reporting within the app, across the platform. If you see something that you think doesn't belong on Instagram, you can report it, restrict it, or block it. If the reported content breaks the rules, it is taken down.</a:t>
            </a:r>
            <a:endParaRPr b="0">
              <a:solidFill>
                <a:schemeClr val="dk2"/>
              </a:solidFill>
              <a:latin typeface="Calibri"/>
              <a:ea typeface="Calibri"/>
              <a:cs typeface="Calibri"/>
              <a:sym typeface="Calibri"/>
            </a:endParaRPr>
          </a:p>
          <a:p>
            <a:pPr marL="158750" lvl="0" indent="0" algn="l" rtl="0">
              <a:lnSpc>
                <a:spcPct val="100000"/>
              </a:lnSpc>
              <a:spcBef>
                <a:spcPts val="0"/>
              </a:spcBef>
              <a:spcAft>
                <a:spcPts val="0"/>
              </a:spcAft>
              <a:buClr>
                <a:schemeClr val="dk1"/>
              </a:buClr>
              <a:buSzPts val="1100"/>
              <a:buFont typeface="Arial"/>
              <a:buNone/>
            </a:pPr>
            <a:br>
              <a:rPr lang="en-SG" b="0">
                <a:solidFill>
                  <a:schemeClr val="dk2"/>
                </a:solidFill>
                <a:latin typeface="Calibri"/>
                <a:ea typeface="Calibri"/>
                <a:cs typeface="Calibri"/>
                <a:sym typeface="Calibri"/>
              </a:rPr>
            </a:br>
            <a:r>
              <a:rPr lang="en-SG" b="0">
                <a:solidFill>
                  <a:schemeClr val="dk2"/>
                </a:solidFill>
                <a:latin typeface="Calibri"/>
                <a:ea typeface="Calibri"/>
                <a:cs typeface="Calibri"/>
                <a:sym typeface="Calibri"/>
              </a:rPr>
              <a:t>One report is enough to take down content that breaks the rules. Multiple reports of something that doesn't break the rules won't lead to its removal.</a:t>
            </a:r>
            <a:endParaRPr b="0">
              <a:solidFill>
                <a:schemeClr val="dk2"/>
              </a:solidFill>
              <a:latin typeface="Calibri"/>
              <a:ea typeface="Calibri"/>
              <a:cs typeface="Calibri"/>
              <a:sym typeface="Calibri"/>
            </a:endParaRPr>
          </a:p>
          <a:p>
            <a:pPr marL="158750" lvl="0" indent="0" algn="l" rtl="0">
              <a:lnSpc>
                <a:spcPct val="100000"/>
              </a:lnSpc>
              <a:spcBef>
                <a:spcPts val="0"/>
              </a:spcBef>
              <a:spcAft>
                <a:spcPts val="0"/>
              </a:spcAft>
              <a:buClr>
                <a:schemeClr val="dk1"/>
              </a:buClr>
              <a:buSzPts val="1100"/>
              <a:buFont typeface="Arial"/>
              <a:buNone/>
            </a:pPr>
            <a:br>
              <a:rPr lang="en-SG" b="0">
                <a:solidFill>
                  <a:schemeClr val="dk2"/>
                </a:solidFill>
                <a:latin typeface="Calibri"/>
                <a:ea typeface="Calibri"/>
                <a:cs typeface="Calibri"/>
                <a:sym typeface="Calibri"/>
              </a:rPr>
            </a:br>
            <a:r>
              <a:rPr lang="en-SG" b="0">
                <a:solidFill>
                  <a:schemeClr val="dk2"/>
                </a:solidFill>
                <a:latin typeface="Calibri"/>
                <a:ea typeface="Calibri"/>
                <a:cs typeface="Calibri"/>
                <a:sym typeface="Calibri"/>
              </a:rPr>
              <a:t>Restrict: Restrict is designed to empower you to protect your account quietly while still keeping an eye on an account that has contributed to a negative experience for you. Sometimes, due to negative engagement, or whatever your reason may be, a greater degree of separation is desired between accounts.</a:t>
            </a:r>
            <a:endParaRPr b="0">
              <a:solidFill>
                <a:schemeClr val="dk2"/>
              </a:solidFill>
              <a:latin typeface="Calibri"/>
              <a:ea typeface="Calibri"/>
              <a:cs typeface="Calibri"/>
              <a:sym typeface="Calibri"/>
            </a:endParaRPr>
          </a:p>
          <a:p>
            <a:pPr marL="158750" lvl="0" indent="0" algn="l" rtl="0">
              <a:lnSpc>
                <a:spcPct val="100000"/>
              </a:lnSpc>
              <a:spcBef>
                <a:spcPts val="0"/>
              </a:spcBef>
              <a:spcAft>
                <a:spcPts val="0"/>
              </a:spcAft>
              <a:buClr>
                <a:schemeClr val="dk1"/>
              </a:buClr>
              <a:buSzPts val="1100"/>
              <a:buFont typeface="Arial"/>
              <a:buNone/>
            </a:pPr>
            <a:br>
              <a:rPr lang="en-SG" b="0">
                <a:solidFill>
                  <a:schemeClr val="dk2"/>
                </a:solidFill>
                <a:latin typeface="Calibri"/>
                <a:ea typeface="Calibri"/>
                <a:cs typeface="Calibri"/>
                <a:sym typeface="Calibri"/>
              </a:rPr>
            </a:br>
            <a:r>
              <a:rPr lang="en-SG" b="0">
                <a:solidFill>
                  <a:schemeClr val="dk2"/>
                </a:solidFill>
                <a:latin typeface="Calibri"/>
                <a:ea typeface="Calibri"/>
                <a:cs typeface="Calibri"/>
                <a:sym typeface="Calibri"/>
              </a:rPr>
              <a:t>Blocking: Blocking an account means they won’t see your content and you won't see their comments on other people's posts. </a:t>
            </a:r>
            <a:endParaRPr b="0">
              <a:solidFill>
                <a:schemeClr val="dk2"/>
              </a:solidFill>
              <a:latin typeface="Calibri"/>
              <a:ea typeface="Calibri"/>
              <a:cs typeface="Calibri"/>
              <a:sym typeface="Calibri"/>
            </a:endParaRPr>
          </a:p>
          <a:p>
            <a:pPr marL="158750" lvl="0" indent="0" algn="l" rtl="0">
              <a:lnSpc>
                <a:spcPct val="100000"/>
              </a:lnSpc>
              <a:spcBef>
                <a:spcPts val="0"/>
              </a:spcBef>
              <a:spcAft>
                <a:spcPts val="0"/>
              </a:spcAft>
              <a:buClr>
                <a:schemeClr val="dk1"/>
              </a:buClr>
              <a:buSzPts val="1100"/>
              <a:buFont typeface="Arial"/>
              <a:buNone/>
            </a:pPr>
            <a:br>
              <a:rPr lang="en-SG" b="0">
                <a:solidFill>
                  <a:schemeClr val="dk2"/>
                </a:solidFill>
                <a:latin typeface="Calibri"/>
                <a:ea typeface="Calibri"/>
                <a:cs typeface="Calibri"/>
                <a:sym typeface="Calibri"/>
              </a:rPr>
            </a:b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b="0">
              <a:solidFill>
                <a:schemeClr val="dk2"/>
              </a:solidFill>
              <a:latin typeface="Calibri"/>
              <a:ea typeface="Calibri"/>
              <a:cs typeface="Calibri"/>
              <a:sym typeface="Calibri"/>
            </a:endParaRPr>
          </a:p>
        </p:txBody>
      </p:sp>
      <p:sp>
        <p:nvSpPr>
          <p:cNvPr id="841" name="Google Shape;841;p3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SG" b="1" u="sng" dirty="0">
                <a:solidFill>
                  <a:schemeClr val="dk2"/>
                </a:solidFill>
                <a:latin typeface="Calibri"/>
                <a:ea typeface="Calibri"/>
                <a:cs typeface="Calibri"/>
                <a:sym typeface="Calibri"/>
              </a:rPr>
              <a:t>Speaker’s Notes</a:t>
            </a:r>
            <a:endParaRPr b="1" dirty="0">
              <a:solidFill>
                <a:schemeClr val="dk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b="1" dirty="0">
              <a:solidFill>
                <a:schemeClr val="dk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SG" b="1" dirty="0">
                <a:solidFill>
                  <a:schemeClr val="dk2"/>
                </a:solidFill>
                <a:latin typeface="Calibri"/>
                <a:ea typeface="Calibri"/>
                <a:cs typeface="Calibri"/>
                <a:sym typeface="Calibri"/>
              </a:rPr>
              <a:t>TELL YOUR STUDENTS</a:t>
            </a:r>
            <a:endParaRPr b="1" dirty="0">
              <a:solidFill>
                <a:schemeClr val="dk2"/>
              </a:solidFill>
              <a:latin typeface="Calibri"/>
              <a:ea typeface="Calibri"/>
              <a:cs typeface="Calibri"/>
              <a:sym typeface="Calibri"/>
            </a:endParaRPr>
          </a:p>
          <a:p>
            <a:pPr marL="0" lvl="0" indent="0" algn="l" rtl="0">
              <a:lnSpc>
                <a:spcPct val="115000"/>
              </a:lnSpc>
              <a:spcBef>
                <a:spcPts val="0"/>
              </a:spcBef>
              <a:spcAft>
                <a:spcPts val="0"/>
              </a:spcAft>
              <a:buClr>
                <a:srgbClr val="67788A"/>
              </a:buClr>
              <a:buSzPts val="1100"/>
              <a:buFont typeface="Arial"/>
              <a:buNone/>
            </a:pPr>
            <a:r>
              <a:rPr lang="en-SG" b="0" dirty="0">
                <a:solidFill>
                  <a:schemeClr val="dk2"/>
                </a:solidFill>
                <a:latin typeface="Calibri"/>
                <a:ea typeface="Calibri"/>
                <a:cs typeface="Calibri"/>
                <a:sym typeface="Calibri"/>
              </a:rPr>
              <a:t>On WhatsApp you can block any number or leave any group you want. Use these features to keep control of your WhatsApp experience.</a:t>
            </a:r>
            <a:endParaRPr b="0" dirty="0">
              <a:solidFill>
                <a:schemeClr val="dk2"/>
              </a:solidFill>
              <a:latin typeface="Calibri"/>
              <a:ea typeface="Calibri"/>
              <a:cs typeface="Calibri"/>
              <a:sym typeface="Calibri"/>
            </a:endParaRPr>
          </a:p>
          <a:p>
            <a:pPr marL="0" lvl="0" indent="0" algn="l" rtl="0">
              <a:lnSpc>
                <a:spcPct val="115000"/>
              </a:lnSpc>
              <a:spcBef>
                <a:spcPts val="0"/>
              </a:spcBef>
              <a:spcAft>
                <a:spcPts val="0"/>
              </a:spcAft>
              <a:buClr>
                <a:srgbClr val="67788A"/>
              </a:buClr>
              <a:buSzPts val="1100"/>
              <a:buFont typeface="Arial"/>
              <a:buNone/>
            </a:pPr>
            <a:endParaRPr b="0" dirty="0">
              <a:solidFill>
                <a:schemeClr val="dk2"/>
              </a:solidFill>
              <a:latin typeface="Calibri"/>
              <a:ea typeface="Calibri"/>
              <a:cs typeface="Calibri"/>
              <a:sym typeface="Calibri"/>
            </a:endParaRPr>
          </a:p>
          <a:p>
            <a:pPr marL="0" lvl="0" indent="0" algn="l" rtl="0">
              <a:lnSpc>
                <a:spcPct val="115000"/>
              </a:lnSpc>
              <a:spcBef>
                <a:spcPts val="0"/>
              </a:spcBef>
              <a:spcAft>
                <a:spcPts val="0"/>
              </a:spcAft>
              <a:buClr>
                <a:srgbClr val="67788A"/>
              </a:buClr>
              <a:buSzPts val="1100"/>
              <a:buFont typeface="Arial"/>
              <a:buNone/>
            </a:pPr>
            <a:r>
              <a:rPr lang="en-SG" b="0" dirty="0">
                <a:solidFill>
                  <a:schemeClr val="dk2"/>
                </a:solidFill>
                <a:latin typeface="Calibri"/>
                <a:ea typeface="Calibri"/>
                <a:cs typeface="Calibri"/>
                <a:sym typeface="Calibri"/>
              </a:rPr>
              <a:t>So much like Facebook and Instagram you can report spam groups that you feel are a problem or Leave a Group.</a:t>
            </a:r>
            <a:endParaRPr b="0" dirty="0">
              <a:solidFill>
                <a:schemeClr val="dk2"/>
              </a:solidFill>
              <a:latin typeface="Calibri"/>
              <a:ea typeface="Calibri"/>
              <a:cs typeface="Calibri"/>
              <a:sym typeface="Calibri"/>
            </a:endParaRPr>
          </a:p>
          <a:p>
            <a:pPr marL="0" lvl="0" indent="0" algn="l" rtl="0">
              <a:lnSpc>
                <a:spcPct val="115000"/>
              </a:lnSpc>
              <a:spcBef>
                <a:spcPts val="0"/>
              </a:spcBef>
              <a:spcAft>
                <a:spcPts val="0"/>
              </a:spcAft>
              <a:buClr>
                <a:srgbClr val="67788A"/>
              </a:buClr>
              <a:buSzPts val="1100"/>
              <a:buFont typeface="Arial"/>
              <a:buNone/>
            </a:pPr>
            <a:endParaRPr b="0" dirty="0">
              <a:solidFill>
                <a:schemeClr val="dk2"/>
              </a:solidFill>
              <a:latin typeface="Calibri"/>
              <a:ea typeface="Calibri"/>
              <a:cs typeface="Calibri"/>
              <a:sym typeface="Calibri"/>
            </a:endParaRPr>
          </a:p>
          <a:p>
            <a:pPr marL="0" lvl="0" indent="0" algn="l" rtl="0">
              <a:lnSpc>
                <a:spcPct val="115000"/>
              </a:lnSpc>
              <a:spcBef>
                <a:spcPts val="0"/>
              </a:spcBef>
              <a:spcAft>
                <a:spcPts val="0"/>
              </a:spcAft>
              <a:buClr>
                <a:srgbClr val="67788A"/>
              </a:buClr>
              <a:buSzPts val="1100"/>
              <a:buFont typeface="Arial"/>
              <a:buNone/>
            </a:pPr>
            <a:r>
              <a:rPr lang="en-SG" b="1" dirty="0">
                <a:solidFill>
                  <a:schemeClr val="dk2"/>
                </a:solidFill>
                <a:latin typeface="Calibri"/>
                <a:ea typeface="Calibri"/>
                <a:cs typeface="Calibri"/>
                <a:sym typeface="Calibri"/>
              </a:rPr>
              <a:t>ASK YOUR STUDENTS</a:t>
            </a:r>
            <a:endParaRPr b="1" dirty="0">
              <a:solidFill>
                <a:schemeClr val="dk2"/>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Char char="●"/>
            </a:pPr>
            <a:r>
              <a:rPr lang="en-SG" b="0" dirty="0">
                <a:solidFill>
                  <a:schemeClr val="dk2"/>
                </a:solidFill>
                <a:latin typeface="Calibri"/>
                <a:ea typeface="Calibri"/>
                <a:cs typeface="Calibri"/>
                <a:sym typeface="Calibri"/>
              </a:rPr>
              <a:t>Have you been added to groups you don’t necessarily want to be a part of?</a:t>
            </a:r>
            <a:endParaRPr b="0" dirty="0">
              <a:solidFill>
                <a:schemeClr val="dk2"/>
              </a:solidFill>
              <a:latin typeface="Calibri"/>
              <a:ea typeface="Calibri"/>
              <a:cs typeface="Calibri"/>
              <a:sym typeface="Calibri"/>
            </a:endParaRPr>
          </a:p>
          <a:p>
            <a:pPr marL="0" lvl="0" indent="0" algn="l" rtl="0">
              <a:lnSpc>
                <a:spcPct val="115000"/>
              </a:lnSpc>
              <a:spcBef>
                <a:spcPts val="0"/>
              </a:spcBef>
              <a:spcAft>
                <a:spcPts val="0"/>
              </a:spcAft>
              <a:buClr>
                <a:srgbClr val="67788A"/>
              </a:buClr>
              <a:buSzPts val="1100"/>
              <a:buFont typeface="Arial"/>
              <a:buNone/>
            </a:pPr>
            <a:endParaRPr b="0" dirty="0">
              <a:solidFill>
                <a:schemeClr val="dk2"/>
              </a:solidFill>
              <a:latin typeface="Calibri"/>
              <a:ea typeface="Calibri"/>
              <a:cs typeface="Calibri"/>
              <a:sym typeface="Calibri"/>
            </a:endParaRPr>
          </a:p>
          <a:p>
            <a:pPr marL="0" lvl="0" indent="0" algn="l" rtl="0">
              <a:lnSpc>
                <a:spcPct val="115000"/>
              </a:lnSpc>
              <a:spcBef>
                <a:spcPts val="0"/>
              </a:spcBef>
              <a:spcAft>
                <a:spcPts val="0"/>
              </a:spcAft>
              <a:buClr>
                <a:srgbClr val="67788A"/>
              </a:buClr>
              <a:buSzPts val="1100"/>
              <a:buFont typeface="Arial"/>
              <a:buNone/>
            </a:pPr>
            <a:r>
              <a:rPr lang="en-SG" b="1" dirty="0">
                <a:solidFill>
                  <a:schemeClr val="dk2"/>
                </a:solidFill>
                <a:latin typeface="Calibri"/>
                <a:ea typeface="Calibri"/>
                <a:cs typeface="Calibri"/>
                <a:sym typeface="Calibri"/>
              </a:rPr>
              <a:t>TELL YOUR STUDENTS</a:t>
            </a:r>
            <a:endParaRPr b="1" dirty="0">
              <a:solidFill>
                <a:schemeClr val="dk2"/>
              </a:solidFill>
              <a:latin typeface="Calibri"/>
              <a:ea typeface="Calibri"/>
              <a:cs typeface="Calibri"/>
              <a:sym typeface="Calibri"/>
            </a:endParaRPr>
          </a:p>
          <a:p>
            <a:pPr marL="0" lvl="0" indent="0" algn="l" rtl="0">
              <a:lnSpc>
                <a:spcPct val="115000"/>
              </a:lnSpc>
              <a:spcBef>
                <a:spcPts val="0"/>
              </a:spcBef>
              <a:spcAft>
                <a:spcPts val="0"/>
              </a:spcAft>
              <a:buClr>
                <a:srgbClr val="67788A"/>
              </a:buClr>
              <a:buSzPts val="1100"/>
              <a:buFont typeface="Arial"/>
              <a:buNone/>
            </a:pPr>
            <a:r>
              <a:rPr lang="en-SG" b="0" dirty="0">
                <a:solidFill>
                  <a:schemeClr val="dk2"/>
                </a:solidFill>
                <a:latin typeface="Calibri"/>
                <a:ea typeface="Calibri"/>
                <a:cs typeface="Calibri"/>
                <a:sym typeface="Calibri"/>
              </a:rPr>
              <a:t>You can also mute/leave the group instantly.</a:t>
            </a:r>
            <a:endParaRPr b="0" dirty="0">
              <a:solidFill>
                <a:schemeClr val="dk2"/>
              </a:solidFill>
              <a:latin typeface="Calibri"/>
              <a:ea typeface="Calibri"/>
              <a:cs typeface="Calibri"/>
              <a:sym typeface="Calibri"/>
            </a:endParaRPr>
          </a:p>
          <a:p>
            <a:pPr marL="0" lvl="0" indent="0" algn="l" rtl="0">
              <a:lnSpc>
                <a:spcPct val="115000"/>
              </a:lnSpc>
              <a:spcBef>
                <a:spcPts val="0"/>
              </a:spcBef>
              <a:spcAft>
                <a:spcPts val="0"/>
              </a:spcAft>
              <a:buClr>
                <a:srgbClr val="67788A"/>
              </a:buClr>
              <a:buSzPts val="1100"/>
              <a:buFont typeface="Arial"/>
              <a:buNone/>
            </a:pPr>
            <a:endParaRPr b="0" dirty="0">
              <a:solidFill>
                <a:schemeClr val="dk2"/>
              </a:solidFill>
              <a:latin typeface="Calibri"/>
              <a:ea typeface="Calibri"/>
              <a:cs typeface="Calibri"/>
              <a:sym typeface="Calibri"/>
            </a:endParaRPr>
          </a:p>
          <a:p>
            <a:pPr marL="0" lvl="0" indent="0" algn="l" rtl="0">
              <a:lnSpc>
                <a:spcPct val="115000"/>
              </a:lnSpc>
              <a:spcBef>
                <a:spcPts val="0"/>
              </a:spcBef>
              <a:spcAft>
                <a:spcPts val="0"/>
              </a:spcAft>
              <a:buClr>
                <a:srgbClr val="67788A"/>
              </a:buClr>
              <a:buSzPts val="1100"/>
              <a:buFont typeface="Arial"/>
              <a:buNone/>
            </a:pPr>
            <a:r>
              <a:rPr lang="en-SG" b="0" dirty="0">
                <a:solidFill>
                  <a:schemeClr val="dk2"/>
                </a:solidFill>
                <a:latin typeface="Calibri"/>
                <a:ea typeface="Calibri"/>
                <a:cs typeface="Calibri"/>
                <a:sym typeface="Calibri"/>
              </a:rPr>
              <a:t>Either way it’s your choice whether you Mute or Leave.</a:t>
            </a:r>
            <a:endParaRPr b="0" dirty="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0" dirty="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b="0" dirty="0">
              <a:solidFill>
                <a:schemeClr val="dk2"/>
              </a:solidFill>
              <a:latin typeface="Calibri"/>
              <a:ea typeface="Calibri"/>
              <a:cs typeface="Calibri"/>
              <a:sym typeface="Calibri"/>
            </a:endParaRPr>
          </a:p>
        </p:txBody>
      </p:sp>
      <p:sp>
        <p:nvSpPr>
          <p:cNvPr id="863" name="Google Shape;863;p3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SG" b="1" u="sng" dirty="0">
                <a:solidFill>
                  <a:schemeClr val="dk2"/>
                </a:solidFill>
                <a:latin typeface="Calibri"/>
                <a:ea typeface="Calibri"/>
                <a:cs typeface="Calibri"/>
                <a:sym typeface="Calibri"/>
              </a:rPr>
              <a:t>Speaker’s Notes</a:t>
            </a:r>
            <a:endParaRPr b="1" dirty="0">
              <a:solidFill>
                <a:schemeClr val="dk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b="1" dirty="0">
              <a:solidFill>
                <a:schemeClr val="dk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SG" b="1" dirty="0">
                <a:solidFill>
                  <a:schemeClr val="dk2"/>
                </a:solidFill>
                <a:latin typeface="Calibri"/>
                <a:ea typeface="Calibri"/>
                <a:cs typeface="Calibri"/>
                <a:sym typeface="Calibri"/>
              </a:rPr>
              <a:t>TELL YOUR STUDENTS</a:t>
            </a:r>
            <a:endParaRPr b="1" dirty="0">
              <a:solidFill>
                <a:schemeClr val="dk2"/>
              </a:solidFill>
              <a:latin typeface="Calibri"/>
              <a:ea typeface="Calibri"/>
              <a:cs typeface="Calibri"/>
              <a:sym typeface="Calibri"/>
            </a:endParaRPr>
          </a:p>
          <a:p>
            <a:pPr marL="0" lvl="0" indent="0" algn="l" rtl="0">
              <a:lnSpc>
                <a:spcPct val="115000"/>
              </a:lnSpc>
              <a:spcBef>
                <a:spcPts val="0"/>
              </a:spcBef>
              <a:spcAft>
                <a:spcPts val="0"/>
              </a:spcAft>
              <a:buClr>
                <a:srgbClr val="67788A"/>
              </a:buClr>
              <a:buSzPts val="1100"/>
              <a:buFont typeface="Arial"/>
              <a:buNone/>
            </a:pPr>
            <a:r>
              <a:rPr lang="en-SG" b="0" dirty="0">
                <a:solidFill>
                  <a:schemeClr val="dk2"/>
                </a:solidFill>
                <a:latin typeface="Calibri"/>
                <a:ea typeface="Calibri"/>
                <a:cs typeface="Calibri"/>
                <a:sym typeface="Calibri"/>
              </a:rPr>
              <a:t>So remember, whether you are on Facebook, Instagram, WhatsApp, or Messenger you can block or report content or people that are sharing information you don’t think is appropriate</a:t>
            </a:r>
            <a:endParaRPr b="0" dirty="0">
              <a:solidFill>
                <a:schemeClr val="dk2"/>
              </a:solidFill>
              <a:latin typeface="Calibri"/>
              <a:ea typeface="Calibri"/>
              <a:cs typeface="Calibri"/>
              <a:sym typeface="Calibri"/>
            </a:endParaRPr>
          </a:p>
          <a:p>
            <a:pPr marL="0" lvl="0" indent="0" algn="l" rtl="0">
              <a:lnSpc>
                <a:spcPct val="115000"/>
              </a:lnSpc>
              <a:spcBef>
                <a:spcPts val="0"/>
              </a:spcBef>
              <a:spcAft>
                <a:spcPts val="0"/>
              </a:spcAft>
              <a:buClr>
                <a:srgbClr val="67788A"/>
              </a:buClr>
              <a:buSzPts val="1100"/>
              <a:buFont typeface="Arial"/>
              <a:buNone/>
            </a:pPr>
            <a:endParaRPr b="0" dirty="0">
              <a:solidFill>
                <a:schemeClr val="dk2"/>
              </a:solidFill>
              <a:latin typeface="Calibri"/>
              <a:ea typeface="Calibri"/>
              <a:cs typeface="Calibri"/>
              <a:sym typeface="Calibri"/>
            </a:endParaRPr>
          </a:p>
          <a:p>
            <a:pPr marL="0" lvl="0" indent="0" algn="l" rtl="0">
              <a:lnSpc>
                <a:spcPct val="115000"/>
              </a:lnSpc>
              <a:spcBef>
                <a:spcPts val="0"/>
              </a:spcBef>
              <a:spcAft>
                <a:spcPts val="0"/>
              </a:spcAft>
              <a:buClr>
                <a:srgbClr val="67788A"/>
              </a:buClr>
              <a:buSzPts val="1100"/>
              <a:buFont typeface="Arial"/>
              <a:buNone/>
            </a:pPr>
            <a:r>
              <a:rPr lang="en-SG" b="0" dirty="0">
                <a:solidFill>
                  <a:schemeClr val="dk2"/>
                </a:solidFill>
                <a:latin typeface="Calibri"/>
                <a:ea typeface="Calibri"/>
                <a:cs typeface="Calibri"/>
                <a:sym typeface="Calibri"/>
              </a:rPr>
              <a:t>Whether it is because of harassment, bullying, or other issues, nearly every piece of content can be reported or blocked.</a:t>
            </a:r>
            <a:endParaRPr b="0" dirty="0">
              <a:solidFill>
                <a:schemeClr val="dk2"/>
              </a:solidFill>
              <a:latin typeface="Calibri"/>
              <a:ea typeface="Calibri"/>
              <a:cs typeface="Calibri"/>
              <a:sym typeface="Calibri"/>
            </a:endParaRPr>
          </a:p>
          <a:p>
            <a:pPr marL="0" lvl="0" indent="0" algn="l" rtl="0">
              <a:lnSpc>
                <a:spcPct val="115000"/>
              </a:lnSpc>
              <a:spcBef>
                <a:spcPts val="0"/>
              </a:spcBef>
              <a:spcAft>
                <a:spcPts val="0"/>
              </a:spcAft>
              <a:buClr>
                <a:srgbClr val="67788A"/>
              </a:buClr>
              <a:buSzPts val="1100"/>
              <a:buFont typeface="Arial"/>
              <a:buNone/>
            </a:pPr>
            <a:endParaRPr b="0" dirty="0">
              <a:solidFill>
                <a:schemeClr val="dk2"/>
              </a:solidFill>
              <a:latin typeface="Calibri"/>
              <a:ea typeface="Calibri"/>
              <a:cs typeface="Calibri"/>
              <a:sym typeface="Calibri"/>
            </a:endParaRPr>
          </a:p>
          <a:p>
            <a:pPr marL="0" lvl="0" indent="0" algn="l" rtl="0">
              <a:lnSpc>
                <a:spcPct val="115000"/>
              </a:lnSpc>
              <a:spcBef>
                <a:spcPts val="0"/>
              </a:spcBef>
              <a:spcAft>
                <a:spcPts val="0"/>
              </a:spcAft>
              <a:buClr>
                <a:srgbClr val="67788A"/>
              </a:buClr>
              <a:buSzPts val="1100"/>
              <a:buFont typeface="Arial"/>
              <a:buNone/>
            </a:pPr>
            <a:r>
              <a:rPr lang="en-SG" b="0" dirty="0">
                <a:solidFill>
                  <a:schemeClr val="dk2"/>
                </a:solidFill>
                <a:latin typeface="Calibri"/>
                <a:ea typeface="Calibri"/>
                <a:cs typeface="Calibri"/>
                <a:sym typeface="Calibri"/>
              </a:rPr>
              <a:t>When something gets reported to Meta it is reviewed and either the content or the person is removed if it violates the Community Standards </a:t>
            </a:r>
            <a:r>
              <a:rPr lang="en-SG" b="0" u="sng" dirty="0">
                <a:solidFill>
                  <a:schemeClr val="dk2"/>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facebook.com/communitystandards</a:t>
            </a:r>
            <a:r>
              <a:rPr lang="en-SG" b="0" dirty="0">
                <a:solidFill>
                  <a:schemeClr val="dk2"/>
                </a:solidFill>
                <a:latin typeface="Calibri"/>
                <a:ea typeface="Calibri"/>
                <a:cs typeface="Calibri"/>
                <a:sym typeface="Calibri"/>
              </a:rPr>
              <a:t>.</a:t>
            </a:r>
            <a:endParaRPr b="0" dirty="0">
              <a:solidFill>
                <a:schemeClr val="dk2"/>
              </a:solidFill>
              <a:latin typeface="Calibri"/>
              <a:ea typeface="Calibri"/>
              <a:cs typeface="Calibri"/>
              <a:sym typeface="Calibri"/>
            </a:endParaRPr>
          </a:p>
          <a:p>
            <a:pPr marL="0" lvl="0" indent="0" algn="l" rtl="0">
              <a:lnSpc>
                <a:spcPct val="115000"/>
              </a:lnSpc>
              <a:spcBef>
                <a:spcPts val="0"/>
              </a:spcBef>
              <a:spcAft>
                <a:spcPts val="0"/>
              </a:spcAft>
              <a:buClr>
                <a:srgbClr val="67788A"/>
              </a:buClr>
              <a:buSzPts val="1100"/>
              <a:buFont typeface="Arial"/>
              <a:buNone/>
            </a:pPr>
            <a:endParaRPr b="0" dirty="0">
              <a:solidFill>
                <a:schemeClr val="dk2"/>
              </a:solidFill>
              <a:latin typeface="Calibri"/>
              <a:ea typeface="Calibri"/>
              <a:cs typeface="Calibri"/>
              <a:sym typeface="Calibri"/>
            </a:endParaRPr>
          </a:p>
          <a:p>
            <a:pPr marL="0" lvl="0" indent="0" algn="l" rtl="0">
              <a:lnSpc>
                <a:spcPct val="115000"/>
              </a:lnSpc>
              <a:spcBef>
                <a:spcPts val="0"/>
              </a:spcBef>
              <a:spcAft>
                <a:spcPts val="0"/>
              </a:spcAft>
              <a:buClr>
                <a:srgbClr val="67788A"/>
              </a:buClr>
              <a:buSzPts val="1100"/>
              <a:buFont typeface="Arial"/>
              <a:buNone/>
            </a:pPr>
            <a:r>
              <a:rPr lang="en-SG" b="0" dirty="0">
                <a:solidFill>
                  <a:schemeClr val="dk2"/>
                </a:solidFill>
                <a:latin typeface="Calibri"/>
                <a:ea typeface="Calibri"/>
                <a:cs typeface="Calibri"/>
                <a:sym typeface="Calibri"/>
              </a:rPr>
              <a:t>In all cases the person who reported or blocked the offender isn’t shared.</a:t>
            </a:r>
            <a:endParaRPr b="0" dirty="0">
              <a:solidFill>
                <a:schemeClr val="dk2"/>
              </a:solidFill>
              <a:latin typeface="Calibri"/>
              <a:ea typeface="Calibri"/>
              <a:cs typeface="Calibri"/>
              <a:sym typeface="Calibri"/>
            </a:endParaRPr>
          </a:p>
          <a:p>
            <a:pPr marL="0" lvl="0" indent="0" algn="l" rtl="0">
              <a:lnSpc>
                <a:spcPct val="115000"/>
              </a:lnSpc>
              <a:spcBef>
                <a:spcPts val="0"/>
              </a:spcBef>
              <a:spcAft>
                <a:spcPts val="0"/>
              </a:spcAft>
              <a:buClr>
                <a:srgbClr val="67788A"/>
              </a:buClr>
              <a:buSzPts val="1100"/>
              <a:buFont typeface="Arial"/>
              <a:buNone/>
            </a:pPr>
            <a:endParaRPr b="0" dirty="0">
              <a:solidFill>
                <a:schemeClr val="dk2"/>
              </a:solidFill>
              <a:latin typeface="Calibri"/>
              <a:ea typeface="Calibri"/>
              <a:cs typeface="Calibri"/>
              <a:sym typeface="Calibri"/>
            </a:endParaRPr>
          </a:p>
          <a:p>
            <a:pPr marL="0" lvl="0" indent="0" algn="l" rtl="0">
              <a:lnSpc>
                <a:spcPct val="115000"/>
              </a:lnSpc>
              <a:spcBef>
                <a:spcPts val="0"/>
              </a:spcBef>
              <a:spcAft>
                <a:spcPts val="0"/>
              </a:spcAft>
              <a:buClr>
                <a:srgbClr val="67788A"/>
              </a:buClr>
              <a:buSzPts val="1100"/>
              <a:buFont typeface="Arial"/>
              <a:buNone/>
            </a:pPr>
            <a:r>
              <a:rPr lang="en-SG" b="0" dirty="0">
                <a:solidFill>
                  <a:schemeClr val="dk2"/>
                </a:solidFill>
                <a:latin typeface="Calibri"/>
                <a:ea typeface="Calibri"/>
                <a:cs typeface="Calibri"/>
                <a:sym typeface="Calibri"/>
              </a:rPr>
              <a:t>The extended Facebook teams work in offices around the world, 24 hours a day, 7 days a week, in over two dozen languages to review things you report to make sure Facebook, Instagram, WhatsApp, and Messenger remain safe.</a:t>
            </a:r>
            <a:endParaRPr b="0" dirty="0">
              <a:solidFill>
                <a:schemeClr val="dk2"/>
              </a:solidFill>
              <a:latin typeface="Calibri"/>
              <a:ea typeface="Calibri"/>
              <a:cs typeface="Calibri"/>
              <a:sym typeface="Calibri"/>
            </a:endParaRPr>
          </a:p>
          <a:p>
            <a:pPr marL="0" lvl="0" indent="0" algn="l" rtl="0">
              <a:lnSpc>
                <a:spcPct val="115000"/>
              </a:lnSpc>
              <a:spcBef>
                <a:spcPts val="0"/>
              </a:spcBef>
              <a:spcAft>
                <a:spcPts val="0"/>
              </a:spcAft>
              <a:buClr>
                <a:srgbClr val="67788A"/>
              </a:buClr>
              <a:buSzPts val="1100"/>
              <a:buFont typeface="Arial"/>
              <a:buNone/>
            </a:pPr>
            <a:endParaRPr b="0" dirty="0">
              <a:solidFill>
                <a:schemeClr val="dk2"/>
              </a:solidFill>
              <a:latin typeface="Calibri"/>
              <a:ea typeface="Calibri"/>
              <a:cs typeface="Calibri"/>
              <a:sym typeface="Calibri"/>
            </a:endParaRPr>
          </a:p>
          <a:p>
            <a:pPr marL="0" lvl="0" indent="0" algn="l" rtl="0">
              <a:lnSpc>
                <a:spcPct val="115000"/>
              </a:lnSpc>
              <a:spcBef>
                <a:spcPts val="0"/>
              </a:spcBef>
              <a:spcAft>
                <a:spcPts val="0"/>
              </a:spcAft>
              <a:buClr>
                <a:srgbClr val="67788A"/>
              </a:buClr>
              <a:buSzPts val="1100"/>
              <a:buFont typeface="Arial"/>
              <a:buNone/>
            </a:pPr>
            <a:r>
              <a:rPr lang="en-SG" b="0" dirty="0">
                <a:solidFill>
                  <a:schemeClr val="dk2"/>
                </a:solidFill>
                <a:latin typeface="Calibri"/>
                <a:ea typeface="Calibri"/>
                <a:cs typeface="Calibri"/>
                <a:sym typeface="Calibri"/>
              </a:rPr>
              <a:t>The best way to report abusive content or spam is by using the Report link that appears near the content itself.</a:t>
            </a:r>
            <a:endParaRPr b="0" dirty="0">
              <a:solidFill>
                <a:schemeClr val="dk2"/>
              </a:solidFill>
              <a:latin typeface="Calibri"/>
              <a:ea typeface="Calibri"/>
              <a:cs typeface="Calibri"/>
              <a:sym typeface="Calibri"/>
            </a:endParaRPr>
          </a:p>
          <a:p>
            <a:pPr marL="0" lvl="0" indent="0" algn="l" rtl="0">
              <a:lnSpc>
                <a:spcPct val="115000"/>
              </a:lnSpc>
              <a:spcBef>
                <a:spcPts val="0"/>
              </a:spcBef>
              <a:spcAft>
                <a:spcPts val="0"/>
              </a:spcAft>
              <a:buClr>
                <a:srgbClr val="67788A"/>
              </a:buClr>
              <a:buSzPts val="1100"/>
              <a:buFont typeface="Arial"/>
              <a:buNone/>
            </a:pPr>
            <a:endParaRPr b="0" dirty="0">
              <a:solidFill>
                <a:schemeClr val="dk2"/>
              </a:solidFill>
              <a:latin typeface="Calibri"/>
              <a:ea typeface="Calibri"/>
              <a:cs typeface="Calibri"/>
              <a:sym typeface="Calibri"/>
            </a:endParaRPr>
          </a:p>
          <a:p>
            <a:pPr marL="0" lvl="0" indent="0" algn="l" rtl="0">
              <a:lnSpc>
                <a:spcPct val="115000"/>
              </a:lnSpc>
              <a:spcBef>
                <a:spcPts val="0"/>
              </a:spcBef>
              <a:spcAft>
                <a:spcPts val="0"/>
              </a:spcAft>
              <a:buClr>
                <a:srgbClr val="67788A"/>
              </a:buClr>
              <a:buSzPts val="1100"/>
              <a:buFont typeface="Arial"/>
              <a:buNone/>
            </a:pPr>
            <a:r>
              <a:rPr lang="en-SG" b="0" dirty="0">
                <a:solidFill>
                  <a:schemeClr val="dk2"/>
                </a:solidFill>
                <a:latin typeface="Calibri"/>
                <a:ea typeface="Calibri"/>
                <a:cs typeface="Calibri"/>
                <a:sym typeface="Calibri"/>
              </a:rPr>
              <a:t>For instance, to report a post:</a:t>
            </a:r>
            <a:endParaRPr b="0" dirty="0">
              <a:solidFill>
                <a:schemeClr val="dk2"/>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Char char="●"/>
            </a:pPr>
            <a:r>
              <a:rPr lang="en-SG" b="0" dirty="0">
                <a:solidFill>
                  <a:schemeClr val="dk2"/>
                </a:solidFill>
                <a:latin typeface="Calibri"/>
                <a:ea typeface="Calibri"/>
                <a:cs typeface="Calibri"/>
                <a:sym typeface="Calibri"/>
              </a:rPr>
              <a:t>Click in the top right of the post you want to report and select I don't want to see this.</a:t>
            </a:r>
            <a:endParaRPr b="0" dirty="0">
              <a:solidFill>
                <a:schemeClr val="dk2"/>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Char char="●"/>
            </a:pPr>
            <a:r>
              <a:rPr lang="en-SG" b="0" dirty="0">
                <a:solidFill>
                  <a:schemeClr val="dk2"/>
                </a:solidFill>
                <a:latin typeface="Calibri"/>
                <a:ea typeface="Calibri"/>
                <a:cs typeface="Calibri"/>
                <a:sym typeface="Calibri"/>
              </a:rPr>
              <a:t>Click Why don't you want to see this?</a:t>
            </a:r>
            <a:endParaRPr b="0" dirty="0">
              <a:solidFill>
                <a:schemeClr val="dk2"/>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Char char="●"/>
            </a:pPr>
            <a:r>
              <a:rPr lang="en-SG" b="0" dirty="0">
                <a:solidFill>
                  <a:schemeClr val="dk2"/>
                </a:solidFill>
                <a:latin typeface="Calibri"/>
                <a:ea typeface="Calibri"/>
                <a:cs typeface="Calibri"/>
                <a:sym typeface="Calibri"/>
              </a:rPr>
              <a:t>Choose the option that best describes the issue and follow the on-screen instructions.</a:t>
            </a:r>
            <a:endParaRPr b="0" dirty="0">
              <a:solidFill>
                <a:schemeClr val="dk2"/>
              </a:solidFill>
              <a:latin typeface="Calibri"/>
              <a:ea typeface="Calibri"/>
              <a:cs typeface="Calibri"/>
              <a:sym typeface="Calibri"/>
            </a:endParaRPr>
          </a:p>
          <a:p>
            <a:pPr marL="0" lvl="0" indent="0" algn="l" rtl="0">
              <a:lnSpc>
                <a:spcPct val="115000"/>
              </a:lnSpc>
              <a:spcBef>
                <a:spcPts val="0"/>
              </a:spcBef>
              <a:spcAft>
                <a:spcPts val="0"/>
              </a:spcAft>
              <a:buClr>
                <a:srgbClr val="67788A"/>
              </a:buClr>
              <a:buSzPts val="1100"/>
              <a:buFont typeface="Arial"/>
              <a:buNone/>
            </a:pPr>
            <a:endParaRPr b="0" dirty="0">
              <a:solidFill>
                <a:schemeClr val="dk2"/>
              </a:solidFill>
              <a:latin typeface="Calibri"/>
              <a:ea typeface="Calibri"/>
              <a:cs typeface="Calibri"/>
              <a:sym typeface="Calibri"/>
            </a:endParaRPr>
          </a:p>
          <a:p>
            <a:pPr marL="0" lvl="0" indent="0" algn="l" rtl="0">
              <a:lnSpc>
                <a:spcPct val="115000"/>
              </a:lnSpc>
              <a:spcBef>
                <a:spcPts val="0"/>
              </a:spcBef>
              <a:spcAft>
                <a:spcPts val="0"/>
              </a:spcAft>
              <a:buClr>
                <a:srgbClr val="67788A"/>
              </a:buClr>
              <a:buSzPts val="1100"/>
              <a:buFont typeface="Arial"/>
              <a:buNone/>
            </a:pPr>
            <a:r>
              <a:rPr lang="en-SG" b="0" dirty="0">
                <a:solidFill>
                  <a:schemeClr val="dk2"/>
                </a:solidFill>
                <a:latin typeface="Calibri"/>
                <a:ea typeface="Calibri"/>
                <a:cs typeface="Calibri"/>
                <a:sym typeface="Calibri"/>
              </a:rPr>
              <a:t>If you've reported something, you have the option to check the status of your report from the Support Inbox.</a:t>
            </a:r>
            <a:endParaRPr b="0" dirty="0">
              <a:solidFill>
                <a:schemeClr val="dk2"/>
              </a:solidFill>
              <a:latin typeface="Calibri"/>
              <a:ea typeface="Calibri"/>
              <a:cs typeface="Calibri"/>
              <a:sym typeface="Calibri"/>
            </a:endParaRPr>
          </a:p>
          <a:p>
            <a:pPr marL="0" lvl="0" indent="0" algn="l" rtl="0">
              <a:lnSpc>
                <a:spcPct val="115000"/>
              </a:lnSpc>
              <a:spcBef>
                <a:spcPts val="0"/>
              </a:spcBef>
              <a:spcAft>
                <a:spcPts val="0"/>
              </a:spcAft>
              <a:buClr>
                <a:srgbClr val="67788A"/>
              </a:buClr>
              <a:buSzPts val="1100"/>
              <a:buFont typeface="Arial"/>
              <a:buNone/>
            </a:pPr>
            <a:endParaRPr b="0" dirty="0">
              <a:solidFill>
                <a:schemeClr val="dk2"/>
              </a:solidFill>
              <a:latin typeface="Calibri"/>
              <a:ea typeface="Calibri"/>
              <a:cs typeface="Calibri"/>
              <a:sym typeface="Calibri"/>
            </a:endParaRPr>
          </a:p>
          <a:p>
            <a:pPr marL="0" lvl="0" indent="0" algn="l" rtl="0">
              <a:lnSpc>
                <a:spcPct val="115000"/>
              </a:lnSpc>
              <a:spcBef>
                <a:spcPts val="0"/>
              </a:spcBef>
              <a:spcAft>
                <a:spcPts val="0"/>
              </a:spcAft>
              <a:buClr>
                <a:srgbClr val="67788A"/>
              </a:buClr>
              <a:buSzPts val="1100"/>
              <a:buFont typeface="Arial"/>
              <a:buNone/>
            </a:pPr>
            <a:r>
              <a:rPr lang="en-SG" b="0" dirty="0">
                <a:solidFill>
                  <a:schemeClr val="dk2"/>
                </a:solidFill>
                <a:latin typeface="Calibri"/>
                <a:ea typeface="Calibri"/>
                <a:cs typeface="Calibri"/>
                <a:sym typeface="Calibri"/>
              </a:rPr>
              <a:t>Please keep in mind that only you can see your Support Inbox: </a:t>
            </a:r>
            <a:r>
              <a:rPr lang="en-SG" b="0" u="sng" dirty="0">
                <a:solidFill>
                  <a:schemeClr val="dk2"/>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fb.me/supportInbox</a:t>
            </a:r>
            <a:endParaRPr b="0" dirty="0">
              <a:solidFill>
                <a:schemeClr val="dk2"/>
              </a:solidFill>
              <a:latin typeface="Calibri"/>
              <a:ea typeface="Calibri"/>
              <a:cs typeface="Calibri"/>
              <a:sym typeface="Calibri"/>
            </a:endParaRPr>
          </a:p>
          <a:p>
            <a:pPr marL="0" lvl="0" indent="0" algn="l" rtl="0">
              <a:lnSpc>
                <a:spcPct val="115000"/>
              </a:lnSpc>
              <a:spcBef>
                <a:spcPts val="0"/>
              </a:spcBef>
              <a:spcAft>
                <a:spcPts val="0"/>
              </a:spcAft>
              <a:buClr>
                <a:srgbClr val="67788A"/>
              </a:buClr>
              <a:buSzPts val="1100"/>
              <a:buFont typeface="Arial"/>
              <a:buNone/>
            </a:pPr>
            <a:endParaRPr b="0" dirty="0">
              <a:solidFill>
                <a:schemeClr val="dk2"/>
              </a:solidFill>
              <a:latin typeface="Calibri"/>
              <a:ea typeface="Calibri"/>
              <a:cs typeface="Calibri"/>
              <a:sym typeface="Calibri"/>
            </a:endParaRPr>
          </a:p>
          <a:p>
            <a:pPr marL="0" lvl="0" indent="0" algn="l" rtl="0">
              <a:lnSpc>
                <a:spcPct val="115000"/>
              </a:lnSpc>
              <a:spcBef>
                <a:spcPts val="0"/>
              </a:spcBef>
              <a:spcAft>
                <a:spcPts val="0"/>
              </a:spcAft>
              <a:buClr>
                <a:srgbClr val="67788A"/>
              </a:buClr>
              <a:buSzPts val="1100"/>
              <a:buFont typeface="Arial"/>
              <a:buNone/>
            </a:pPr>
            <a:r>
              <a:rPr lang="en-SG" b="0" dirty="0">
                <a:solidFill>
                  <a:schemeClr val="dk2"/>
                </a:solidFill>
                <a:latin typeface="Calibri"/>
                <a:ea typeface="Calibri"/>
                <a:cs typeface="Calibri"/>
                <a:sym typeface="Calibri"/>
              </a:rPr>
              <a:t>To learn more, visit: </a:t>
            </a:r>
            <a:r>
              <a:rPr lang="en-SG" b="0" u="sng" dirty="0">
                <a:solidFill>
                  <a:schemeClr val="dk2"/>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fb.me/Reporting</a:t>
            </a:r>
            <a:endParaRPr b="0" u="sng" dirty="0">
              <a:solidFill>
                <a:schemeClr val="dk2"/>
              </a:solidFill>
              <a:latin typeface="Calibri"/>
              <a:ea typeface="Calibri"/>
              <a:cs typeface="Calibri"/>
              <a:sym typeface="Calibri"/>
            </a:endParaRPr>
          </a:p>
        </p:txBody>
      </p:sp>
      <p:sp>
        <p:nvSpPr>
          <p:cNvPr id="874" name="Google Shape;874;p3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SG" sz="1600" b="1" u="sng">
                <a:solidFill>
                  <a:schemeClr val="dk2"/>
                </a:solidFill>
                <a:latin typeface="Calibri"/>
                <a:ea typeface="Calibri"/>
                <a:cs typeface="Calibri"/>
                <a:sym typeface="Calibri"/>
              </a:rPr>
              <a:t>Speaker Notes:</a:t>
            </a:r>
            <a:endParaRPr b="1">
              <a:solidFill>
                <a:schemeClr val="dk2"/>
              </a:solidFill>
              <a:latin typeface="Calibri"/>
              <a:ea typeface="Calibri"/>
              <a:cs typeface="Calibri"/>
              <a:sym typeface="Calibri"/>
            </a:endParaRPr>
          </a:p>
          <a:p>
            <a:pPr marL="0" marR="457200" lvl="0" indent="0" algn="l" rtl="0">
              <a:lnSpc>
                <a:spcPct val="106666"/>
              </a:lnSpc>
              <a:spcBef>
                <a:spcPts val="65"/>
              </a:spcBef>
              <a:spcAft>
                <a:spcPts val="0"/>
              </a:spcAft>
              <a:buClr>
                <a:schemeClr val="dk1"/>
              </a:buClr>
              <a:buSzPts val="1100"/>
              <a:buFont typeface="Arial"/>
              <a:buNone/>
            </a:pPr>
            <a:endParaRPr b="1">
              <a:solidFill>
                <a:schemeClr val="dk2"/>
              </a:solidFill>
              <a:latin typeface="Calibri"/>
              <a:ea typeface="Calibri"/>
              <a:cs typeface="Calibri"/>
              <a:sym typeface="Calibri"/>
            </a:endParaRPr>
          </a:p>
          <a:p>
            <a:pPr marL="0" marR="457200" lvl="0" indent="0" algn="l" rtl="0">
              <a:lnSpc>
                <a:spcPct val="106666"/>
              </a:lnSpc>
              <a:spcBef>
                <a:spcPts val="65"/>
              </a:spcBef>
              <a:spcAft>
                <a:spcPts val="0"/>
              </a:spcAft>
              <a:buClr>
                <a:schemeClr val="dk1"/>
              </a:buClr>
              <a:buSzPts val="1100"/>
              <a:buFont typeface="Arial"/>
              <a:buNone/>
            </a:pPr>
            <a:r>
              <a:rPr lang="en-SG" b="1">
                <a:solidFill>
                  <a:schemeClr val="dk2"/>
                </a:solidFill>
                <a:latin typeface="Calibri"/>
                <a:ea typeface="Calibri"/>
                <a:cs typeface="Calibri"/>
                <a:sym typeface="Calibri"/>
              </a:rPr>
              <a:t>LESSON OBJECTIVE</a:t>
            </a:r>
            <a:endParaRPr b="1">
              <a:solidFill>
                <a:schemeClr val="dk2"/>
              </a:solidFill>
              <a:latin typeface="Calibri"/>
              <a:ea typeface="Calibri"/>
              <a:cs typeface="Calibri"/>
              <a:sym typeface="Calibri"/>
            </a:endParaRPr>
          </a:p>
          <a:p>
            <a:pPr marL="0" marR="457200" lvl="0" indent="0" algn="l" rtl="0">
              <a:lnSpc>
                <a:spcPct val="106666"/>
              </a:lnSpc>
              <a:spcBef>
                <a:spcPts val="65"/>
              </a:spcBef>
              <a:spcAft>
                <a:spcPts val="0"/>
              </a:spcAft>
              <a:buClr>
                <a:schemeClr val="dk1"/>
              </a:buClr>
              <a:buSzPts val="1100"/>
              <a:buFont typeface="Arial"/>
              <a:buNone/>
            </a:pPr>
            <a:r>
              <a:rPr lang="en-SG" b="0">
                <a:solidFill>
                  <a:schemeClr val="dk2"/>
                </a:solidFill>
                <a:latin typeface="Calibri"/>
                <a:ea typeface="Calibri"/>
                <a:cs typeface="Calibri"/>
                <a:sym typeface="Calibri"/>
              </a:rPr>
              <a:t>Students will learn what information verification is and why it is important for news consumers to verify the stories they read or view. They will consider the responsibilities news organizations, audience members, and social media companies have in promoting a media landscape of truthful news information.</a:t>
            </a:r>
            <a:endParaRPr b="0">
              <a:solidFill>
                <a:schemeClr val="dk2"/>
              </a:solidFill>
              <a:latin typeface="Calibri"/>
              <a:ea typeface="Calibri"/>
              <a:cs typeface="Calibri"/>
              <a:sym typeface="Calibri"/>
            </a:endParaRPr>
          </a:p>
          <a:p>
            <a:pPr marL="457200" marR="457200" lvl="0" indent="0" algn="l" rtl="0">
              <a:lnSpc>
                <a:spcPct val="106666"/>
              </a:lnSpc>
              <a:spcBef>
                <a:spcPts val="65"/>
              </a:spcBef>
              <a:spcAft>
                <a:spcPts val="0"/>
              </a:spcAft>
              <a:buClr>
                <a:schemeClr val="dk1"/>
              </a:buClr>
              <a:buSzPts val="1100"/>
              <a:buFont typeface="Arial"/>
              <a:buNone/>
            </a:pPr>
            <a:endParaRPr b="0">
              <a:solidFill>
                <a:schemeClr val="dk2"/>
              </a:solidFill>
              <a:latin typeface="Calibri"/>
              <a:ea typeface="Calibri"/>
              <a:cs typeface="Calibri"/>
              <a:sym typeface="Calibri"/>
            </a:endParaRPr>
          </a:p>
          <a:p>
            <a:pPr marL="0" marR="457200" lvl="0" indent="0" algn="l" rtl="0">
              <a:lnSpc>
                <a:spcPct val="106666"/>
              </a:lnSpc>
              <a:spcBef>
                <a:spcPts val="65"/>
              </a:spcBef>
              <a:spcAft>
                <a:spcPts val="0"/>
              </a:spcAft>
              <a:buSzPts val="1100"/>
              <a:buNone/>
            </a:pPr>
            <a:r>
              <a:rPr lang="en-SG" b="1">
                <a:solidFill>
                  <a:schemeClr val="dk2"/>
                </a:solidFill>
                <a:latin typeface="Calibri"/>
                <a:ea typeface="Calibri"/>
                <a:cs typeface="Calibri"/>
                <a:sym typeface="Calibri"/>
              </a:rPr>
              <a:t>ESTIMATED TIME</a:t>
            </a:r>
            <a:endParaRPr b="1">
              <a:solidFill>
                <a:schemeClr val="dk2"/>
              </a:solidFill>
              <a:latin typeface="Calibri"/>
              <a:ea typeface="Calibri"/>
              <a:cs typeface="Calibri"/>
              <a:sym typeface="Calibri"/>
            </a:endParaRPr>
          </a:p>
          <a:p>
            <a:pPr marL="0" marR="457200" lvl="0" indent="0" algn="l" rtl="0">
              <a:lnSpc>
                <a:spcPct val="106666"/>
              </a:lnSpc>
              <a:spcBef>
                <a:spcPts val="65"/>
              </a:spcBef>
              <a:spcAft>
                <a:spcPts val="0"/>
              </a:spcAft>
              <a:buSzPts val="1100"/>
              <a:buNone/>
            </a:pPr>
            <a:r>
              <a:rPr lang="en-SG" b="0">
                <a:solidFill>
                  <a:schemeClr val="dk2"/>
                </a:solidFill>
                <a:latin typeface="Calibri"/>
                <a:ea typeface="Calibri"/>
                <a:cs typeface="Calibri"/>
                <a:sym typeface="Calibri"/>
              </a:rPr>
              <a:t>30 Minutes</a:t>
            </a:r>
            <a:endParaRPr b="0">
              <a:solidFill>
                <a:schemeClr val="dk2"/>
              </a:solidFill>
              <a:latin typeface="Calibri"/>
              <a:ea typeface="Calibri"/>
              <a:cs typeface="Calibri"/>
              <a:sym typeface="Calibri"/>
            </a:endParaRPr>
          </a:p>
          <a:p>
            <a:pPr marL="0" marR="457200" lvl="0" indent="0" algn="l" rtl="0">
              <a:lnSpc>
                <a:spcPct val="106666"/>
              </a:lnSpc>
              <a:spcBef>
                <a:spcPts val="65"/>
              </a:spcBef>
              <a:spcAft>
                <a:spcPts val="0"/>
              </a:spcAft>
              <a:buSzPts val="1100"/>
              <a:buNone/>
            </a:pPr>
            <a:endParaRPr b="0">
              <a:solidFill>
                <a:schemeClr val="dk2"/>
              </a:solidFill>
              <a:latin typeface="Calibri"/>
              <a:ea typeface="Calibri"/>
              <a:cs typeface="Calibri"/>
              <a:sym typeface="Calibri"/>
            </a:endParaRPr>
          </a:p>
          <a:p>
            <a:pPr marL="0" marR="457200" lvl="0" indent="0" algn="l" rtl="0">
              <a:lnSpc>
                <a:spcPct val="106666"/>
              </a:lnSpc>
              <a:spcBef>
                <a:spcPts val="65"/>
              </a:spcBef>
              <a:spcAft>
                <a:spcPts val="0"/>
              </a:spcAft>
              <a:buSzPts val="1100"/>
              <a:buNone/>
            </a:pPr>
            <a:r>
              <a:rPr lang="en-SG" b="1">
                <a:solidFill>
                  <a:schemeClr val="dk2"/>
                </a:solidFill>
                <a:latin typeface="Calibri"/>
                <a:ea typeface="Calibri"/>
                <a:cs typeface="Calibri"/>
                <a:sym typeface="Calibri"/>
              </a:rPr>
              <a:t>ESSENTIAL QUESTIONS</a:t>
            </a:r>
            <a:endParaRPr b="1">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Char char="●"/>
            </a:pPr>
            <a:r>
              <a:rPr lang="en-SG" b="0">
                <a:solidFill>
                  <a:schemeClr val="dk2"/>
                </a:solidFill>
                <a:latin typeface="Calibri"/>
                <a:ea typeface="Calibri"/>
                <a:cs typeface="Calibri"/>
                <a:sym typeface="Calibri"/>
              </a:rPr>
              <a:t>Do you feel that, overall, your news ecosystem online is factual?</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Char char="●"/>
            </a:pPr>
            <a:r>
              <a:rPr lang="en-SG" b="0">
                <a:solidFill>
                  <a:schemeClr val="dk2"/>
                </a:solidFill>
                <a:latin typeface="Calibri"/>
                <a:ea typeface="Calibri"/>
                <a:cs typeface="Calibri"/>
                <a:sym typeface="Calibri"/>
              </a:rPr>
              <a:t>Why or why not?</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n-SG" b="1">
                <a:solidFill>
                  <a:schemeClr val="dk2"/>
                </a:solidFill>
                <a:latin typeface="Calibri"/>
                <a:ea typeface="Calibri"/>
                <a:cs typeface="Calibri"/>
                <a:sym typeface="Calibri"/>
              </a:rPr>
              <a:t>MATERIALS</a:t>
            </a:r>
            <a:endParaRPr b="1">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Char char="●"/>
            </a:pPr>
            <a:r>
              <a:rPr lang="en-SG" b="0">
                <a:solidFill>
                  <a:schemeClr val="dk2"/>
                </a:solidFill>
                <a:latin typeface="Calibri"/>
                <a:ea typeface="Calibri"/>
                <a:cs typeface="Calibri"/>
                <a:sym typeface="Calibri"/>
              </a:rPr>
              <a:t>Laptops</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Char char="●"/>
            </a:pPr>
            <a:r>
              <a:rPr lang="en-SG" b="0">
                <a:solidFill>
                  <a:schemeClr val="dk2"/>
                </a:solidFill>
                <a:latin typeface="Calibri"/>
                <a:ea typeface="Calibri"/>
                <a:cs typeface="Calibri"/>
                <a:sym typeface="Calibri"/>
              </a:rPr>
              <a:t>Additional Teacher Resources Listed</a:t>
            </a:r>
            <a:endParaRPr b="0">
              <a:solidFill>
                <a:schemeClr val="dk2"/>
              </a:solidFill>
              <a:latin typeface="Calibri"/>
              <a:ea typeface="Calibri"/>
              <a:cs typeface="Calibri"/>
              <a:sym typeface="Calibri"/>
            </a:endParaRPr>
          </a:p>
          <a:p>
            <a:pPr marL="457200" lvl="0" indent="-228600" algn="l" rtl="0">
              <a:lnSpc>
                <a:spcPct val="100000"/>
              </a:lnSpc>
              <a:spcBef>
                <a:spcPts val="0"/>
              </a:spcBef>
              <a:spcAft>
                <a:spcPts val="0"/>
              </a:spcAft>
              <a:buClr>
                <a:schemeClr val="dk1"/>
              </a:buClr>
              <a:buSzPts val="1100"/>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n-SG" b="1">
                <a:solidFill>
                  <a:schemeClr val="dk2"/>
                </a:solidFill>
                <a:latin typeface="Calibri"/>
                <a:ea typeface="Calibri"/>
                <a:cs typeface="Calibri"/>
                <a:sym typeface="Calibri"/>
              </a:rPr>
              <a:t>PREPARATION</a:t>
            </a:r>
            <a:endParaRPr b="1">
              <a:solidFill>
                <a:schemeClr val="dk2"/>
              </a:solidFill>
              <a:latin typeface="Calibri"/>
              <a:ea typeface="Calibri"/>
              <a:cs typeface="Calibri"/>
              <a:sym typeface="Calibri"/>
            </a:endParaRPr>
          </a:p>
          <a:p>
            <a:pPr marL="457200" marR="0" lvl="0" indent="-298450" algn="l" rtl="0">
              <a:lnSpc>
                <a:spcPct val="100000"/>
              </a:lnSpc>
              <a:spcBef>
                <a:spcPts val="0"/>
              </a:spcBef>
              <a:spcAft>
                <a:spcPts val="0"/>
              </a:spcAft>
              <a:buClr>
                <a:schemeClr val="dk1"/>
              </a:buClr>
              <a:buSzPts val="1100"/>
              <a:buFont typeface="Arial"/>
              <a:buChar char="●"/>
            </a:pPr>
            <a:r>
              <a:rPr lang="en-SG" b="0">
                <a:solidFill>
                  <a:schemeClr val="dk2"/>
                </a:solidFill>
                <a:latin typeface="Calibri"/>
                <a:ea typeface="Calibri"/>
                <a:cs typeface="Calibri"/>
                <a:sym typeface="Calibri"/>
              </a:rPr>
              <a:t>Students will need internet access for this lesson.</a:t>
            </a:r>
            <a:endParaRPr>
              <a:latin typeface="Calibri"/>
              <a:ea typeface="Calibri"/>
              <a:cs typeface="Calibri"/>
              <a:sym typeface="Calibri"/>
            </a:endParaRPr>
          </a:p>
          <a:p>
            <a:pPr marL="457200" marR="0" lvl="0" indent="-298450" algn="l" rtl="0">
              <a:lnSpc>
                <a:spcPct val="100000"/>
              </a:lnSpc>
              <a:spcBef>
                <a:spcPts val="0"/>
              </a:spcBef>
              <a:spcAft>
                <a:spcPts val="0"/>
              </a:spcAft>
              <a:buClr>
                <a:schemeClr val="dk1"/>
              </a:buClr>
              <a:buSzPts val="1100"/>
              <a:buFont typeface="Arial"/>
              <a:buChar char="●"/>
            </a:pPr>
            <a:r>
              <a:rPr lang="en-SG" sz="1100" b="0" i="0" u="none" strike="noStrike" cap="none">
                <a:solidFill>
                  <a:schemeClr val="dk2"/>
                </a:solidFill>
                <a:latin typeface="Calibri"/>
                <a:ea typeface="Calibri"/>
                <a:cs typeface="Calibri"/>
                <a:sym typeface="Calibri"/>
              </a:rPr>
              <a:t>There are opportunities to localize content to your students’ experience and local context. These opportunities are flagged as a “Teacher’s Note.” We suggest you read through the lesson ahead of time and prepare the examples before the lesson begins.</a:t>
            </a:r>
            <a:endParaRPr b="0">
              <a:solidFill>
                <a:schemeClr val="dk2"/>
              </a:solidFill>
              <a:latin typeface="Calibri"/>
              <a:ea typeface="Calibri"/>
              <a:cs typeface="Calibri"/>
              <a:sym typeface="Calibri"/>
            </a:endParaRPr>
          </a:p>
          <a:p>
            <a:pPr marL="457200" marR="0" lvl="0" indent="-228600" algn="l" rtl="0">
              <a:lnSpc>
                <a:spcPct val="100000"/>
              </a:lnSpc>
              <a:spcBef>
                <a:spcPts val="0"/>
              </a:spcBef>
              <a:spcAft>
                <a:spcPts val="0"/>
              </a:spcAft>
              <a:buClr>
                <a:schemeClr val="dk1"/>
              </a:buClr>
              <a:buSzPts val="1100"/>
              <a:buFont typeface="Arial"/>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n-SG" b="1" i="1">
                <a:solidFill>
                  <a:schemeClr val="dk2"/>
                </a:solidFill>
                <a:latin typeface="Calibri"/>
                <a:ea typeface="Calibri"/>
                <a:cs typeface="Calibri"/>
                <a:sym typeface="Calibri"/>
              </a:rPr>
              <a:t>OPTIONAL: </a:t>
            </a:r>
            <a:r>
              <a:rPr lang="en-SG" b="1">
                <a:solidFill>
                  <a:schemeClr val="dk2"/>
                </a:solidFill>
                <a:latin typeface="Calibri"/>
                <a:ea typeface="Calibri"/>
                <a:cs typeface="Calibri"/>
                <a:sym typeface="Calibri"/>
              </a:rPr>
              <a:t>ISTE DIGCITCOMMIT COMPETENCY</a:t>
            </a:r>
            <a:endParaRPr b="1">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Char char="●"/>
            </a:pPr>
            <a:r>
              <a:rPr lang="en-SG" b="0">
                <a:solidFill>
                  <a:schemeClr val="dk2"/>
                </a:solidFill>
                <a:latin typeface="Calibri"/>
                <a:ea typeface="Calibri"/>
                <a:cs typeface="Calibri"/>
                <a:sym typeface="Calibri"/>
              </a:rPr>
              <a:t>INFORMED: I evaluate the accuracy, perspective, and validity of digital media and social posts.</a:t>
            </a:r>
            <a:endParaRPr b="0">
              <a:solidFill>
                <a:schemeClr val="dk2"/>
              </a:solidFill>
              <a:latin typeface="Calibri"/>
              <a:ea typeface="Calibri"/>
              <a:cs typeface="Calibri"/>
              <a:sym typeface="Calibri"/>
            </a:endParaRPr>
          </a:p>
          <a:p>
            <a:pPr marL="457200" lvl="0" indent="-228600" algn="l" rtl="0">
              <a:lnSpc>
                <a:spcPct val="100000"/>
              </a:lnSpc>
              <a:spcBef>
                <a:spcPts val="0"/>
              </a:spcBef>
              <a:spcAft>
                <a:spcPts val="0"/>
              </a:spcAft>
              <a:buClr>
                <a:schemeClr val="dk1"/>
              </a:buClr>
              <a:buSzPts val="1100"/>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0">
              <a:solidFill>
                <a:schemeClr val="dk2"/>
              </a:solidFill>
              <a:latin typeface="Calibri"/>
              <a:ea typeface="Calibri"/>
              <a:cs typeface="Calibri"/>
              <a:sym typeface="Calibri"/>
            </a:endParaRPr>
          </a:p>
          <a:p>
            <a:pPr marL="158750" lvl="0" indent="0" algn="l" rtl="0">
              <a:lnSpc>
                <a:spcPct val="100000"/>
              </a:lnSpc>
              <a:spcBef>
                <a:spcPts val="0"/>
              </a:spcBef>
              <a:spcAft>
                <a:spcPts val="0"/>
              </a:spcAft>
              <a:buSzPts val="1100"/>
              <a:buNone/>
            </a:pPr>
            <a:endParaRPr b="0">
              <a:solidFill>
                <a:schemeClr val="dk2"/>
              </a:solidFill>
              <a:latin typeface="Calibri"/>
              <a:ea typeface="Calibri"/>
              <a:cs typeface="Calibri"/>
              <a:sym typeface="Calibri"/>
            </a:endParaRPr>
          </a:p>
          <a:p>
            <a:pPr marL="158750" lvl="0" indent="0" algn="l" rtl="0">
              <a:lnSpc>
                <a:spcPct val="100000"/>
              </a:lnSpc>
              <a:spcBef>
                <a:spcPts val="0"/>
              </a:spcBef>
              <a:spcAft>
                <a:spcPts val="0"/>
              </a:spcAft>
              <a:buSzPts val="1100"/>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b="0">
              <a:solidFill>
                <a:schemeClr val="dk2"/>
              </a:solidFill>
              <a:latin typeface="Calibri"/>
              <a:ea typeface="Calibri"/>
              <a:cs typeface="Calibri"/>
              <a:sym typeface="Calibri"/>
            </a:endParaRPr>
          </a:p>
        </p:txBody>
      </p:sp>
      <p:sp>
        <p:nvSpPr>
          <p:cNvPr id="897" name="Google Shape;897;p3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SG" b="1" u="sng">
                <a:solidFill>
                  <a:schemeClr val="dk2"/>
                </a:solidFill>
                <a:latin typeface="Calibri"/>
                <a:ea typeface="Calibri"/>
                <a:cs typeface="Calibri"/>
                <a:sym typeface="Calibri"/>
              </a:rPr>
              <a:t>Speaker Notes:</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1">
                <a:solidFill>
                  <a:schemeClr val="dk2"/>
                </a:solidFill>
                <a:latin typeface="Calibri"/>
                <a:ea typeface="Calibri"/>
                <a:cs typeface="Calibri"/>
                <a:sym typeface="Calibri"/>
              </a:rPr>
              <a:t>TELL YOUR STUDENTS</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0">
                <a:solidFill>
                  <a:schemeClr val="dk2"/>
                </a:solidFill>
                <a:latin typeface="Calibri"/>
                <a:ea typeface="Calibri"/>
                <a:cs typeface="Calibri"/>
                <a:sym typeface="Calibri"/>
              </a:rPr>
              <a:t>In 2016, the World News Daily Report website published an article about a National Geographic photographer who was eaten alive by a giant ocean sunfish in Peru. According to the article, 29-year-old Joaquín Álvarez Santos was on an underwater shoot with four other divers when he was swallowed whole by the fish, which weighed more than 2000 kg (4400 lbs.). One of the divers on the shoot, James C. Wyatt was said to have taken this photograph before the incident took place. Prior to our next class, spend two minutes doing a Google search of this news event to see what you can find.</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1">
                <a:solidFill>
                  <a:schemeClr val="dk2"/>
                </a:solidFill>
                <a:latin typeface="Calibri"/>
                <a:ea typeface="Calibri"/>
                <a:cs typeface="Calibri"/>
                <a:sym typeface="Calibri"/>
              </a:rPr>
              <a:t>TEACHER’S NOTE</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0">
                <a:solidFill>
                  <a:schemeClr val="dk2"/>
                </a:solidFill>
                <a:latin typeface="Calibri"/>
                <a:ea typeface="Calibri"/>
                <a:cs typeface="Calibri"/>
                <a:sym typeface="Calibri"/>
              </a:rPr>
              <a:t>If students do not have access to the internet, share the example with them and walk through the exercise.</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1">
                <a:solidFill>
                  <a:schemeClr val="dk2"/>
                </a:solidFill>
                <a:latin typeface="Calibri"/>
                <a:ea typeface="Calibri"/>
                <a:cs typeface="Calibri"/>
                <a:sym typeface="Calibri"/>
              </a:rPr>
              <a:t>ASK YOUR STUDENTS</a:t>
            </a:r>
            <a:endParaRPr b="1">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What did you find?</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1">
                <a:solidFill>
                  <a:schemeClr val="dk2"/>
                </a:solidFill>
                <a:latin typeface="Calibri"/>
                <a:ea typeface="Calibri"/>
                <a:cs typeface="Calibri"/>
                <a:sym typeface="Calibri"/>
              </a:rPr>
              <a:t>TELL YOUR STUDENTS</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0">
                <a:solidFill>
                  <a:schemeClr val="dk2"/>
                </a:solidFill>
                <a:latin typeface="Calibri"/>
                <a:ea typeface="Calibri"/>
                <a:cs typeface="Calibri"/>
                <a:sym typeface="Calibri"/>
              </a:rPr>
              <a:t>You may have discovered in your search that this article is fictional. Every piece of news content has a source, which can be defined as the person, publication, or agency that captured an image or has information about the original news event.</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0">
                <a:solidFill>
                  <a:schemeClr val="dk2"/>
                </a:solidFill>
                <a:latin typeface="Calibri"/>
                <a:ea typeface="Calibri"/>
                <a:cs typeface="Calibri"/>
                <a:sym typeface="Calibri"/>
              </a:rPr>
              <a:t>The source of this story is the World News Daily Report website, which has a disclaimer stating that it “assumes all responsibility for the satirical nature of its articles” and that “all characters appearing in the articles in this website — even those based on real people — are entirely fictional.” However, you may have also discovered that the photograph is real. It was captured by photographer Miguel Pereira, who encountered a massive sunfish off the coast of Portugal (and lived to tell the tale) in 2013.</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1">
                <a:solidFill>
                  <a:schemeClr val="dk2"/>
                </a:solidFill>
                <a:latin typeface="Calibri"/>
                <a:ea typeface="Calibri"/>
                <a:cs typeface="Calibri"/>
                <a:sym typeface="Calibri"/>
              </a:rPr>
              <a:t>ASK YOUR STUDENTS</a:t>
            </a:r>
            <a:endParaRPr b="1">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Why do you think the website published this article?</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Do you think there should be a website that only publishes fictional content?</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Do you think all readers will realize that World News Daily Report stories are fictional? Why/why not?</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b="0">
              <a:solidFill>
                <a:schemeClr val="dk2"/>
              </a:solidFill>
              <a:latin typeface="Calibri"/>
              <a:ea typeface="Calibri"/>
              <a:cs typeface="Calibri"/>
              <a:sym typeface="Calibri"/>
            </a:endParaRPr>
          </a:p>
        </p:txBody>
      </p:sp>
      <p:sp>
        <p:nvSpPr>
          <p:cNvPr id="916" name="Google Shape;916;p4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SG" b="1" u="sng" dirty="0">
                <a:solidFill>
                  <a:schemeClr val="dk2"/>
                </a:solidFill>
                <a:latin typeface="Calibri"/>
                <a:ea typeface="Calibri"/>
                <a:cs typeface="Calibri"/>
                <a:sym typeface="Calibri"/>
              </a:rPr>
              <a:t>Speaker Notes:</a:t>
            </a:r>
            <a:endParaRPr b="1" dirty="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1" dirty="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1" dirty="0">
                <a:solidFill>
                  <a:schemeClr val="dk2"/>
                </a:solidFill>
                <a:latin typeface="Calibri"/>
                <a:ea typeface="Calibri"/>
                <a:cs typeface="Calibri"/>
                <a:sym typeface="Calibri"/>
              </a:rPr>
              <a:t>TELL YOUR STUDENTS</a:t>
            </a:r>
            <a:endParaRPr b="1" dirty="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0" dirty="0">
                <a:solidFill>
                  <a:schemeClr val="dk2"/>
                </a:solidFill>
                <a:latin typeface="Calibri"/>
                <a:ea typeface="Calibri"/>
                <a:cs typeface="Calibri"/>
                <a:sym typeface="Calibri"/>
              </a:rPr>
              <a:t>How many of you have shared news on social media before? People around the world today are reporting events on Facebook, Twitter, YouTube, and messaging apps like Snapchat and WhatsApp. Millions of people have used social media as an important tool to organize protests and engage with the news (by posting photos/videos/status updates, sharing, and commenting). Knowing how to filter and make sense of all this information is an important skill for anyone who wants to consume the news today. This skill becomes especially important because people can create, read, or even unwittingly share misinformation and fake news.</a:t>
            </a:r>
            <a:endParaRPr b="0" dirty="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0" dirty="0">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r>
              <a:rPr lang="en-SG" b="1" dirty="0">
                <a:solidFill>
                  <a:schemeClr val="dk2"/>
                </a:solidFill>
                <a:latin typeface="Calibri"/>
                <a:ea typeface="Calibri"/>
                <a:cs typeface="Calibri"/>
                <a:sym typeface="Calibri"/>
              </a:rPr>
              <a:t>ASK YOUR STUDENTS</a:t>
            </a:r>
            <a:endParaRPr b="1" dirty="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dirty="0">
                <a:solidFill>
                  <a:schemeClr val="dk2"/>
                </a:solidFill>
                <a:latin typeface="Calibri"/>
                <a:ea typeface="Calibri"/>
                <a:cs typeface="Calibri"/>
                <a:sym typeface="Calibri"/>
              </a:rPr>
              <a:t>"Can you think of (any) news events where you were fooled by a </a:t>
            </a:r>
            <a:r>
              <a:rPr lang="en-SG" b="0" dirty="0" err="1">
                <a:solidFill>
                  <a:schemeClr val="dk2"/>
                </a:solidFill>
                <a:latin typeface="Calibri"/>
                <a:ea typeface="Calibri"/>
                <a:cs typeface="Calibri"/>
                <a:sym typeface="Calibri"/>
              </a:rPr>
              <a:t>rumor</a:t>
            </a:r>
            <a:r>
              <a:rPr lang="en-SG" b="0" dirty="0">
                <a:solidFill>
                  <a:schemeClr val="dk2"/>
                </a:solidFill>
                <a:latin typeface="Calibri"/>
                <a:ea typeface="Calibri"/>
                <a:cs typeface="Calibri"/>
                <a:sym typeface="Calibri"/>
              </a:rPr>
              <a:t> or a false image or video?” (First Draft)</a:t>
            </a:r>
            <a:endParaRPr dirty="0"/>
          </a:p>
          <a:p>
            <a:pPr marL="457200" lvl="0" indent="-298450" algn="l" rtl="0">
              <a:lnSpc>
                <a:spcPct val="100000"/>
              </a:lnSpc>
              <a:spcBef>
                <a:spcPts val="0"/>
              </a:spcBef>
              <a:spcAft>
                <a:spcPts val="0"/>
              </a:spcAft>
              <a:buClr>
                <a:srgbClr val="67788A"/>
              </a:buClr>
              <a:buSzPts val="1100"/>
              <a:buChar char="●"/>
            </a:pPr>
            <a:r>
              <a:rPr lang="en-SG" b="0" dirty="0">
                <a:solidFill>
                  <a:schemeClr val="dk2"/>
                </a:solidFill>
                <a:latin typeface="Calibri"/>
                <a:ea typeface="Calibri"/>
                <a:cs typeface="Calibri"/>
                <a:sym typeface="Calibri"/>
              </a:rPr>
              <a:t>What was the event?</a:t>
            </a:r>
            <a:endParaRPr b="0" dirty="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dirty="0">
                <a:solidFill>
                  <a:schemeClr val="dk2"/>
                </a:solidFill>
                <a:latin typeface="Calibri"/>
                <a:ea typeface="Calibri"/>
                <a:cs typeface="Calibri"/>
                <a:sym typeface="Calibri"/>
              </a:rPr>
              <a:t>How did you figure out that the news was fake?</a:t>
            </a:r>
            <a:endParaRPr b="0" dirty="0">
              <a:solidFill>
                <a:schemeClr val="dk2"/>
              </a:solidFill>
              <a:latin typeface="Calibri"/>
              <a:ea typeface="Calibri"/>
              <a:cs typeface="Calibri"/>
              <a:sym typeface="Calibri"/>
            </a:endParaRPr>
          </a:p>
          <a:p>
            <a:pPr marL="158750" lvl="0" indent="0" algn="l" rtl="0">
              <a:lnSpc>
                <a:spcPct val="100000"/>
              </a:lnSpc>
              <a:spcBef>
                <a:spcPts val="0"/>
              </a:spcBef>
              <a:spcAft>
                <a:spcPts val="0"/>
              </a:spcAft>
              <a:buClr>
                <a:schemeClr val="dk1"/>
              </a:buClr>
              <a:buSzPts val="1100"/>
              <a:buFont typeface="Arial"/>
              <a:buNone/>
            </a:pPr>
            <a:endParaRPr b="0" dirty="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b="0" dirty="0">
              <a:solidFill>
                <a:schemeClr val="dk2"/>
              </a:solidFill>
              <a:latin typeface="Calibri"/>
              <a:ea typeface="Calibri"/>
              <a:cs typeface="Calibri"/>
              <a:sym typeface="Calibri"/>
            </a:endParaRPr>
          </a:p>
        </p:txBody>
      </p:sp>
      <p:sp>
        <p:nvSpPr>
          <p:cNvPr id="943" name="Google Shape;943;p4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SG" b="1" u="sng">
                <a:solidFill>
                  <a:schemeClr val="dk2"/>
                </a:solidFill>
                <a:latin typeface="Calibri"/>
                <a:ea typeface="Calibri"/>
                <a:cs typeface="Calibri"/>
                <a:sym typeface="Calibri"/>
              </a:rPr>
              <a:t>Speaker Notes:</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1">
                <a:solidFill>
                  <a:schemeClr val="dk2"/>
                </a:solidFill>
                <a:latin typeface="Calibri"/>
                <a:ea typeface="Calibri"/>
                <a:cs typeface="Calibri"/>
                <a:sym typeface="Calibri"/>
              </a:rPr>
              <a:t>TELL YOUR STUDENTS</a:t>
            </a:r>
            <a:endParaRPr sz="1100" b="1" u="none" strike="noStrike" cap="none">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sz="1100" b="0" u="none" strike="noStrike" cap="none">
                <a:solidFill>
                  <a:schemeClr val="dk2"/>
                </a:solidFill>
                <a:latin typeface="Calibri"/>
                <a:ea typeface="Calibri"/>
                <a:cs typeface="Calibri"/>
                <a:sym typeface="Calibri"/>
              </a:rPr>
              <a:t>While some people intentionally try to fool news media, other people may share the same information on social media out of a genuine interest to help or update others. “There are often so many false rumors during breaking news events that newsrooms have actually started collecting lists of them” (First Draft). Journalists are trained to remain skeptical of everything they hear and see — whether it is breaking news or viral content — until they can verify or debunk the source.</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100" b="0" u="none" strike="noStrike" cap="none">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sz="1100" b="0" u="none" strike="noStrike" cap="none">
                <a:solidFill>
                  <a:schemeClr val="dk2"/>
                </a:solidFill>
                <a:latin typeface="Calibri"/>
                <a:ea typeface="Calibri"/>
                <a:cs typeface="Calibri"/>
                <a:sym typeface="Calibri"/>
              </a:rPr>
              <a:t>In this collection of learning experiences, you will learn how to verify information such as videos, images and other news stories so that you can distinguish fact from fiction in the current media landscape. Verification is a process by which a news organization or a person gathers and assesses evidence to investigate if information is accurate or not. Although the process of verification used to be performed mainly by journalists and news organizations, it has become essential for anyone who wants to stay well-informed about current events. In an environment where anybody can create and share information online, especially on social media, being able to verify the content we consume, and share is important for building healthy online communities and building a reputation of trust on social media.</a:t>
            </a:r>
            <a:br>
              <a:rPr lang="en-SG" b="1">
                <a:solidFill>
                  <a:schemeClr val="dk2"/>
                </a:solidFill>
                <a:latin typeface="Calibri"/>
                <a:ea typeface="Calibri"/>
                <a:cs typeface="Calibri"/>
                <a:sym typeface="Calibri"/>
              </a:rPr>
            </a:b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b="1">
              <a:solidFill>
                <a:schemeClr val="dk2"/>
              </a:solidFill>
              <a:latin typeface="Calibri"/>
              <a:ea typeface="Calibri"/>
              <a:cs typeface="Calibri"/>
              <a:sym typeface="Calibri"/>
            </a:endParaRPr>
          </a:p>
        </p:txBody>
      </p:sp>
      <p:sp>
        <p:nvSpPr>
          <p:cNvPr id="967" name="Google Shape;967;p4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SG" b="1" u="sng">
                <a:solidFill>
                  <a:schemeClr val="dk2"/>
                </a:solidFill>
                <a:latin typeface="Calibri"/>
                <a:ea typeface="Calibri"/>
                <a:cs typeface="Calibri"/>
                <a:sym typeface="Calibri"/>
              </a:rPr>
              <a:t>Speaker Notes:</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1">
                <a:solidFill>
                  <a:schemeClr val="dk2"/>
                </a:solidFill>
                <a:latin typeface="Calibri"/>
                <a:ea typeface="Calibri"/>
                <a:cs typeface="Calibri"/>
                <a:sym typeface="Calibri"/>
              </a:rPr>
              <a:t>ASK YOUR STUDENTS</a:t>
            </a:r>
            <a:endParaRPr b="1">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Has anyone heard of fact-checking or fact-checkers before?</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What do you think fact-checkers do?</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r>
              <a:rPr lang="en-SG" b="1">
                <a:solidFill>
                  <a:schemeClr val="dk2"/>
                </a:solidFill>
                <a:latin typeface="Calibri"/>
                <a:ea typeface="Calibri"/>
                <a:cs typeface="Calibri"/>
                <a:sym typeface="Calibri"/>
              </a:rPr>
              <a:t>TELL YOUR STUDENTS</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r>
              <a:rPr lang="en-SG" b="0">
                <a:solidFill>
                  <a:schemeClr val="dk2"/>
                </a:solidFill>
                <a:latin typeface="Calibri"/>
                <a:ea typeface="Calibri"/>
                <a:cs typeface="Calibri"/>
                <a:sym typeface="Calibri"/>
              </a:rPr>
              <a:t>Fact-checkers are people who identify and then verify or refute every single fact in a piece of writing. Fact-checkers have traditionally worked for newspapers, magazines, authors, or book publishers, but in recent decades, they are increasingly verifying political content. As you can see in the First Draft article, professionals believe that the number of fact-checkers worldwide will increase in the future due to the rise of social media and user-generated news content.</a:t>
            </a:r>
            <a:endParaRPr/>
          </a:p>
          <a:p>
            <a:pPr marL="0" lvl="0" indent="0" algn="l" rtl="0">
              <a:lnSpc>
                <a:spcPct val="100000"/>
              </a:lnSpc>
              <a:spcBef>
                <a:spcPts val="0"/>
              </a:spcBef>
              <a:spcAft>
                <a:spcPts val="0"/>
              </a:spcAft>
              <a:buClr>
                <a:srgbClr val="67788A"/>
              </a:buClr>
              <a:buSzPts val="1100"/>
              <a:buFont typeface="Arial"/>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r>
              <a:rPr lang="en-SG" b="0">
                <a:solidFill>
                  <a:schemeClr val="dk2"/>
                </a:solidFill>
                <a:latin typeface="Calibri"/>
                <a:ea typeface="Calibri"/>
                <a:cs typeface="Calibri"/>
                <a:sym typeface="Calibri"/>
              </a:rPr>
              <a:t>Verification is examining unofficial sources on the web, sometimes known as “user-generated content,” such as when someone is at an event and then uploads video footage. Fact-checkers look at official sources: policies, government documents, speeches made by politicians, etc. All fact-checkers use some variant of the verification process. However, as previously mentioned, anyone can use the verification process when consuming the news. </a:t>
            </a:r>
            <a:r>
              <a:rPr lang="en-SG" sz="1100" b="0" u="none" strike="noStrike" cap="none">
                <a:solidFill>
                  <a:schemeClr val="dk2"/>
                </a:solidFill>
                <a:latin typeface="Calibri"/>
                <a:ea typeface="Calibri"/>
                <a:cs typeface="Calibri"/>
                <a:sym typeface="Calibri"/>
              </a:rPr>
              <a:t>You can use popular websites such as Snopes.com and </a:t>
            </a:r>
            <a:r>
              <a:rPr lang="en-SG" sz="1100" b="0" i="0" u="none" strike="noStrike" cap="none">
                <a:solidFill>
                  <a:srgbClr val="000000"/>
                </a:solidFill>
                <a:latin typeface="Arial"/>
                <a:ea typeface="Arial"/>
                <a:cs typeface="Arial"/>
                <a:sym typeface="Arial"/>
              </a:rPr>
              <a:t>FactCheck.org </a:t>
            </a:r>
            <a:r>
              <a:rPr lang="en-SG" sz="1100" b="0" u="none" strike="noStrike" cap="none">
                <a:solidFill>
                  <a:schemeClr val="dk2"/>
                </a:solidFill>
                <a:latin typeface="Calibri"/>
                <a:ea typeface="Calibri"/>
                <a:cs typeface="Calibri"/>
                <a:sym typeface="Calibri"/>
              </a:rPr>
              <a:t>to help you verify the accuracy of news content you come across online.</a:t>
            </a:r>
            <a:br>
              <a:rPr lang="en-SG" b="0">
                <a:solidFill>
                  <a:schemeClr val="dk2"/>
                </a:solidFill>
                <a:latin typeface="Calibri"/>
                <a:ea typeface="Calibri"/>
                <a:cs typeface="Calibri"/>
                <a:sym typeface="Calibri"/>
              </a:rPr>
            </a:br>
            <a:endParaRPr b="0">
              <a:solidFill>
                <a:schemeClr val="dk2"/>
              </a:solidFill>
              <a:latin typeface="Calibri"/>
              <a:ea typeface="Calibri"/>
              <a:cs typeface="Calibri"/>
              <a:sym typeface="Calibri"/>
            </a:endParaRPr>
          </a:p>
        </p:txBody>
      </p:sp>
      <p:sp>
        <p:nvSpPr>
          <p:cNvPr id="976" name="Google Shape;976;p4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SG" sz="1200" b="1" u="sng">
                <a:solidFill>
                  <a:schemeClr val="dk1"/>
                </a:solidFill>
                <a:latin typeface="Calibri"/>
                <a:ea typeface="Calibri"/>
                <a:cs typeface="Calibri"/>
                <a:sym typeface="Calibri"/>
              </a:rPr>
              <a:t>Speaker Notes:</a:t>
            </a:r>
            <a:endParaRPr b="1">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200" b="1">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sz="1200" b="1">
                <a:solidFill>
                  <a:schemeClr val="dk1"/>
                </a:solidFill>
                <a:latin typeface="Calibri"/>
                <a:ea typeface="Calibri"/>
                <a:cs typeface="Calibri"/>
                <a:sym typeface="Calibri"/>
              </a:rPr>
              <a:t>ASK YOUR STUDENTS</a:t>
            </a:r>
            <a:endParaRPr b="1">
              <a:solidFill>
                <a:schemeClr val="dk1"/>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Char char="●"/>
            </a:pPr>
            <a:r>
              <a:rPr lang="en-SG" sz="1200" b="0">
                <a:solidFill>
                  <a:schemeClr val="dk1"/>
                </a:solidFill>
                <a:latin typeface="Calibri"/>
                <a:ea typeface="Calibri"/>
                <a:cs typeface="Calibri"/>
                <a:sym typeface="Calibri"/>
              </a:rPr>
              <a:t>What do the scenarios have in common?</a:t>
            </a:r>
            <a:endParaRPr b="0">
              <a:solidFill>
                <a:schemeClr val="dk1"/>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Char char="●"/>
            </a:pPr>
            <a:r>
              <a:rPr lang="en-SG" sz="1200" b="0">
                <a:solidFill>
                  <a:schemeClr val="dk1"/>
                </a:solidFill>
                <a:latin typeface="Calibri"/>
                <a:ea typeface="Calibri"/>
                <a:cs typeface="Calibri"/>
                <a:sym typeface="Calibri"/>
              </a:rPr>
              <a:t>Which one was the hardest to talk about? The easiest? Why?</a:t>
            </a:r>
            <a:endParaRPr b="0">
              <a:solidFill>
                <a:schemeClr val="dk1"/>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Char char="●"/>
            </a:pPr>
            <a:r>
              <a:rPr lang="en-SG" sz="1200" b="0">
                <a:solidFill>
                  <a:schemeClr val="dk1"/>
                </a:solidFill>
                <a:latin typeface="Calibri"/>
                <a:ea typeface="Calibri"/>
                <a:cs typeface="Calibri"/>
                <a:sym typeface="Calibri"/>
              </a:rPr>
              <a:t>How would you address/deal with each of the scenarios were it to happen to you?</a:t>
            </a:r>
            <a:endParaRPr b="0">
              <a:solidFill>
                <a:schemeClr val="dk1"/>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Char char="●"/>
            </a:pPr>
            <a:r>
              <a:rPr lang="en-SG" sz="1200" b="0">
                <a:solidFill>
                  <a:schemeClr val="dk1"/>
                </a:solidFill>
                <a:latin typeface="Calibri"/>
                <a:ea typeface="Calibri"/>
                <a:cs typeface="Calibri"/>
                <a:sym typeface="Calibri"/>
              </a:rPr>
              <a:t>How can you protect yourself from other types of invasions of privacy?</a:t>
            </a:r>
            <a:endParaRPr sz="1200" b="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200" b="1">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b="1">
              <a:solidFill>
                <a:schemeClr val="dk1"/>
              </a:solidFill>
              <a:latin typeface="Calibri"/>
              <a:ea typeface="Calibri"/>
              <a:cs typeface="Calibri"/>
              <a:sym typeface="Calibri"/>
            </a:endParaRPr>
          </a:p>
        </p:txBody>
      </p:sp>
      <p:sp>
        <p:nvSpPr>
          <p:cNvPr id="336" name="Google Shape;336;p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p1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67788A"/>
              </a:buClr>
              <a:buSzPts val="1100"/>
              <a:buFont typeface="Arial"/>
              <a:buNone/>
            </a:pPr>
            <a:r>
              <a:rPr lang="en-SG" b="1" u="sng" dirty="0">
                <a:solidFill>
                  <a:schemeClr val="dk2"/>
                </a:solidFill>
                <a:latin typeface="Calibri"/>
                <a:ea typeface="Calibri"/>
                <a:cs typeface="Calibri"/>
                <a:sym typeface="Calibri"/>
              </a:rPr>
              <a:t>Speaker Notes:</a:t>
            </a:r>
            <a:endParaRPr b="1" dirty="0">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endParaRPr b="1" dirty="0">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r>
              <a:rPr lang="en-SG" b="1" dirty="0">
                <a:solidFill>
                  <a:schemeClr val="dk2"/>
                </a:solidFill>
                <a:latin typeface="Calibri"/>
                <a:ea typeface="Calibri"/>
                <a:cs typeface="Calibri"/>
                <a:sym typeface="Calibri"/>
              </a:rPr>
              <a:t>Assignment</a:t>
            </a:r>
            <a:endParaRPr dirty="0"/>
          </a:p>
          <a:p>
            <a:pPr marL="0" lvl="0" indent="0" algn="l" rtl="0">
              <a:lnSpc>
                <a:spcPct val="100000"/>
              </a:lnSpc>
              <a:spcBef>
                <a:spcPts val="0"/>
              </a:spcBef>
              <a:spcAft>
                <a:spcPts val="0"/>
              </a:spcAft>
              <a:buClr>
                <a:srgbClr val="67788A"/>
              </a:buClr>
              <a:buSzPts val="1100"/>
              <a:buFont typeface="Arial"/>
              <a:buNone/>
            </a:pPr>
            <a:endParaRPr b="1" dirty="0">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r>
              <a:rPr lang="en-SG" b="1" dirty="0">
                <a:solidFill>
                  <a:schemeClr val="dk2"/>
                </a:solidFill>
                <a:latin typeface="Calibri"/>
                <a:ea typeface="Calibri"/>
                <a:cs typeface="Calibri"/>
                <a:sym typeface="Calibri"/>
              </a:rPr>
              <a:t>IMAGE CLASS INTERACTION</a:t>
            </a:r>
            <a:endParaRPr dirty="0"/>
          </a:p>
          <a:p>
            <a:pPr marL="0" marR="0" lvl="0" indent="0" algn="l" rtl="0">
              <a:lnSpc>
                <a:spcPct val="100000"/>
              </a:lnSpc>
              <a:spcBef>
                <a:spcPts val="0"/>
              </a:spcBef>
              <a:spcAft>
                <a:spcPts val="0"/>
              </a:spcAft>
              <a:buClr>
                <a:srgbClr val="67788A"/>
              </a:buClr>
              <a:buSzPts val="1100"/>
              <a:buFont typeface="Arial"/>
              <a:buNone/>
            </a:pPr>
            <a:r>
              <a:rPr lang="en-SG" sz="1100" b="0" i="0" u="none" strike="noStrike" cap="none" dirty="0">
                <a:solidFill>
                  <a:schemeClr val="dk2"/>
                </a:solidFill>
                <a:latin typeface="Calibri"/>
                <a:ea typeface="Calibri"/>
                <a:cs typeface="Calibri"/>
                <a:sym typeface="Calibri"/>
              </a:rPr>
              <a:t>Consider the image of Snowball the monster cat at the link below:</a:t>
            </a:r>
            <a:endParaRPr dirty="0"/>
          </a:p>
          <a:p>
            <a:pPr marL="0" marR="0" lvl="0" indent="0" algn="l" rtl="0">
              <a:lnSpc>
                <a:spcPct val="100000"/>
              </a:lnSpc>
              <a:spcBef>
                <a:spcPts val="0"/>
              </a:spcBef>
              <a:spcAft>
                <a:spcPts val="0"/>
              </a:spcAft>
              <a:buClr>
                <a:srgbClr val="67788A"/>
              </a:buClr>
              <a:buSzPts val="1100"/>
              <a:buFont typeface="Arial"/>
              <a:buNone/>
            </a:pPr>
            <a:r>
              <a:rPr lang="en-SG" sz="1100" b="0" u="sng" dirty="0">
                <a:solidFill>
                  <a:srgbClr val="9B2819"/>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http://hoaxes.org/photo_database/image/snowball_the_monster_cat</a:t>
            </a:r>
            <a:endParaRPr dirty="0"/>
          </a:p>
          <a:p>
            <a:pPr marL="0" lvl="0" indent="0" algn="l" rtl="0">
              <a:lnSpc>
                <a:spcPct val="100000"/>
              </a:lnSpc>
              <a:spcBef>
                <a:spcPts val="0"/>
              </a:spcBef>
              <a:spcAft>
                <a:spcPts val="0"/>
              </a:spcAft>
              <a:buClr>
                <a:schemeClr val="dk1"/>
              </a:buClr>
              <a:buSzPts val="1100"/>
              <a:buFont typeface="Arial"/>
              <a:buNone/>
            </a:pPr>
            <a:endParaRPr b="0" dirty="0">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r>
              <a:rPr lang="en-SG" b="1" dirty="0">
                <a:solidFill>
                  <a:schemeClr val="dk2"/>
                </a:solidFill>
                <a:latin typeface="Calibri"/>
                <a:ea typeface="Calibri"/>
                <a:cs typeface="Calibri"/>
                <a:sym typeface="Calibri"/>
              </a:rPr>
              <a:t>TELL YOUR STUDENTS</a:t>
            </a:r>
            <a:endParaRPr dirty="0"/>
          </a:p>
          <a:p>
            <a:pPr marL="0" lvl="0" indent="0" algn="l" rtl="0">
              <a:lnSpc>
                <a:spcPct val="100000"/>
              </a:lnSpc>
              <a:spcBef>
                <a:spcPts val="0"/>
              </a:spcBef>
              <a:spcAft>
                <a:spcPts val="0"/>
              </a:spcAft>
              <a:buClr>
                <a:srgbClr val="67788A"/>
              </a:buClr>
              <a:buSzPts val="1100"/>
              <a:buFont typeface="Arial"/>
              <a:buNone/>
            </a:pPr>
            <a:r>
              <a:rPr lang="en-SG" b="0" dirty="0">
                <a:solidFill>
                  <a:schemeClr val="dk2"/>
                </a:solidFill>
                <a:latin typeface="Calibri"/>
                <a:ea typeface="Calibri"/>
                <a:cs typeface="Calibri"/>
                <a:sym typeface="Calibri"/>
              </a:rPr>
              <a:t>This image has been shared on social media sites like Facebook and YouTube with text identifying the cat as a ”monster cat.” Visit the Snopes fact-checking website and review how fact-checkers have refuted this image as a hoax.</a:t>
            </a:r>
            <a:endParaRPr dirty="0"/>
          </a:p>
          <a:p>
            <a:pPr marL="0" lvl="0" indent="0" algn="l" rtl="0">
              <a:lnSpc>
                <a:spcPct val="100000"/>
              </a:lnSpc>
              <a:spcBef>
                <a:spcPts val="0"/>
              </a:spcBef>
              <a:spcAft>
                <a:spcPts val="0"/>
              </a:spcAft>
              <a:buClr>
                <a:srgbClr val="67788A"/>
              </a:buClr>
              <a:buSzPts val="1100"/>
              <a:buFont typeface="Arial"/>
              <a:buNone/>
            </a:pPr>
            <a:endParaRPr b="0" dirty="0">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r>
              <a:rPr lang="en-SG" b="0" dirty="0">
                <a:solidFill>
                  <a:schemeClr val="dk2"/>
                </a:solidFill>
                <a:latin typeface="Calibri"/>
                <a:ea typeface="Calibri"/>
                <a:cs typeface="Calibri"/>
                <a:sym typeface="Calibri"/>
              </a:rPr>
              <a:t>Write a short paragraph explaining how identifying this image as a hoax is beneficial for publications and news consumers. What might some of the consequences be for publishing unverified information? Do you think there are situations where it is appropriate for people to publish unverified information?</a:t>
            </a:r>
            <a:endParaRPr dirty="0"/>
          </a:p>
          <a:p>
            <a:pPr marL="0" lvl="0" indent="0" algn="l" rtl="0">
              <a:lnSpc>
                <a:spcPct val="100000"/>
              </a:lnSpc>
              <a:spcBef>
                <a:spcPts val="0"/>
              </a:spcBef>
              <a:spcAft>
                <a:spcPts val="0"/>
              </a:spcAft>
              <a:buClr>
                <a:srgbClr val="67788A"/>
              </a:buClr>
              <a:buSzPts val="1100"/>
              <a:buFont typeface="Arial"/>
              <a:buNone/>
            </a:pPr>
            <a:endParaRPr sz="1100" b="0" u="none" strike="noStrike" cap="none" dirty="0">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r>
              <a:rPr lang="en-SG" sz="1100" b="1" u="none" strike="noStrike" cap="none" dirty="0">
                <a:solidFill>
                  <a:schemeClr val="dk2"/>
                </a:solidFill>
                <a:latin typeface="Calibri"/>
                <a:ea typeface="Calibri"/>
                <a:cs typeface="Calibri"/>
                <a:sym typeface="Calibri"/>
              </a:rPr>
              <a:t>TEACHER’S NOTE</a:t>
            </a:r>
            <a:endParaRPr dirty="0"/>
          </a:p>
          <a:p>
            <a:pPr marL="0" lvl="0" indent="0" algn="l" rtl="0">
              <a:lnSpc>
                <a:spcPct val="100000"/>
              </a:lnSpc>
              <a:spcBef>
                <a:spcPts val="0"/>
              </a:spcBef>
              <a:spcAft>
                <a:spcPts val="0"/>
              </a:spcAft>
              <a:buClr>
                <a:srgbClr val="67788A"/>
              </a:buClr>
              <a:buSzPts val="1100"/>
              <a:buFont typeface="Arial"/>
              <a:buNone/>
            </a:pPr>
            <a:r>
              <a:rPr lang="en-SG" sz="1100" b="0" i="0" u="none" strike="noStrike" cap="none" dirty="0">
                <a:solidFill>
                  <a:srgbClr val="000000"/>
                </a:solidFill>
                <a:latin typeface="Calibri"/>
                <a:ea typeface="Calibri"/>
                <a:cs typeface="Calibri"/>
                <a:sym typeface="Calibri"/>
              </a:rPr>
              <a:t>This example is intended to make students think critically about the images they see and learn how to verify whether they are real or not. </a:t>
            </a:r>
            <a:r>
              <a:rPr lang="en-SG" sz="1100" b="0" u="none" strike="noStrike" cap="none" dirty="0">
                <a:solidFill>
                  <a:schemeClr val="dk2"/>
                </a:solidFill>
                <a:latin typeface="Calibri"/>
                <a:ea typeface="Calibri"/>
                <a:cs typeface="Calibri"/>
                <a:sym typeface="Calibri"/>
              </a:rPr>
              <a:t>While Snowball the Monster cat is a great example of an image hoax, we encourage you to choose an image that will resonate with your students. If there is a local example that your students will connect with more, we recommend using that example instead. </a:t>
            </a:r>
            <a:endParaRPr b="0" dirty="0">
              <a:solidFill>
                <a:schemeClr val="dk2"/>
              </a:solidFill>
              <a:latin typeface="Calibri"/>
              <a:ea typeface="Calibri"/>
              <a:cs typeface="Calibri"/>
              <a:sym typeface="Calibri"/>
            </a:endParaRPr>
          </a:p>
        </p:txBody>
      </p:sp>
      <p:sp>
        <p:nvSpPr>
          <p:cNvPr id="982" name="Google Shape;982;p10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67788A"/>
              </a:buClr>
              <a:buSzPts val="1100"/>
              <a:buFont typeface="Arial"/>
              <a:buNone/>
            </a:pPr>
            <a:r>
              <a:rPr lang="en-SG" b="1" u="sng" dirty="0">
                <a:solidFill>
                  <a:schemeClr val="dk2"/>
                </a:solidFill>
                <a:latin typeface="Calibri"/>
                <a:ea typeface="Calibri"/>
                <a:cs typeface="Calibri"/>
                <a:sym typeface="Calibri"/>
              </a:rPr>
              <a:t>Speaker Notes:</a:t>
            </a:r>
            <a:endParaRPr b="1" dirty="0">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endParaRPr b="1" dirty="0">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r>
              <a:rPr lang="en-SG" b="1" dirty="0">
                <a:solidFill>
                  <a:schemeClr val="dk2"/>
                </a:solidFill>
                <a:latin typeface="Calibri"/>
                <a:ea typeface="Calibri"/>
                <a:cs typeface="Calibri"/>
                <a:sym typeface="Calibri"/>
              </a:rPr>
              <a:t>RESOURCES</a:t>
            </a:r>
            <a:endParaRPr dirty="0"/>
          </a:p>
          <a:p>
            <a:pPr marL="457200" lvl="0" indent="-298450" algn="l" rtl="0">
              <a:lnSpc>
                <a:spcPct val="100000"/>
              </a:lnSpc>
              <a:spcBef>
                <a:spcPts val="0"/>
              </a:spcBef>
              <a:spcAft>
                <a:spcPts val="0"/>
              </a:spcAft>
              <a:buClr>
                <a:schemeClr val="dk1"/>
              </a:buClr>
              <a:buSzPts val="1100"/>
              <a:buChar char="●"/>
            </a:pPr>
            <a:r>
              <a:rPr lang="en-SG" b="0" dirty="0">
                <a:solidFill>
                  <a:schemeClr val="dk2"/>
                </a:solidFill>
                <a:latin typeface="Calibri"/>
                <a:ea typeface="Calibri"/>
                <a:cs typeface="Calibri"/>
                <a:sym typeface="Calibri"/>
              </a:rPr>
              <a:t>Video by First Draft: Fake news. It’s complicated - </a:t>
            </a:r>
            <a:r>
              <a:rPr lang="en-SG" b="0" u="sng" dirty="0">
                <a:solidFill>
                  <a:schemeClr val="dk2"/>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firstdraftnews.org/fake-news-complicated</a:t>
            </a:r>
            <a:endParaRPr b="0" dirty="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Char char="●"/>
            </a:pPr>
            <a:r>
              <a:rPr lang="en-SG" b="0" dirty="0">
                <a:solidFill>
                  <a:schemeClr val="dk2"/>
                </a:solidFill>
                <a:latin typeface="Calibri"/>
                <a:ea typeface="Calibri"/>
                <a:cs typeface="Calibri"/>
                <a:sym typeface="Calibri"/>
              </a:rPr>
              <a:t>Video by BBC Newsnight: The rise of ‘fake news’, manipulation and ‘alternative facts’ - </a:t>
            </a:r>
            <a:r>
              <a:rPr lang="en-SG" b="0" u="sng" dirty="0">
                <a:solidFill>
                  <a:schemeClr val="dk2"/>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youtube.com/watch?v=1aTApGWVGoI</a:t>
            </a:r>
            <a:endParaRPr b="0" dirty="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Char char="●"/>
            </a:pPr>
            <a:r>
              <a:rPr lang="en-SG" b="0" dirty="0">
                <a:solidFill>
                  <a:schemeClr val="dk2"/>
                </a:solidFill>
                <a:latin typeface="Calibri"/>
                <a:ea typeface="Calibri"/>
                <a:cs typeface="Calibri"/>
                <a:sym typeface="Calibri"/>
              </a:rPr>
              <a:t>Article by The Reporters’ Lab: The number of fact-checkers around the world: 156… and growing - </a:t>
            </a:r>
            <a:r>
              <a:rPr lang="en-SG" b="0" u="sng" dirty="0">
                <a:solidFill>
                  <a:schemeClr val="dk2"/>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reporterslab.org/the-number-of-fact-checkers- around-the- world-156-and-growing</a:t>
            </a:r>
            <a:r>
              <a:rPr lang="en-SG" b="0" dirty="0">
                <a:solidFill>
                  <a:schemeClr val="dk2"/>
                </a:solidFill>
                <a:latin typeface="Calibri"/>
                <a:ea typeface="Calibri"/>
                <a:cs typeface="Calibri"/>
                <a:sym typeface="Calibri"/>
              </a:rPr>
              <a:t> </a:t>
            </a:r>
            <a:endParaRPr dirty="0"/>
          </a:p>
          <a:p>
            <a:pPr marL="457200" lvl="0" indent="-298450" algn="l" rtl="0">
              <a:lnSpc>
                <a:spcPct val="100000"/>
              </a:lnSpc>
              <a:spcBef>
                <a:spcPts val="0"/>
              </a:spcBef>
              <a:spcAft>
                <a:spcPts val="0"/>
              </a:spcAft>
              <a:buClr>
                <a:schemeClr val="dk1"/>
              </a:buClr>
              <a:buSzPts val="1100"/>
              <a:buChar char="●"/>
            </a:pPr>
            <a:r>
              <a:rPr lang="en-SG" b="0" dirty="0">
                <a:solidFill>
                  <a:schemeClr val="dk2"/>
                </a:solidFill>
                <a:latin typeface="Calibri"/>
                <a:ea typeface="Calibri"/>
                <a:cs typeface="Calibri"/>
                <a:sym typeface="Calibri"/>
              </a:rPr>
              <a:t>Glossary by Youth and Media/First Draft: Information Verification Playlist Glossary - </a:t>
            </a:r>
            <a:r>
              <a:rPr lang="en-SG" b="0" u="sng" dirty="0">
                <a:solidFill>
                  <a:schemeClr val="dk2"/>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docs.google.com/document/d/1VPGGLrf2a7YMAGr-OwF0DQnA9XxAXvKB4IranXCSNHc/edit?usp=sharing</a:t>
            </a:r>
            <a:endParaRPr b="0" dirty="0">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endParaRPr b="1" dirty="0">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r>
              <a:rPr lang="en-SG" b="1" dirty="0">
                <a:solidFill>
                  <a:schemeClr val="dk2"/>
                </a:solidFill>
                <a:latin typeface="Calibri"/>
                <a:ea typeface="Calibri"/>
                <a:cs typeface="Calibri"/>
                <a:sym typeface="Calibri"/>
              </a:rPr>
              <a:t>FACT-CHECKING WEBSITES</a:t>
            </a:r>
            <a:endParaRPr dirty="0">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Char char="●"/>
            </a:pPr>
            <a:r>
              <a:rPr lang="en-SG" b="0" u="sng" dirty="0">
                <a:solidFill>
                  <a:schemeClr val="dk2"/>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Snopes.com</a:t>
            </a:r>
            <a:endParaRPr b="0" u="sng" dirty="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SzPts val="1100"/>
              <a:buChar char="●"/>
            </a:pPr>
            <a:r>
              <a:rPr lang="en-SG" sz="1100" b="0" i="0" u="sng" strike="noStrike" cap="none" dirty="0" err="1">
                <a:solidFill>
                  <a:schemeClr val="dk2"/>
                </a:solidFill>
                <a:latin typeface="Arial"/>
                <a:ea typeface="Arial"/>
                <a:cs typeface="Arial"/>
                <a:sym typeface="Arial"/>
              </a:rPr>
              <a:t>factcheck.org</a:t>
            </a:r>
            <a:endParaRPr sz="1100" b="0" i="0" u="sng" strike="noStrike" cap="none" dirty="0">
              <a:solidFill>
                <a:schemeClr val="dk2"/>
              </a:solidFill>
              <a:latin typeface="Arial"/>
              <a:ea typeface="Arial"/>
              <a:cs typeface="Arial"/>
              <a:sym typeface="Arial"/>
            </a:endParaRPr>
          </a:p>
          <a:p>
            <a:pPr marL="457200" marR="0" lvl="0" indent="-298450" algn="l" rtl="0">
              <a:lnSpc>
                <a:spcPct val="100000"/>
              </a:lnSpc>
              <a:spcBef>
                <a:spcPts val="0"/>
              </a:spcBef>
              <a:spcAft>
                <a:spcPts val="0"/>
              </a:spcAft>
              <a:buClr>
                <a:srgbClr val="000000"/>
              </a:buClr>
              <a:buSzPts val="1100"/>
              <a:buFont typeface="Arial"/>
              <a:buChar char="●"/>
            </a:pPr>
            <a:r>
              <a:rPr lang="en-SG" sz="1100" b="0" i="0" u="sng" strike="noStrike" cap="none" dirty="0">
                <a:solidFill>
                  <a:schemeClr val="dk2"/>
                </a:solidFill>
                <a:latin typeface="Arial"/>
                <a:ea typeface="Arial"/>
                <a:cs typeface="Arial"/>
                <a:sym typeface="Arial"/>
                <a:hlinkClick r:id="rId8">
                  <a:extLst>
                    <a:ext uri="{A12FA001-AC4F-418D-AE19-62706E023703}">
                      <ahyp:hlinkClr xmlns:ahyp="http://schemas.microsoft.com/office/drawing/2018/hyperlinkcolor" val="tx"/>
                    </a:ext>
                  </a:extLst>
                </a:hlinkClick>
              </a:rPr>
              <a:t>Fatabayyano</a:t>
            </a:r>
            <a:endParaRPr sz="1100" b="0" i="0" u="none" strike="noStrike" cap="none" dirty="0">
              <a:solidFill>
                <a:schemeClr val="dk2"/>
              </a:solidFill>
              <a:latin typeface="Arial"/>
              <a:ea typeface="Arial"/>
              <a:cs typeface="Arial"/>
              <a:sym typeface="Arial"/>
            </a:endParaRPr>
          </a:p>
          <a:p>
            <a:pPr marL="457200" marR="0" lvl="0" indent="-298450" algn="l" rtl="0">
              <a:lnSpc>
                <a:spcPct val="100000"/>
              </a:lnSpc>
              <a:spcBef>
                <a:spcPts val="0"/>
              </a:spcBef>
              <a:spcAft>
                <a:spcPts val="0"/>
              </a:spcAft>
              <a:buClr>
                <a:srgbClr val="000000"/>
              </a:buClr>
              <a:buSzPts val="1100"/>
              <a:buFont typeface="Arial"/>
              <a:buChar char="●"/>
            </a:pPr>
            <a:r>
              <a:rPr lang="en-SG" sz="1100" b="0" i="0" u="sng" strike="noStrike" cap="none" dirty="0">
                <a:solidFill>
                  <a:schemeClr val="dk2"/>
                </a:solidFill>
                <a:latin typeface="Arial"/>
                <a:ea typeface="Arial"/>
                <a:cs typeface="Arial"/>
                <a:sym typeface="Arial"/>
                <a:hlinkClick r:id="rId9">
                  <a:extLst>
                    <a:ext uri="{A12FA001-AC4F-418D-AE19-62706E023703}">
                      <ahyp:hlinkClr xmlns:ahyp="http://schemas.microsoft.com/office/drawing/2018/hyperlinkcolor" val="tx"/>
                    </a:ext>
                  </a:extLst>
                </a:hlinkClick>
              </a:rPr>
              <a:t>Da Begad</a:t>
            </a:r>
            <a:endParaRPr sz="1100" b="0" i="0" u="none" strike="noStrike" cap="none" dirty="0">
              <a:solidFill>
                <a:schemeClr val="dk2"/>
              </a:solidFill>
              <a:latin typeface="Arial"/>
              <a:ea typeface="Arial"/>
              <a:cs typeface="Arial"/>
              <a:sym typeface="Arial"/>
            </a:endParaRPr>
          </a:p>
          <a:p>
            <a:pPr marL="457200" marR="0" lvl="0" indent="-298450" algn="l" rtl="0">
              <a:lnSpc>
                <a:spcPct val="100000"/>
              </a:lnSpc>
              <a:spcBef>
                <a:spcPts val="0"/>
              </a:spcBef>
              <a:spcAft>
                <a:spcPts val="0"/>
              </a:spcAft>
              <a:buClr>
                <a:srgbClr val="000000"/>
              </a:buClr>
              <a:buSzPts val="1100"/>
              <a:buFont typeface="Arial"/>
              <a:buChar char="●"/>
            </a:pPr>
            <a:r>
              <a:rPr lang="en-SG" sz="1100" b="0" i="0" u="sng" strike="noStrike" cap="none" dirty="0">
                <a:solidFill>
                  <a:schemeClr val="dk2"/>
                </a:solidFill>
                <a:latin typeface="Arial"/>
                <a:ea typeface="Arial"/>
                <a:cs typeface="Arial"/>
                <a:sym typeface="Arial"/>
                <a:hlinkClick r:id="rId10">
                  <a:extLst>
                    <a:ext uri="{A12FA001-AC4F-418D-AE19-62706E023703}">
                      <ahyp:hlinkClr xmlns:ahyp="http://schemas.microsoft.com/office/drawing/2018/hyperlinkcolor" val="tx"/>
                    </a:ext>
                  </a:extLst>
                </a:hlinkClick>
              </a:rPr>
              <a:t>Akeed</a:t>
            </a:r>
            <a:endParaRPr sz="1100" b="0" i="0" u="none" strike="noStrike" cap="none" dirty="0">
              <a:solidFill>
                <a:schemeClr val="dk2"/>
              </a:solidFill>
              <a:latin typeface="Arial"/>
              <a:ea typeface="Arial"/>
              <a:cs typeface="Arial"/>
              <a:sym typeface="Arial"/>
            </a:endParaRPr>
          </a:p>
          <a:p>
            <a:pPr marL="457200" marR="0" lvl="0" indent="-298450" algn="l" rtl="0">
              <a:lnSpc>
                <a:spcPct val="100000"/>
              </a:lnSpc>
              <a:spcBef>
                <a:spcPts val="0"/>
              </a:spcBef>
              <a:spcAft>
                <a:spcPts val="0"/>
              </a:spcAft>
              <a:buClr>
                <a:srgbClr val="000000"/>
              </a:buClr>
              <a:buSzPts val="1100"/>
              <a:buFont typeface="Arial"/>
              <a:buChar char="●"/>
            </a:pPr>
            <a:r>
              <a:rPr lang="en-SG" sz="1100" b="0" i="0" u="sng" strike="noStrike" cap="none" dirty="0">
                <a:solidFill>
                  <a:schemeClr val="dk2"/>
                </a:solidFill>
                <a:latin typeface="Arial"/>
                <a:ea typeface="Arial"/>
                <a:cs typeface="Arial"/>
                <a:sym typeface="Arial"/>
                <a:hlinkClick r:id="rId11">
                  <a:extLst>
                    <a:ext uri="{A12FA001-AC4F-418D-AE19-62706E023703}">
                      <ahyp:hlinkClr xmlns:ahyp="http://schemas.microsoft.com/office/drawing/2018/hyperlinkcolor" val="tx"/>
                    </a:ext>
                  </a:extLst>
                </a:hlinkClick>
              </a:rPr>
              <a:t>No Rumors</a:t>
            </a:r>
            <a:endParaRPr sz="1100" b="0" i="0" u="none" strike="noStrike" cap="none" dirty="0">
              <a:solidFill>
                <a:schemeClr val="dk2"/>
              </a:solidFill>
              <a:latin typeface="Arial"/>
              <a:ea typeface="Arial"/>
              <a:cs typeface="Arial"/>
              <a:sym typeface="Arial"/>
            </a:endParaRPr>
          </a:p>
          <a:p>
            <a:pPr marL="457200" marR="0" lvl="0" indent="-298450" algn="l" rtl="0">
              <a:lnSpc>
                <a:spcPct val="100000"/>
              </a:lnSpc>
              <a:spcBef>
                <a:spcPts val="0"/>
              </a:spcBef>
              <a:spcAft>
                <a:spcPts val="0"/>
              </a:spcAft>
              <a:buClr>
                <a:srgbClr val="000000"/>
              </a:buClr>
              <a:buSzPts val="1100"/>
              <a:buFont typeface="Arial"/>
              <a:buChar char="●"/>
            </a:pPr>
            <a:r>
              <a:rPr lang="en-SG" sz="1100" b="0" i="0" u="sng" strike="noStrike" cap="none" dirty="0">
                <a:solidFill>
                  <a:schemeClr val="dk2"/>
                </a:solidFill>
                <a:latin typeface="Arial"/>
                <a:ea typeface="Arial"/>
                <a:cs typeface="Arial"/>
                <a:sym typeface="Arial"/>
                <a:hlinkClick r:id="rId12">
                  <a:extLst>
                    <a:ext uri="{A12FA001-AC4F-418D-AE19-62706E023703}">
                      <ahyp:hlinkClr xmlns:ahyp="http://schemas.microsoft.com/office/drawing/2018/hyperlinkcolor" val="tx"/>
                    </a:ext>
                  </a:extLst>
                </a:hlinkClick>
              </a:rPr>
              <a:t>Falso</a:t>
            </a:r>
            <a:endParaRPr sz="1100" b="0" i="0" u="none" strike="noStrike" cap="none" dirty="0">
              <a:solidFill>
                <a:schemeClr val="dk2"/>
              </a:solidFill>
              <a:latin typeface="Arial"/>
              <a:ea typeface="Arial"/>
              <a:cs typeface="Arial"/>
              <a:sym typeface="Arial"/>
            </a:endParaRPr>
          </a:p>
          <a:p>
            <a:pPr marL="457200" marR="0" lvl="0" indent="-298450" algn="l" rtl="0">
              <a:lnSpc>
                <a:spcPct val="100000"/>
              </a:lnSpc>
              <a:spcBef>
                <a:spcPts val="0"/>
              </a:spcBef>
              <a:spcAft>
                <a:spcPts val="0"/>
              </a:spcAft>
              <a:buClr>
                <a:srgbClr val="000000"/>
              </a:buClr>
              <a:buSzPts val="1100"/>
              <a:buFont typeface="Arial"/>
              <a:buChar char="●"/>
            </a:pPr>
            <a:r>
              <a:rPr lang="en-SG" sz="1100" b="0" i="0" u="sng" strike="noStrike" cap="none" dirty="0">
                <a:solidFill>
                  <a:schemeClr val="dk2"/>
                </a:solidFill>
                <a:latin typeface="Arial"/>
                <a:ea typeface="Arial"/>
                <a:cs typeface="Arial"/>
                <a:sym typeface="Arial"/>
                <a:hlinkClick r:id="rId13">
                  <a:extLst>
                    <a:ext uri="{A12FA001-AC4F-418D-AE19-62706E023703}">
                      <ahyp:hlinkClr xmlns:ahyp="http://schemas.microsoft.com/office/drawing/2018/hyperlinkcolor" val="tx"/>
                    </a:ext>
                  </a:extLst>
                </a:hlinkClick>
              </a:rPr>
              <a:t>Saheeh Masr</a:t>
            </a:r>
            <a:br>
              <a:rPr lang="en-SG" b="0" dirty="0">
                <a:solidFill>
                  <a:schemeClr val="dk2"/>
                </a:solidFill>
                <a:latin typeface="Calibri"/>
                <a:ea typeface="Calibri"/>
                <a:cs typeface="Calibri"/>
                <a:sym typeface="Calibri"/>
              </a:rPr>
            </a:br>
            <a:endParaRPr b="1" dirty="0">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endParaRPr b="1" dirty="0">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r>
              <a:rPr lang="en-SG" b="1" dirty="0">
                <a:solidFill>
                  <a:schemeClr val="dk2"/>
                </a:solidFill>
                <a:latin typeface="Calibri"/>
                <a:ea typeface="Calibri"/>
                <a:cs typeface="Calibri"/>
                <a:sym typeface="Calibri"/>
              </a:rPr>
              <a:t>TEACHER’S NOTE</a:t>
            </a:r>
            <a:endParaRPr dirty="0">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r>
              <a:rPr lang="en-SG" b="0" dirty="0">
                <a:solidFill>
                  <a:schemeClr val="dk2"/>
                </a:solidFill>
                <a:latin typeface="Calibri"/>
                <a:ea typeface="Calibri"/>
                <a:cs typeface="Calibri"/>
                <a:sym typeface="Calibri"/>
              </a:rPr>
              <a:t>If there are additional fact-checking websites that will resonate with your student’s local context, please share them with your class.</a:t>
            </a:r>
            <a:endParaRPr b="0" dirty="0">
              <a:solidFill>
                <a:schemeClr val="dk2"/>
              </a:solidFill>
              <a:latin typeface="Calibri"/>
              <a:ea typeface="Calibri"/>
              <a:cs typeface="Calibri"/>
              <a:sym typeface="Calibri"/>
            </a:endParaRPr>
          </a:p>
        </p:txBody>
      </p:sp>
      <p:sp>
        <p:nvSpPr>
          <p:cNvPr id="997" name="Google Shape;997;p4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SG" b="1" u="sng" dirty="0">
                <a:solidFill>
                  <a:schemeClr val="dk2"/>
                </a:solidFill>
                <a:latin typeface="Calibri"/>
                <a:ea typeface="Calibri"/>
                <a:cs typeface="Calibri"/>
                <a:sym typeface="Calibri"/>
              </a:rPr>
              <a:t>Speaker Notes:</a:t>
            </a:r>
            <a:endParaRPr b="1" dirty="0">
              <a:solidFill>
                <a:schemeClr val="dk2"/>
              </a:solidFill>
              <a:latin typeface="Calibri"/>
              <a:ea typeface="Calibri"/>
              <a:cs typeface="Calibri"/>
              <a:sym typeface="Calibri"/>
            </a:endParaRPr>
          </a:p>
          <a:p>
            <a:pPr marL="0" marR="457200" lvl="0" indent="0" algn="l" rtl="0">
              <a:lnSpc>
                <a:spcPct val="106666"/>
              </a:lnSpc>
              <a:spcBef>
                <a:spcPts val="65"/>
              </a:spcBef>
              <a:spcAft>
                <a:spcPts val="0"/>
              </a:spcAft>
              <a:buClr>
                <a:schemeClr val="dk1"/>
              </a:buClr>
              <a:buSzPts val="1100"/>
              <a:buFont typeface="Arial"/>
              <a:buNone/>
            </a:pPr>
            <a:endParaRPr b="1" dirty="0">
              <a:solidFill>
                <a:schemeClr val="dk2"/>
              </a:solidFill>
              <a:latin typeface="Calibri"/>
              <a:ea typeface="Calibri"/>
              <a:cs typeface="Calibri"/>
              <a:sym typeface="Calibri"/>
            </a:endParaRPr>
          </a:p>
          <a:p>
            <a:pPr marL="0" marR="457200" lvl="0" indent="0" algn="l" rtl="0">
              <a:lnSpc>
                <a:spcPct val="106666"/>
              </a:lnSpc>
              <a:spcBef>
                <a:spcPts val="65"/>
              </a:spcBef>
              <a:spcAft>
                <a:spcPts val="0"/>
              </a:spcAft>
              <a:buClr>
                <a:schemeClr val="dk1"/>
              </a:buClr>
              <a:buSzPts val="1100"/>
              <a:buFont typeface="Arial"/>
              <a:buNone/>
            </a:pPr>
            <a:r>
              <a:rPr lang="en-SG" b="1" dirty="0">
                <a:solidFill>
                  <a:schemeClr val="dk2"/>
                </a:solidFill>
                <a:latin typeface="Calibri"/>
                <a:ea typeface="Calibri"/>
                <a:cs typeface="Calibri"/>
                <a:sym typeface="Calibri"/>
              </a:rPr>
              <a:t>LESSON OBJECTIVE</a:t>
            </a:r>
            <a:endParaRPr b="1" dirty="0">
              <a:solidFill>
                <a:schemeClr val="dk2"/>
              </a:solidFill>
              <a:latin typeface="Calibri"/>
              <a:ea typeface="Calibri"/>
              <a:cs typeface="Calibri"/>
              <a:sym typeface="Calibri"/>
            </a:endParaRPr>
          </a:p>
          <a:p>
            <a:pPr marL="0" marR="457200" lvl="0" indent="0" algn="l" rtl="0">
              <a:lnSpc>
                <a:spcPct val="106666"/>
              </a:lnSpc>
              <a:spcBef>
                <a:spcPts val="65"/>
              </a:spcBef>
              <a:spcAft>
                <a:spcPts val="0"/>
              </a:spcAft>
              <a:buClr>
                <a:schemeClr val="dk1"/>
              </a:buClr>
              <a:buSzPts val="1100"/>
              <a:buFont typeface="Arial"/>
              <a:buNone/>
            </a:pPr>
            <a:r>
              <a:rPr lang="en-SG" b="0" dirty="0">
                <a:solidFill>
                  <a:schemeClr val="dk2"/>
                </a:solidFill>
                <a:latin typeface="Calibri"/>
                <a:ea typeface="Calibri"/>
                <a:cs typeface="Calibri"/>
                <a:sym typeface="Calibri"/>
              </a:rPr>
              <a:t>Students will learn about a five-step checklist they can use to verify the origin, source, date, location, and motivation of a news image or video. They will recognize the limitations inherent in the verification process and begin to consider the various online and offline tools they can use to investigate the veracity of content online. Students will reflect on how a source’s motivation may affect the portrayal of a news event.</a:t>
            </a:r>
            <a:endParaRPr b="0" dirty="0">
              <a:solidFill>
                <a:schemeClr val="dk2"/>
              </a:solidFill>
              <a:latin typeface="Calibri"/>
              <a:ea typeface="Calibri"/>
              <a:cs typeface="Calibri"/>
              <a:sym typeface="Calibri"/>
            </a:endParaRPr>
          </a:p>
          <a:p>
            <a:pPr marL="457200" marR="457200" lvl="0" indent="0" algn="l" rtl="0">
              <a:lnSpc>
                <a:spcPct val="106666"/>
              </a:lnSpc>
              <a:spcBef>
                <a:spcPts val="65"/>
              </a:spcBef>
              <a:spcAft>
                <a:spcPts val="0"/>
              </a:spcAft>
              <a:buClr>
                <a:schemeClr val="dk1"/>
              </a:buClr>
              <a:buSzPts val="1100"/>
              <a:buFont typeface="Arial"/>
              <a:buNone/>
            </a:pPr>
            <a:endParaRPr b="0" dirty="0">
              <a:solidFill>
                <a:schemeClr val="dk2"/>
              </a:solidFill>
              <a:latin typeface="Calibri"/>
              <a:ea typeface="Calibri"/>
              <a:cs typeface="Calibri"/>
              <a:sym typeface="Calibri"/>
            </a:endParaRPr>
          </a:p>
          <a:p>
            <a:pPr marL="0" marR="457200" lvl="0" indent="0" algn="l" rtl="0">
              <a:lnSpc>
                <a:spcPct val="106666"/>
              </a:lnSpc>
              <a:spcBef>
                <a:spcPts val="65"/>
              </a:spcBef>
              <a:spcAft>
                <a:spcPts val="0"/>
              </a:spcAft>
              <a:buSzPts val="1100"/>
              <a:buNone/>
            </a:pPr>
            <a:r>
              <a:rPr lang="en-SG" b="1" dirty="0">
                <a:solidFill>
                  <a:schemeClr val="dk2"/>
                </a:solidFill>
                <a:latin typeface="Calibri"/>
                <a:ea typeface="Calibri"/>
                <a:cs typeface="Calibri"/>
                <a:sym typeface="Calibri"/>
              </a:rPr>
              <a:t>ESTIMATED TIME</a:t>
            </a:r>
            <a:endParaRPr b="1" dirty="0">
              <a:solidFill>
                <a:schemeClr val="dk2"/>
              </a:solidFill>
              <a:latin typeface="Calibri"/>
              <a:ea typeface="Calibri"/>
              <a:cs typeface="Calibri"/>
              <a:sym typeface="Calibri"/>
            </a:endParaRPr>
          </a:p>
          <a:p>
            <a:pPr marL="0" marR="457200" lvl="0" indent="0" algn="l" rtl="0">
              <a:lnSpc>
                <a:spcPct val="106666"/>
              </a:lnSpc>
              <a:spcBef>
                <a:spcPts val="65"/>
              </a:spcBef>
              <a:spcAft>
                <a:spcPts val="0"/>
              </a:spcAft>
              <a:buSzPts val="1100"/>
              <a:buNone/>
            </a:pPr>
            <a:r>
              <a:rPr lang="en-SG" b="0" dirty="0">
                <a:solidFill>
                  <a:schemeClr val="dk2"/>
                </a:solidFill>
                <a:latin typeface="Calibri"/>
                <a:ea typeface="Calibri"/>
                <a:cs typeface="Calibri"/>
                <a:sym typeface="Calibri"/>
              </a:rPr>
              <a:t>30 Minutes</a:t>
            </a:r>
            <a:endParaRPr b="0" dirty="0">
              <a:solidFill>
                <a:schemeClr val="dk2"/>
              </a:solidFill>
              <a:latin typeface="Calibri"/>
              <a:ea typeface="Calibri"/>
              <a:cs typeface="Calibri"/>
              <a:sym typeface="Calibri"/>
            </a:endParaRPr>
          </a:p>
          <a:p>
            <a:pPr marL="0" marR="457200" lvl="0" indent="0" algn="l" rtl="0">
              <a:lnSpc>
                <a:spcPct val="106666"/>
              </a:lnSpc>
              <a:spcBef>
                <a:spcPts val="65"/>
              </a:spcBef>
              <a:spcAft>
                <a:spcPts val="0"/>
              </a:spcAft>
              <a:buSzPts val="1100"/>
              <a:buNone/>
            </a:pPr>
            <a:endParaRPr b="0" dirty="0">
              <a:solidFill>
                <a:schemeClr val="dk2"/>
              </a:solidFill>
              <a:latin typeface="Calibri"/>
              <a:ea typeface="Calibri"/>
              <a:cs typeface="Calibri"/>
              <a:sym typeface="Calibri"/>
            </a:endParaRPr>
          </a:p>
          <a:p>
            <a:pPr marL="0" marR="457200" lvl="0" indent="0" algn="l" rtl="0">
              <a:lnSpc>
                <a:spcPct val="106666"/>
              </a:lnSpc>
              <a:spcBef>
                <a:spcPts val="65"/>
              </a:spcBef>
              <a:spcAft>
                <a:spcPts val="0"/>
              </a:spcAft>
              <a:buSzPts val="1100"/>
              <a:buNone/>
            </a:pPr>
            <a:r>
              <a:rPr lang="en-SG" b="1" dirty="0">
                <a:solidFill>
                  <a:schemeClr val="dk2"/>
                </a:solidFill>
                <a:latin typeface="Calibri"/>
                <a:ea typeface="Calibri"/>
                <a:cs typeface="Calibri"/>
                <a:sym typeface="Calibri"/>
              </a:rPr>
              <a:t>ESSENTIAL QUESTIONS</a:t>
            </a:r>
            <a:endParaRPr b="1" dirty="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Char char="●"/>
            </a:pPr>
            <a:r>
              <a:rPr lang="en-SG" b="0" dirty="0">
                <a:solidFill>
                  <a:schemeClr val="dk2"/>
                </a:solidFill>
                <a:latin typeface="Calibri"/>
                <a:ea typeface="Calibri"/>
                <a:cs typeface="Calibri"/>
                <a:sym typeface="Calibri"/>
              </a:rPr>
              <a:t>How can you check if content online is factual or not?</a:t>
            </a:r>
            <a:endParaRPr b="0" dirty="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Char char="●"/>
            </a:pPr>
            <a:r>
              <a:rPr lang="en-SG" b="0" dirty="0">
                <a:solidFill>
                  <a:schemeClr val="dk2"/>
                </a:solidFill>
                <a:latin typeface="Calibri"/>
                <a:ea typeface="Calibri"/>
                <a:cs typeface="Calibri"/>
                <a:sym typeface="Calibri"/>
              </a:rPr>
              <a:t>How can a person’s (who created content or re-shared it) potential motivation play a role in verifying online content?</a:t>
            </a:r>
            <a:endParaRPr b="0" dirty="0">
              <a:solidFill>
                <a:schemeClr val="dk2"/>
              </a:solidFill>
              <a:latin typeface="Calibri"/>
              <a:ea typeface="Calibri"/>
              <a:cs typeface="Calibri"/>
              <a:sym typeface="Calibri"/>
            </a:endParaRPr>
          </a:p>
          <a:p>
            <a:pPr marL="457200" lvl="0" indent="-228600" algn="l" rtl="0">
              <a:lnSpc>
                <a:spcPct val="100000"/>
              </a:lnSpc>
              <a:spcBef>
                <a:spcPts val="0"/>
              </a:spcBef>
              <a:spcAft>
                <a:spcPts val="0"/>
              </a:spcAft>
              <a:buClr>
                <a:schemeClr val="dk1"/>
              </a:buClr>
              <a:buSzPts val="1100"/>
              <a:buNone/>
            </a:pPr>
            <a:endParaRPr b="0" dirty="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n-SG" b="1" dirty="0">
                <a:solidFill>
                  <a:schemeClr val="dk2"/>
                </a:solidFill>
                <a:latin typeface="Calibri"/>
                <a:ea typeface="Calibri"/>
                <a:cs typeface="Calibri"/>
                <a:sym typeface="Calibri"/>
              </a:rPr>
              <a:t>MATERIALS</a:t>
            </a:r>
            <a:endParaRPr b="1" dirty="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Char char="●"/>
            </a:pPr>
            <a:r>
              <a:rPr lang="en-SG" b="0" dirty="0">
                <a:solidFill>
                  <a:schemeClr val="dk2"/>
                </a:solidFill>
                <a:latin typeface="Calibri"/>
                <a:ea typeface="Calibri"/>
                <a:cs typeface="Calibri"/>
                <a:sym typeface="Calibri"/>
              </a:rPr>
              <a:t>“Verification Checklist” Handout </a:t>
            </a:r>
            <a:endParaRPr b="0" dirty="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Char char="●"/>
            </a:pPr>
            <a:r>
              <a:rPr lang="en-SG" b="0" dirty="0">
                <a:solidFill>
                  <a:schemeClr val="dk2"/>
                </a:solidFill>
                <a:latin typeface="Calibri"/>
                <a:ea typeface="Calibri"/>
                <a:cs typeface="Calibri"/>
                <a:sym typeface="Calibri"/>
              </a:rPr>
              <a:t>“Verification Checklist” Handout - Educator’s Copy </a:t>
            </a:r>
            <a:endParaRPr b="0" dirty="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Char char="●"/>
            </a:pPr>
            <a:r>
              <a:rPr lang="en-SG" b="0" dirty="0">
                <a:solidFill>
                  <a:schemeClr val="dk2"/>
                </a:solidFill>
                <a:latin typeface="Calibri"/>
                <a:ea typeface="Calibri"/>
                <a:cs typeface="Calibri"/>
                <a:sym typeface="Calibri"/>
              </a:rPr>
              <a:t>Internet Access </a:t>
            </a:r>
            <a:endParaRPr b="0" dirty="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Char char="●"/>
            </a:pPr>
            <a:r>
              <a:rPr lang="en-SG" b="0" dirty="0">
                <a:solidFill>
                  <a:schemeClr val="dk2"/>
                </a:solidFill>
                <a:latin typeface="Calibri"/>
                <a:ea typeface="Calibri"/>
                <a:cs typeface="Calibri"/>
                <a:sym typeface="Calibri"/>
              </a:rPr>
              <a:t>Additional Teacher Resources Listed</a:t>
            </a:r>
            <a:endParaRPr b="0" dirty="0">
              <a:solidFill>
                <a:schemeClr val="dk2"/>
              </a:solidFill>
              <a:latin typeface="Calibri"/>
              <a:ea typeface="Calibri"/>
              <a:cs typeface="Calibri"/>
              <a:sym typeface="Calibri"/>
            </a:endParaRPr>
          </a:p>
          <a:p>
            <a:pPr marL="457200" lvl="0" indent="-228600" algn="l" rtl="0">
              <a:lnSpc>
                <a:spcPct val="100000"/>
              </a:lnSpc>
              <a:spcBef>
                <a:spcPts val="0"/>
              </a:spcBef>
              <a:spcAft>
                <a:spcPts val="0"/>
              </a:spcAft>
              <a:buClr>
                <a:schemeClr val="dk1"/>
              </a:buClr>
              <a:buSzPts val="1100"/>
              <a:buNone/>
            </a:pPr>
            <a:endParaRPr b="0" dirty="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n-SG" b="1" dirty="0">
                <a:solidFill>
                  <a:schemeClr val="dk2"/>
                </a:solidFill>
                <a:latin typeface="Calibri"/>
                <a:ea typeface="Calibri"/>
                <a:cs typeface="Calibri"/>
                <a:sym typeface="Calibri"/>
              </a:rPr>
              <a:t>PREPARATION</a:t>
            </a:r>
            <a:endParaRPr b="1" dirty="0">
              <a:solidFill>
                <a:schemeClr val="dk2"/>
              </a:solidFill>
              <a:latin typeface="Calibri"/>
              <a:ea typeface="Calibri"/>
              <a:cs typeface="Calibri"/>
              <a:sym typeface="Calibri"/>
            </a:endParaRPr>
          </a:p>
          <a:p>
            <a:pPr marL="457200" marR="0" lvl="0" indent="-298450" algn="l" rtl="0">
              <a:lnSpc>
                <a:spcPct val="100000"/>
              </a:lnSpc>
              <a:spcBef>
                <a:spcPts val="0"/>
              </a:spcBef>
              <a:spcAft>
                <a:spcPts val="0"/>
              </a:spcAft>
              <a:buClr>
                <a:schemeClr val="dk1"/>
              </a:buClr>
              <a:buSzPts val="1100"/>
              <a:buFont typeface="Arial"/>
              <a:buChar char="●"/>
            </a:pPr>
            <a:r>
              <a:rPr lang="en-SG" b="0" dirty="0">
                <a:solidFill>
                  <a:schemeClr val="dk2"/>
                </a:solidFill>
                <a:latin typeface="Calibri"/>
                <a:ea typeface="Calibri"/>
                <a:cs typeface="Calibri"/>
                <a:sym typeface="Calibri"/>
              </a:rPr>
              <a:t>Students will need internet access for this lesson.</a:t>
            </a:r>
            <a:endParaRPr dirty="0">
              <a:latin typeface="Calibri"/>
              <a:ea typeface="Calibri"/>
              <a:cs typeface="Calibri"/>
              <a:sym typeface="Calibri"/>
            </a:endParaRPr>
          </a:p>
          <a:p>
            <a:pPr marL="457200" marR="0" lvl="0" indent="-298450" algn="l" rtl="0">
              <a:lnSpc>
                <a:spcPct val="100000"/>
              </a:lnSpc>
              <a:spcBef>
                <a:spcPts val="0"/>
              </a:spcBef>
              <a:spcAft>
                <a:spcPts val="0"/>
              </a:spcAft>
              <a:buClr>
                <a:schemeClr val="dk1"/>
              </a:buClr>
              <a:buSzPts val="1100"/>
              <a:buFont typeface="Arial"/>
              <a:buChar char="●"/>
            </a:pPr>
            <a:r>
              <a:rPr lang="en-SG" sz="1100" b="0" i="0" u="none" strike="noStrike" cap="none" dirty="0">
                <a:solidFill>
                  <a:schemeClr val="dk2"/>
                </a:solidFill>
                <a:latin typeface="Calibri"/>
                <a:ea typeface="Calibri"/>
                <a:cs typeface="Calibri"/>
                <a:sym typeface="Calibri"/>
              </a:rPr>
              <a:t>There are opportunities to localize content to your students’ experience and local context. These opportunities are flagged as a “Teacher’s Note.” We suggest you read through the lesson ahead of time and prepare the examples before the lesson begins.</a:t>
            </a:r>
            <a:endParaRPr b="0" dirty="0">
              <a:solidFill>
                <a:schemeClr val="dk2"/>
              </a:solidFill>
              <a:latin typeface="Calibri"/>
              <a:ea typeface="Calibri"/>
              <a:cs typeface="Calibri"/>
              <a:sym typeface="Calibri"/>
            </a:endParaRPr>
          </a:p>
          <a:p>
            <a:pPr marL="457200" marR="0" lvl="0" indent="-228600" algn="l" rtl="0">
              <a:lnSpc>
                <a:spcPct val="100000"/>
              </a:lnSpc>
              <a:spcBef>
                <a:spcPts val="0"/>
              </a:spcBef>
              <a:spcAft>
                <a:spcPts val="0"/>
              </a:spcAft>
              <a:buClr>
                <a:schemeClr val="dk1"/>
              </a:buClr>
              <a:buSzPts val="1100"/>
              <a:buFont typeface="Arial"/>
              <a:buNone/>
            </a:pPr>
            <a:endParaRPr b="1" dirty="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n-SG" b="1" i="1" dirty="0">
                <a:solidFill>
                  <a:schemeClr val="dk2"/>
                </a:solidFill>
                <a:latin typeface="Calibri"/>
                <a:ea typeface="Calibri"/>
                <a:cs typeface="Calibri"/>
                <a:sym typeface="Calibri"/>
              </a:rPr>
              <a:t>OPTIONAL: </a:t>
            </a:r>
            <a:r>
              <a:rPr lang="en-SG" b="1" dirty="0">
                <a:solidFill>
                  <a:schemeClr val="dk2"/>
                </a:solidFill>
                <a:latin typeface="Calibri"/>
                <a:ea typeface="Calibri"/>
                <a:cs typeface="Calibri"/>
                <a:sym typeface="Calibri"/>
              </a:rPr>
              <a:t>ISTE DIGCITCOMMIT COMPETENCY</a:t>
            </a:r>
            <a:endParaRPr b="1" dirty="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Char char="●"/>
            </a:pPr>
            <a:r>
              <a:rPr lang="en-SG" b="0" dirty="0">
                <a:solidFill>
                  <a:schemeClr val="dk2"/>
                </a:solidFill>
                <a:latin typeface="Calibri"/>
                <a:ea typeface="Calibri"/>
                <a:cs typeface="Calibri"/>
                <a:sym typeface="Calibri"/>
              </a:rPr>
              <a:t>INFORMED: I evaluate the accuracy, perspective, and validity of digital media and social posts.</a:t>
            </a:r>
            <a:endParaRPr b="0" dirty="0">
              <a:solidFill>
                <a:schemeClr val="dk2"/>
              </a:solidFill>
              <a:latin typeface="Calibri"/>
              <a:ea typeface="Calibri"/>
              <a:cs typeface="Calibri"/>
              <a:sym typeface="Calibri"/>
            </a:endParaRPr>
          </a:p>
          <a:p>
            <a:pPr marL="457200" lvl="0" indent="-228600" algn="l" rtl="0">
              <a:lnSpc>
                <a:spcPct val="100000"/>
              </a:lnSpc>
              <a:spcBef>
                <a:spcPts val="0"/>
              </a:spcBef>
              <a:spcAft>
                <a:spcPts val="0"/>
              </a:spcAft>
              <a:buClr>
                <a:schemeClr val="dk1"/>
              </a:buClr>
              <a:buSzPts val="1100"/>
              <a:buNone/>
            </a:pPr>
            <a:endParaRPr b="0" dirty="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0" dirty="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0" dirty="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b="0" dirty="0">
              <a:solidFill>
                <a:schemeClr val="dk2"/>
              </a:solidFill>
              <a:latin typeface="Calibri"/>
              <a:ea typeface="Calibri"/>
              <a:cs typeface="Calibri"/>
              <a:sym typeface="Calibri"/>
            </a:endParaRPr>
          </a:p>
        </p:txBody>
      </p:sp>
      <p:sp>
        <p:nvSpPr>
          <p:cNvPr id="1006" name="Google Shape;1006;p4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67788A"/>
              </a:buClr>
              <a:buSzPts val="1100"/>
              <a:buFont typeface="Arial"/>
              <a:buNone/>
            </a:pPr>
            <a:r>
              <a:rPr lang="en-SG" b="1" u="sng">
                <a:solidFill>
                  <a:schemeClr val="dk2"/>
                </a:solidFill>
                <a:latin typeface="Calibri"/>
                <a:ea typeface="Calibri"/>
                <a:cs typeface="Calibri"/>
                <a:sym typeface="Calibri"/>
              </a:rPr>
              <a:t>Speaker Notes:</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r>
              <a:rPr lang="en-SG" b="1">
                <a:solidFill>
                  <a:schemeClr val="dk2"/>
                </a:solidFill>
                <a:latin typeface="Calibri"/>
                <a:ea typeface="Calibri"/>
                <a:cs typeface="Calibri"/>
                <a:sym typeface="Calibri"/>
              </a:rPr>
              <a:t>The Verification Steps</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r>
              <a:rPr lang="en-SG" b="1">
                <a:solidFill>
                  <a:schemeClr val="dk2"/>
                </a:solidFill>
                <a:latin typeface="Calibri"/>
                <a:ea typeface="Calibri"/>
                <a:cs typeface="Calibri"/>
                <a:sym typeface="Calibri"/>
              </a:rPr>
              <a:t>TELL YOUR </a:t>
            </a:r>
            <a:r>
              <a:rPr lang="en-SG" b="1">
                <a:solidFill>
                  <a:schemeClr val="dk2"/>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STUDENTS</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r>
              <a:rPr lang="en-SG" b="0">
                <a:solidFill>
                  <a:schemeClr val="dk2"/>
                </a:solidFill>
                <a:latin typeface="Calibri"/>
                <a:ea typeface="Calibri"/>
                <a:cs typeface="Calibri"/>
                <a:sym typeface="Calibri"/>
              </a:rPr>
              <a:t>Verification is a process that is well-established in the journalism industry. In fact, organizations such as First Draft create resources that help journalists fact check and combat misinformation more effectively. The learning experiences in the verification lessons are based on content originally created by First Draft.</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r>
              <a:rPr lang="en-SG" b="0">
                <a:solidFill>
                  <a:schemeClr val="dk2"/>
                </a:solidFill>
                <a:latin typeface="Calibri"/>
                <a:ea typeface="Calibri"/>
                <a:cs typeface="Calibri"/>
                <a:sym typeface="Calibri"/>
              </a:rPr>
              <a:t>Today, you will learn how to verify information online through a step-by-step process professional journalists use in their own work. When verifying images or videos online, first begin by making sure that the news event in question actually took place. If you can confirm that the news event actually happened, you can then follow the Verification Checklist to verify your particular image or video.</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b="1">
              <a:solidFill>
                <a:schemeClr val="dk2"/>
              </a:solidFill>
              <a:latin typeface="Calibri"/>
              <a:ea typeface="Calibri"/>
              <a:cs typeface="Calibri"/>
              <a:sym typeface="Calibri"/>
            </a:endParaRPr>
          </a:p>
        </p:txBody>
      </p:sp>
      <p:sp>
        <p:nvSpPr>
          <p:cNvPr id="1025" name="Google Shape;1025;p4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SG" b="1" u="sng">
                <a:solidFill>
                  <a:schemeClr val="dk2"/>
                </a:solidFill>
                <a:latin typeface="Calibri"/>
                <a:ea typeface="Calibri"/>
                <a:cs typeface="Calibri"/>
                <a:sym typeface="Calibri"/>
              </a:rPr>
              <a:t>Speaker Notes:</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1">
                <a:solidFill>
                  <a:schemeClr val="dk2"/>
                </a:solidFill>
                <a:latin typeface="Calibri"/>
                <a:ea typeface="Calibri"/>
                <a:cs typeface="Calibri"/>
                <a:sym typeface="Calibri"/>
              </a:rPr>
              <a:t>TELL YOUR STUDENTS</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0">
                <a:solidFill>
                  <a:schemeClr val="dk2"/>
                </a:solidFill>
                <a:latin typeface="Calibri"/>
                <a:ea typeface="Calibri"/>
                <a:cs typeface="Calibri"/>
                <a:sym typeface="Calibri"/>
              </a:rPr>
              <a:t>The Verification Checklist includes:</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Origin: Are you looking at the original piece of content?</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Source: Who created the piece of content?</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Date: When was the piece of content captured?</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Location: Where was the piece of content captured?</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Motivation: Why was the piece of content captured?</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b="1">
              <a:solidFill>
                <a:schemeClr val="dk2"/>
              </a:solidFill>
              <a:latin typeface="Calibri"/>
              <a:ea typeface="Calibri"/>
              <a:cs typeface="Calibri"/>
              <a:sym typeface="Calibri"/>
            </a:endParaRPr>
          </a:p>
        </p:txBody>
      </p:sp>
      <p:sp>
        <p:nvSpPr>
          <p:cNvPr id="1035" name="Google Shape;1035;p5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SG" b="1" u="sng">
                <a:solidFill>
                  <a:schemeClr val="dk2"/>
                </a:solidFill>
                <a:latin typeface="Calibri"/>
                <a:ea typeface="Calibri"/>
                <a:cs typeface="Calibri"/>
                <a:sym typeface="Calibri"/>
              </a:rPr>
              <a:t>Speaker Notes:</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1">
                <a:solidFill>
                  <a:schemeClr val="dk2"/>
                </a:solidFill>
                <a:latin typeface="Calibri"/>
                <a:ea typeface="Calibri"/>
                <a:cs typeface="Calibri"/>
                <a:sym typeface="Calibri"/>
              </a:rPr>
              <a:t>TELL YOUR STUDENTS</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0">
                <a:solidFill>
                  <a:schemeClr val="dk2"/>
                </a:solidFill>
                <a:latin typeface="Calibri"/>
                <a:ea typeface="Calibri"/>
                <a:cs typeface="Calibri"/>
                <a:sym typeface="Calibri"/>
              </a:rPr>
              <a:t>The Verification Checklist</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Origin: Are you looking at the original piece of content?</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Source: Who created the piece of content?</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Date: When was the piece of content captured?</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Location: Where was the piece of content captured?</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Motivation: Why was the piece of content captured?</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b="1">
              <a:solidFill>
                <a:schemeClr val="dk2"/>
              </a:solidFill>
              <a:latin typeface="Calibri"/>
              <a:ea typeface="Calibri"/>
              <a:cs typeface="Calibri"/>
              <a:sym typeface="Calibri"/>
            </a:endParaRPr>
          </a:p>
        </p:txBody>
      </p:sp>
      <p:sp>
        <p:nvSpPr>
          <p:cNvPr id="1067" name="Google Shape;1067;p5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Google Shape;1106;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SG" b="1" u="sng">
                <a:solidFill>
                  <a:schemeClr val="dk2"/>
                </a:solidFill>
                <a:latin typeface="Calibri"/>
                <a:ea typeface="Calibri"/>
                <a:cs typeface="Calibri"/>
                <a:sym typeface="Calibri"/>
              </a:rPr>
              <a:t>Speaker Notes:</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1">
                <a:solidFill>
                  <a:schemeClr val="dk2"/>
                </a:solidFill>
                <a:latin typeface="Calibri"/>
                <a:ea typeface="Calibri"/>
                <a:cs typeface="Calibri"/>
                <a:sym typeface="Calibri"/>
              </a:rPr>
              <a:t>TELL YOUR STUDENTS</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0">
                <a:solidFill>
                  <a:schemeClr val="dk2"/>
                </a:solidFill>
                <a:latin typeface="Calibri"/>
                <a:ea typeface="Calibri"/>
                <a:cs typeface="Calibri"/>
                <a:sym typeface="Calibri"/>
              </a:rPr>
              <a:t>1. Origin: Run this check first to determine whether you are looking at the original piece of content, rather than a reproduction. As you will learn later on in this lesson, the original image or video contains important information relevant to the verification process that copies or screenshots will not have. This can sometimes be challenging, especially when analyzing memes where it's almost impossible to locate the original.</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b="1">
              <a:solidFill>
                <a:schemeClr val="dk2"/>
              </a:solidFill>
              <a:latin typeface="Calibri"/>
              <a:ea typeface="Calibri"/>
              <a:cs typeface="Calibri"/>
              <a:sym typeface="Calibri"/>
            </a:endParaRPr>
          </a:p>
        </p:txBody>
      </p:sp>
      <p:sp>
        <p:nvSpPr>
          <p:cNvPr id="1107" name="Google Shape;1107;p5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SG" b="1" u="sng">
                <a:solidFill>
                  <a:schemeClr val="dk2"/>
                </a:solidFill>
                <a:latin typeface="Calibri"/>
                <a:ea typeface="Calibri"/>
                <a:cs typeface="Calibri"/>
                <a:sym typeface="Calibri"/>
              </a:rPr>
              <a:t>Speaker Notes:</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1">
                <a:solidFill>
                  <a:schemeClr val="dk2"/>
                </a:solidFill>
                <a:latin typeface="Calibri"/>
                <a:ea typeface="Calibri"/>
                <a:cs typeface="Calibri"/>
                <a:sym typeface="Calibri"/>
              </a:rPr>
              <a:t>TELL YOUR STUDENTS</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0">
                <a:solidFill>
                  <a:schemeClr val="dk2"/>
                </a:solidFill>
                <a:latin typeface="Calibri"/>
                <a:ea typeface="Calibri"/>
                <a:cs typeface="Calibri"/>
                <a:sym typeface="Calibri"/>
              </a:rPr>
              <a:t>2. As you learned in the previous lesson, every piece of news content has a source, which can be defined as the person, publication, or agency that captured an image or has information about the original news event. When determining the source, make sure to differentiate between who captured the content originally and who uploaded the content. Many people today have large digital footprints and journalists often try to connect the dots between people’s different social media accounts in order to find information such as a person’s contact information or a person’s location during a news event.</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b="1">
              <a:solidFill>
                <a:schemeClr val="dk2"/>
              </a:solidFill>
              <a:latin typeface="Calibri"/>
              <a:ea typeface="Calibri"/>
              <a:cs typeface="Calibri"/>
              <a:sym typeface="Calibri"/>
            </a:endParaRPr>
          </a:p>
        </p:txBody>
      </p:sp>
      <p:sp>
        <p:nvSpPr>
          <p:cNvPr id="1121" name="Google Shape;1121;p5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SG" b="1" u="sng">
                <a:solidFill>
                  <a:schemeClr val="dk2"/>
                </a:solidFill>
                <a:latin typeface="Calibri"/>
                <a:ea typeface="Calibri"/>
                <a:cs typeface="Calibri"/>
                <a:sym typeface="Calibri"/>
              </a:rPr>
              <a:t>Speaker Notes:</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1">
                <a:solidFill>
                  <a:schemeClr val="dk2"/>
                </a:solidFill>
                <a:latin typeface="Calibri"/>
                <a:ea typeface="Calibri"/>
                <a:cs typeface="Calibri"/>
                <a:sym typeface="Calibri"/>
              </a:rPr>
              <a:t>TELL YOUR STUDENTS</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0">
                <a:solidFill>
                  <a:schemeClr val="dk2"/>
                </a:solidFill>
                <a:latin typeface="Calibri"/>
                <a:ea typeface="Calibri"/>
                <a:cs typeface="Calibri"/>
                <a:sym typeface="Calibri"/>
              </a:rPr>
              <a:t>3. Date: Although it can be difficult to identify the date an image or video was captured (vs. when it was uploaded), news organizations have been criticized in the past for confusing these two dates. With the rise of smartphones, people can immediately post an image after capturing it, but that is not always the case.</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b="1">
              <a:solidFill>
                <a:schemeClr val="dk2"/>
              </a:solidFill>
              <a:latin typeface="Calibri"/>
              <a:ea typeface="Calibri"/>
              <a:cs typeface="Calibri"/>
              <a:sym typeface="Calibri"/>
            </a:endParaRPr>
          </a:p>
        </p:txBody>
      </p:sp>
      <p:sp>
        <p:nvSpPr>
          <p:cNvPr id="1133" name="Google Shape;1133;p5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3"/>
        <p:cNvGrpSpPr/>
        <p:nvPr/>
      </p:nvGrpSpPr>
      <p:grpSpPr>
        <a:xfrm>
          <a:off x="0" y="0"/>
          <a:ext cx="0" cy="0"/>
          <a:chOff x="0" y="0"/>
          <a:chExt cx="0" cy="0"/>
        </a:xfrm>
      </p:grpSpPr>
      <p:sp>
        <p:nvSpPr>
          <p:cNvPr id="1144" name="Google Shape;1144;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SG" b="1" u="sng">
                <a:solidFill>
                  <a:schemeClr val="dk2"/>
                </a:solidFill>
                <a:latin typeface="Calibri"/>
                <a:ea typeface="Calibri"/>
                <a:cs typeface="Calibri"/>
                <a:sym typeface="Calibri"/>
              </a:rPr>
              <a:t>Speaker Notes:</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1">
                <a:solidFill>
                  <a:schemeClr val="dk2"/>
                </a:solidFill>
                <a:latin typeface="Calibri"/>
                <a:ea typeface="Calibri"/>
                <a:cs typeface="Calibri"/>
                <a:sym typeface="Calibri"/>
              </a:rPr>
              <a:t>TELL YOUR STUDENTS</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0">
                <a:solidFill>
                  <a:schemeClr val="dk2"/>
                </a:solidFill>
                <a:latin typeface="Calibri"/>
                <a:ea typeface="Calibri"/>
                <a:cs typeface="Calibri"/>
                <a:sym typeface="Calibri"/>
              </a:rPr>
              <a:t>4. Location: Social media platforms allow users to tag a particular location to a post, but this information can easily be manipulated. The best way to verify a post’s location is to independently find it on a map or a satellite image.</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b="0">
              <a:solidFill>
                <a:schemeClr val="dk2"/>
              </a:solidFill>
              <a:latin typeface="Calibri"/>
              <a:ea typeface="Calibri"/>
              <a:cs typeface="Calibri"/>
              <a:sym typeface="Calibri"/>
            </a:endParaRPr>
          </a:p>
        </p:txBody>
      </p:sp>
      <p:sp>
        <p:nvSpPr>
          <p:cNvPr id="1145" name="Google Shape;1145;p5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SG" sz="1200" b="1" u="sng">
                <a:solidFill>
                  <a:schemeClr val="dk1"/>
                </a:solidFill>
                <a:latin typeface="Calibri"/>
                <a:ea typeface="Calibri"/>
                <a:cs typeface="Calibri"/>
                <a:sym typeface="Calibri"/>
              </a:rPr>
              <a:t>Speaker Notes:</a:t>
            </a:r>
            <a:endParaRPr b="1">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200" b="1">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sz="1200" b="1">
                <a:solidFill>
                  <a:schemeClr val="dk1"/>
                </a:solidFill>
                <a:latin typeface="Calibri"/>
                <a:ea typeface="Calibri"/>
                <a:cs typeface="Calibri"/>
                <a:sym typeface="Calibri"/>
              </a:rPr>
              <a:t>CLASS INTERACTION</a:t>
            </a:r>
            <a:endParaRPr b="1">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sz="1200" b="0">
                <a:solidFill>
                  <a:schemeClr val="dk1"/>
                </a:solidFill>
                <a:latin typeface="Calibri"/>
                <a:ea typeface="Calibri"/>
                <a:cs typeface="Calibri"/>
                <a:sym typeface="Calibri"/>
              </a:rPr>
              <a:t>Inform students that some forms of snooping are actually illegal, and, in nearly all cases, snooping is probably not ethical. In different kinds of relationships, people want to share various pieces of information about themselves. This variation is reasonable and normal. It is also reasonable and normal for one person to think an action is acceptable but for someone else to be less comfortable with it.</a:t>
            </a:r>
            <a:endParaRPr sz="1200" b="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200" b="1">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b="1">
              <a:solidFill>
                <a:schemeClr val="dk1"/>
              </a:solidFill>
              <a:latin typeface="Calibri"/>
              <a:ea typeface="Calibri"/>
              <a:cs typeface="Calibri"/>
              <a:sym typeface="Calibri"/>
            </a:endParaRPr>
          </a:p>
        </p:txBody>
      </p:sp>
      <p:sp>
        <p:nvSpPr>
          <p:cNvPr id="352" name="Google Shape;352;p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8"/>
        <p:cNvGrpSpPr/>
        <p:nvPr/>
      </p:nvGrpSpPr>
      <p:grpSpPr>
        <a:xfrm>
          <a:off x="0" y="0"/>
          <a:ext cx="0" cy="0"/>
          <a:chOff x="0" y="0"/>
          <a:chExt cx="0" cy="0"/>
        </a:xfrm>
      </p:grpSpPr>
      <p:sp>
        <p:nvSpPr>
          <p:cNvPr id="1159" name="Google Shape;1159;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SG" b="1" u="sng" dirty="0">
                <a:solidFill>
                  <a:schemeClr val="dk2"/>
                </a:solidFill>
                <a:latin typeface="Calibri"/>
                <a:ea typeface="Calibri"/>
                <a:cs typeface="Calibri"/>
                <a:sym typeface="Calibri"/>
              </a:rPr>
              <a:t>Speaker Notes:</a:t>
            </a:r>
            <a:endParaRPr b="1" dirty="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1" dirty="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1" dirty="0">
                <a:solidFill>
                  <a:schemeClr val="dk2"/>
                </a:solidFill>
                <a:latin typeface="Calibri"/>
                <a:ea typeface="Calibri"/>
                <a:cs typeface="Calibri"/>
                <a:sym typeface="Calibri"/>
              </a:rPr>
              <a:t>TELL YOUR STUDENTS</a:t>
            </a:r>
            <a:endParaRPr b="1" dirty="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0" dirty="0">
                <a:solidFill>
                  <a:schemeClr val="dk2"/>
                </a:solidFill>
                <a:latin typeface="Calibri"/>
                <a:ea typeface="Calibri"/>
                <a:cs typeface="Calibri"/>
                <a:sym typeface="Calibri"/>
              </a:rPr>
              <a:t>5. Motivation: As you do in history class, work to understand the perspective and motivation of the source. Is the source of the image or video an accidental eyewitness? A field officer working for the UN? An activist? Your answer to this question can affect how you view the larger news story.</a:t>
            </a:r>
            <a:endParaRPr b="0" dirty="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0" dirty="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1" dirty="0">
                <a:solidFill>
                  <a:schemeClr val="dk2"/>
                </a:solidFill>
                <a:latin typeface="Calibri"/>
                <a:ea typeface="Calibri"/>
                <a:cs typeface="Calibri"/>
                <a:sym typeface="Calibri"/>
              </a:rPr>
              <a:t>ASK YOUR STUDENTS</a:t>
            </a:r>
            <a:endParaRPr b="1" dirty="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Char char="●"/>
            </a:pPr>
            <a:r>
              <a:rPr lang="en-SG" b="0" dirty="0">
                <a:solidFill>
                  <a:schemeClr val="dk2"/>
                </a:solidFill>
                <a:latin typeface="Calibri"/>
                <a:ea typeface="Calibri"/>
                <a:cs typeface="Calibri"/>
                <a:sym typeface="Calibri"/>
              </a:rPr>
              <a:t>Why is it important to identify the potential motivation of a news source?</a:t>
            </a:r>
            <a:endParaRPr b="0" dirty="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Char char="●"/>
            </a:pPr>
            <a:r>
              <a:rPr lang="en-SG" b="0" dirty="0">
                <a:solidFill>
                  <a:schemeClr val="dk2"/>
                </a:solidFill>
                <a:latin typeface="Calibri"/>
                <a:ea typeface="Calibri"/>
                <a:cs typeface="Calibri"/>
                <a:sym typeface="Calibri"/>
              </a:rPr>
              <a:t>What are potential situations where you might question the motivations of a news source?</a:t>
            </a:r>
            <a:endParaRPr b="0" dirty="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0" dirty="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1" dirty="0">
                <a:solidFill>
                  <a:schemeClr val="dk2"/>
                </a:solidFill>
                <a:latin typeface="Calibri"/>
                <a:ea typeface="Calibri"/>
                <a:cs typeface="Calibri"/>
                <a:sym typeface="Calibri"/>
              </a:rPr>
              <a:t>TEACHER’S NOTE</a:t>
            </a:r>
            <a:endParaRPr dirty="0">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0" dirty="0">
                <a:solidFill>
                  <a:schemeClr val="dk2"/>
                </a:solidFill>
                <a:latin typeface="Calibri"/>
                <a:ea typeface="Calibri"/>
                <a:cs typeface="Calibri"/>
                <a:sym typeface="Calibri"/>
              </a:rPr>
              <a:t>For younger students, consider providing one of the examples below before asking them to think of additional examples.</a:t>
            </a:r>
            <a:endParaRPr b="0" dirty="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0" dirty="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1" dirty="0">
                <a:solidFill>
                  <a:schemeClr val="dk2"/>
                </a:solidFill>
                <a:latin typeface="Calibri"/>
                <a:ea typeface="Calibri"/>
                <a:cs typeface="Calibri"/>
                <a:sym typeface="Calibri"/>
              </a:rPr>
              <a:t>TELL YOUR STUDENTS</a:t>
            </a:r>
            <a:endParaRPr b="1" dirty="0">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SG" b="0" dirty="0">
                <a:solidFill>
                  <a:schemeClr val="dk2"/>
                </a:solidFill>
                <a:latin typeface="Calibri"/>
                <a:ea typeface="Calibri"/>
                <a:cs typeface="Calibri"/>
                <a:sym typeface="Calibri"/>
              </a:rPr>
              <a:t>News consumers might not question the motivation of a journalist, but it is important to consider why they might have written their article before taking it as fact. For example, is the journalist praising someone running for office and also related to that person? Would that change the way you view the article they wrote.</a:t>
            </a:r>
            <a:endParaRPr dirty="0">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0" dirty="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0" dirty="0">
                <a:solidFill>
                  <a:schemeClr val="dk2"/>
                </a:solidFill>
                <a:latin typeface="Calibri"/>
                <a:ea typeface="Calibri"/>
                <a:cs typeface="Calibri"/>
                <a:sym typeface="Calibri"/>
              </a:rPr>
              <a:t>After you finish using the checklist, you will get a better sense of how confident you should be in posting or sharing content online. It may be the case that you are 100% sure of a video’s location, but you are not 100% sure that you have the original version. You might have concerns that the person who uploaded an image was not the person who captured it. The verification process might not always lead you to a definitive “yes.” Instead, it is a process where you search for clues and connections and where you use a variety of tools that lead you to build a case for why a piece of content can be trusted.</a:t>
            </a:r>
            <a:endParaRPr b="0" dirty="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0" dirty="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b="0" dirty="0">
              <a:solidFill>
                <a:schemeClr val="dk2"/>
              </a:solidFill>
              <a:latin typeface="Calibri"/>
              <a:ea typeface="Calibri"/>
              <a:cs typeface="Calibri"/>
              <a:sym typeface="Calibri"/>
            </a:endParaRPr>
          </a:p>
        </p:txBody>
      </p:sp>
      <p:sp>
        <p:nvSpPr>
          <p:cNvPr id="1160" name="Google Shape;1160;p5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Google Shape;1173;p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SG" b="1" u="sng" dirty="0">
                <a:solidFill>
                  <a:schemeClr val="dk2"/>
                </a:solidFill>
                <a:latin typeface="Montserrat SemiBold"/>
                <a:ea typeface="Montserrat SemiBold"/>
                <a:cs typeface="Montserrat SemiBold"/>
                <a:sym typeface="Montserrat SemiBold"/>
              </a:rPr>
              <a:t>Speaker Notes:</a:t>
            </a:r>
            <a:endParaRPr sz="1100" b="1" i="0" u="none" strike="noStrike" cap="none" dirty="0">
              <a:solidFill>
                <a:schemeClr val="dk2"/>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Clr>
                <a:schemeClr val="dk1"/>
              </a:buClr>
              <a:buSzPts val="1100"/>
              <a:buFont typeface="Arial"/>
              <a:buNone/>
            </a:pPr>
            <a:endParaRPr sz="1100" b="0" i="0" u="none" strike="noStrike" cap="none" dirty="0">
              <a:solidFill>
                <a:schemeClr val="dk2"/>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SG" sz="1100" b="1" i="0" u="none" strike="noStrike" cap="none" dirty="0">
                <a:solidFill>
                  <a:schemeClr val="dk2"/>
                </a:solidFill>
                <a:latin typeface="Arial"/>
                <a:ea typeface="Arial"/>
                <a:cs typeface="Arial"/>
                <a:sym typeface="Arial"/>
              </a:rPr>
              <a:t>VIDEO CLASS INTERACTION</a:t>
            </a:r>
            <a:endParaRPr sz="1100" b="0" i="0" u="none" strike="noStrike" cap="none" dirty="0">
              <a:solidFill>
                <a:schemeClr val="dk2"/>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SG" sz="1100" b="0" i="0" u="none" strike="noStrike" cap="none" dirty="0">
                <a:solidFill>
                  <a:schemeClr val="dk2"/>
                </a:solidFill>
                <a:latin typeface="Arial"/>
                <a:ea typeface="Arial"/>
                <a:cs typeface="Arial"/>
                <a:sym typeface="Arial"/>
              </a:rPr>
              <a:t>Review the article below with your students. Put students in groups of two or three and pass out the “Verification Checklist” handout.</a:t>
            </a:r>
            <a:endParaRPr dirty="0"/>
          </a:p>
          <a:p>
            <a:pPr marL="0" lvl="0" indent="0" algn="l" rtl="0">
              <a:lnSpc>
                <a:spcPct val="100000"/>
              </a:lnSpc>
              <a:spcBef>
                <a:spcPts val="0"/>
              </a:spcBef>
              <a:spcAft>
                <a:spcPts val="0"/>
              </a:spcAft>
              <a:buClr>
                <a:schemeClr val="dk1"/>
              </a:buClr>
              <a:buSzPts val="1100"/>
              <a:buFont typeface="Arial"/>
              <a:buNone/>
            </a:pPr>
            <a:r>
              <a:rPr lang="en-SG" sz="1100" b="0" i="0" u="sng" strike="noStrike" cap="none" dirty="0">
                <a:solidFill>
                  <a:schemeClr val="dk2"/>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https://www.nationalgeographic.com/animals/article/great-white-shark-meme-news-photography-animals-peschak</a:t>
            </a:r>
            <a:endParaRPr sz="1100" b="0" i="0" u="none" strike="noStrike" cap="none" dirty="0">
              <a:solidFill>
                <a:schemeClr val="dk2"/>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endParaRPr sz="1100" b="0" i="0" u="none" strike="noStrike" cap="none" dirty="0">
              <a:solidFill>
                <a:schemeClr val="dk2"/>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SG" sz="1100" b="1" i="0" u="none" strike="noStrike" cap="none" dirty="0">
                <a:solidFill>
                  <a:schemeClr val="dk2"/>
                </a:solidFill>
                <a:latin typeface="Arial"/>
                <a:ea typeface="Arial"/>
                <a:cs typeface="Arial"/>
                <a:sym typeface="Arial"/>
              </a:rPr>
              <a:t>ASSIGNMENT</a:t>
            </a:r>
            <a:endParaRPr sz="1100" b="0" i="0" u="none" strike="noStrike" cap="none" dirty="0">
              <a:solidFill>
                <a:schemeClr val="dk2"/>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SG" sz="1100" b="0" i="0" u="none" strike="noStrike" cap="none" dirty="0">
                <a:solidFill>
                  <a:schemeClr val="dk2"/>
                </a:solidFill>
                <a:latin typeface="Arial"/>
                <a:ea typeface="Arial"/>
                <a:cs typeface="Arial"/>
                <a:sym typeface="Arial"/>
              </a:rPr>
              <a:t>Use the “Verification Checklist” for reference. </a:t>
            </a:r>
            <a:endParaRPr dirty="0"/>
          </a:p>
          <a:p>
            <a:pPr marL="0" lvl="0" indent="0" algn="l" rtl="0">
              <a:lnSpc>
                <a:spcPct val="100000"/>
              </a:lnSpc>
              <a:spcBef>
                <a:spcPts val="0"/>
              </a:spcBef>
              <a:spcAft>
                <a:spcPts val="0"/>
              </a:spcAft>
              <a:buClr>
                <a:schemeClr val="dk1"/>
              </a:buClr>
              <a:buSzPts val="1100"/>
              <a:buFont typeface="Arial"/>
              <a:buNone/>
            </a:pPr>
            <a:endParaRPr sz="1100" b="0" i="0" u="none" strike="noStrike" cap="none" dirty="0">
              <a:solidFill>
                <a:schemeClr val="dk2"/>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SG" sz="1100" b="0" i="0" u="none" strike="noStrike" cap="none" dirty="0">
                <a:solidFill>
                  <a:schemeClr val="dk2"/>
                </a:solidFill>
                <a:latin typeface="Arial"/>
                <a:ea typeface="Arial"/>
                <a:cs typeface="Arial"/>
                <a:sym typeface="Arial"/>
              </a:rPr>
              <a:t>With your partner or group, fill out the “Verification Checklist” handout and ask yourself how you could figure out the answer to each question. What online or offline tools could you use to help you? Who would you talk to? What clues are in the video that can help you?</a:t>
            </a:r>
            <a:endParaRPr dirty="0"/>
          </a:p>
          <a:p>
            <a:pPr marL="0" lvl="0" indent="0" algn="l" rtl="0">
              <a:lnSpc>
                <a:spcPct val="100000"/>
              </a:lnSpc>
              <a:spcBef>
                <a:spcPts val="0"/>
              </a:spcBef>
              <a:spcAft>
                <a:spcPts val="0"/>
              </a:spcAft>
              <a:buClr>
                <a:schemeClr val="dk1"/>
              </a:buClr>
              <a:buSzPts val="1100"/>
              <a:buFont typeface="Arial"/>
              <a:buNone/>
            </a:pPr>
            <a:endParaRPr sz="1100" b="0" i="0" u="none" strike="noStrike" cap="none" dirty="0">
              <a:solidFill>
                <a:schemeClr val="dk2"/>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SG" sz="1100" b="1" i="0" u="none" strike="noStrike" cap="none" dirty="0">
                <a:solidFill>
                  <a:schemeClr val="dk2"/>
                </a:solidFill>
                <a:latin typeface="Arial"/>
                <a:ea typeface="Arial"/>
                <a:cs typeface="Arial"/>
                <a:sym typeface="Arial"/>
              </a:rPr>
              <a:t>TELL YOUR STUDENTS</a:t>
            </a:r>
            <a:endParaRPr sz="1100" b="0" i="0" u="none" strike="noStrike" cap="none" dirty="0">
              <a:solidFill>
                <a:schemeClr val="dk2"/>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SG" sz="1100" b="0" i="0" u="none" strike="noStrike" cap="none" dirty="0">
                <a:solidFill>
                  <a:schemeClr val="dk2"/>
                </a:solidFill>
                <a:latin typeface="Arial"/>
                <a:ea typeface="Arial"/>
                <a:cs typeface="Arial"/>
                <a:sym typeface="Arial"/>
              </a:rPr>
              <a:t>Let’s share our findings. Raise your hand if you believe your group found the original version of the video.</a:t>
            </a:r>
            <a:endParaRPr dirty="0"/>
          </a:p>
          <a:p>
            <a:pPr marL="0" lvl="0" indent="0" algn="l" rtl="0">
              <a:lnSpc>
                <a:spcPct val="100000"/>
              </a:lnSpc>
              <a:spcBef>
                <a:spcPts val="0"/>
              </a:spcBef>
              <a:spcAft>
                <a:spcPts val="0"/>
              </a:spcAft>
              <a:buClr>
                <a:schemeClr val="dk1"/>
              </a:buClr>
              <a:buSzPts val="1100"/>
              <a:buFont typeface="Arial"/>
              <a:buNone/>
            </a:pPr>
            <a:endParaRPr sz="1100" b="0" i="0" u="none" strike="noStrike" cap="none" dirty="0">
              <a:solidFill>
                <a:schemeClr val="dk2"/>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SG" sz="1100" b="1" i="0" u="none" strike="noStrike" cap="none" dirty="0">
                <a:solidFill>
                  <a:schemeClr val="dk2"/>
                </a:solidFill>
                <a:latin typeface="Arial"/>
                <a:ea typeface="Arial"/>
                <a:cs typeface="Arial"/>
                <a:sym typeface="Arial"/>
              </a:rPr>
              <a:t>ASK YOUR STUDENTS</a:t>
            </a:r>
            <a:endParaRPr sz="1100" b="0" i="0" u="none" strike="noStrike" cap="none" dirty="0">
              <a:solidFill>
                <a:schemeClr val="dk2"/>
              </a:solidFill>
              <a:latin typeface="Arial"/>
              <a:ea typeface="Arial"/>
              <a:cs typeface="Arial"/>
              <a:sym typeface="Arial"/>
            </a:endParaRPr>
          </a:p>
          <a:p>
            <a:pPr marL="171450" lvl="0" indent="-171450" algn="l" rtl="0">
              <a:lnSpc>
                <a:spcPct val="100000"/>
              </a:lnSpc>
              <a:spcBef>
                <a:spcPts val="0"/>
              </a:spcBef>
              <a:spcAft>
                <a:spcPts val="0"/>
              </a:spcAft>
              <a:buClr>
                <a:schemeClr val="dk1"/>
              </a:buClr>
              <a:buSzPts val="1100"/>
              <a:buChar char="●"/>
            </a:pPr>
            <a:r>
              <a:rPr lang="en-SG" sz="1100" b="0" i="0" u="none" strike="noStrike" cap="none" dirty="0">
                <a:solidFill>
                  <a:schemeClr val="dk2"/>
                </a:solidFill>
                <a:latin typeface="Arial"/>
                <a:ea typeface="Arial"/>
                <a:cs typeface="Arial"/>
                <a:sym typeface="Arial"/>
              </a:rPr>
              <a:t>What site do you think has the original?</a:t>
            </a:r>
            <a:endParaRPr dirty="0"/>
          </a:p>
          <a:p>
            <a:pPr marL="171450" lvl="0" indent="-171450" algn="l" rtl="0">
              <a:lnSpc>
                <a:spcPct val="100000"/>
              </a:lnSpc>
              <a:spcBef>
                <a:spcPts val="0"/>
              </a:spcBef>
              <a:spcAft>
                <a:spcPts val="0"/>
              </a:spcAft>
              <a:buClr>
                <a:schemeClr val="dk1"/>
              </a:buClr>
              <a:buSzPts val="1100"/>
              <a:buChar char="●"/>
            </a:pPr>
            <a:r>
              <a:rPr lang="en-SG" sz="1100" b="0" i="0" u="none" strike="noStrike" cap="none" dirty="0">
                <a:solidFill>
                  <a:schemeClr val="dk2"/>
                </a:solidFill>
                <a:latin typeface="Arial"/>
                <a:ea typeface="Arial"/>
                <a:cs typeface="Arial"/>
                <a:sym typeface="Arial"/>
              </a:rPr>
              <a:t>How did you determine whether or not this video was the original piece of content?</a:t>
            </a:r>
            <a:endParaRPr dirty="0"/>
          </a:p>
          <a:p>
            <a:pPr marL="0" lvl="0" indent="0" algn="l" rtl="0">
              <a:lnSpc>
                <a:spcPct val="100000"/>
              </a:lnSpc>
              <a:spcBef>
                <a:spcPts val="0"/>
              </a:spcBef>
              <a:spcAft>
                <a:spcPts val="0"/>
              </a:spcAft>
              <a:buClr>
                <a:schemeClr val="dk1"/>
              </a:buClr>
              <a:buSzPts val="1100"/>
              <a:buFont typeface="Arial"/>
              <a:buNone/>
            </a:pPr>
            <a:endParaRPr sz="1100" b="0" i="0" u="none" strike="noStrike" cap="none" dirty="0">
              <a:solidFill>
                <a:schemeClr val="dk2"/>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SG" sz="1100" b="1" i="0" u="none" strike="noStrike" cap="none" dirty="0">
                <a:solidFill>
                  <a:schemeClr val="dk2"/>
                </a:solidFill>
                <a:latin typeface="Arial"/>
                <a:ea typeface="Arial"/>
                <a:cs typeface="Arial"/>
                <a:sym typeface="Arial"/>
              </a:rPr>
              <a:t>TELL YOUR STUDENTS</a:t>
            </a:r>
            <a:endParaRPr sz="1100" b="0" i="0" u="none" strike="noStrike" cap="none" dirty="0">
              <a:solidFill>
                <a:schemeClr val="dk2"/>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SG" sz="1100" b="0" i="0" u="none" strike="noStrike" cap="none" dirty="0">
                <a:solidFill>
                  <a:schemeClr val="dk2"/>
                </a:solidFill>
                <a:latin typeface="Arial"/>
                <a:ea typeface="Arial"/>
                <a:cs typeface="Arial"/>
                <a:sym typeface="Arial"/>
              </a:rPr>
              <a:t>The image of the shark was widely shared on social media and on various news outlets.</a:t>
            </a:r>
            <a:endParaRPr dirty="0"/>
          </a:p>
          <a:p>
            <a:pPr marL="0" lvl="0" indent="0" algn="l" rtl="0">
              <a:lnSpc>
                <a:spcPct val="100000"/>
              </a:lnSpc>
              <a:spcBef>
                <a:spcPts val="0"/>
              </a:spcBef>
              <a:spcAft>
                <a:spcPts val="0"/>
              </a:spcAft>
              <a:buClr>
                <a:schemeClr val="dk1"/>
              </a:buClr>
              <a:buSzPts val="1100"/>
              <a:buFont typeface="Arial"/>
              <a:buNone/>
            </a:pPr>
            <a:endParaRPr sz="1100" b="0" i="0" u="none" strike="noStrike" cap="none" dirty="0">
              <a:solidFill>
                <a:schemeClr val="dk2"/>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SG" sz="1100" b="1" i="0" u="none" strike="noStrike" cap="none" dirty="0">
                <a:solidFill>
                  <a:schemeClr val="dk2"/>
                </a:solidFill>
                <a:latin typeface="Arial"/>
                <a:ea typeface="Arial"/>
                <a:cs typeface="Arial"/>
                <a:sym typeface="Arial"/>
              </a:rPr>
              <a:t>TEACHER’S NOTE</a:t>
            </a:r>
            <a:endParaRPr sz="1100" b="0" i="0" u="none" strike="noStrike" cap="none" dirty="0">
              <a:solidFill>
                <a:schemeClr val="dk2"/>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SG" sz="1100" b="0" i="0" u="none" strike="noStrike" cap="none" dirty="0">
                <a:solidFill>
                  <a:schemeClr val="dk2"/>
                </a:solidFill>
                <a:latin typeface="Arial"/>
                <a:ea typeface="Arial"/>
                <a:cs typeface="Arial"/>
                <a:sym typeface="Arial"/>
              </a:rPr>
              <a:t>This example is intended to help students understand how to verify image scrapes by following the verification steps. While the shark is a great example of the need for image/video verification, we encourage you to choose an image or video that will resonate with your students. If there is a local example that your students will connect with more, we recommend using that example instead.</a:t>
            </a:r>
            <a:endParaRPr dirty="0"/>
          </a:p>
          <a:p>
            <a:pPr marL="0" lvl="0" indent="0" algn="l" rtl="0">
              <a:lnSpc>
                <a:spcPct val="100000"/>
              </a:lnSpc>
              <a:spcBef>
                <a:spcPts val="0"/>
              </a:spcBef>
              <a:spcAft>
                <a:spcPts val="0"/>
              </a:spcAft>
              <a:buClr>
                <a:schemeClr val="dk1"/>
              </a:buClr>
              <a:buSzPts val="1100"/>
              <a:buFont typeface="Arial"/>
              <a:buNone/>
            </a:pPr>
            <a:endParaRPr sz="1100" b="0" i="0" u="none" strike="noStrike" cap="none" dirty="0">
              <a:solidFill>
                <a:schemeClr val="dk2"/>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SG" sz="1100" b="1" i="0" u="none" strike="noStrike" cap="none" dirty="0">
                <a:solidFill>
                  <a:schemeClr val="dk2"/>
                </a:solidFill>
                <a:latin typeface="Arial"/>
                <a:ea typeface="Arial"/>
                <a:cs typeface="Arial"/>
                <a:sym typeface="Arial"/>
              </a:rPr>
              <a:t>TELL YOUR STUDENTS</a:t>
            </a:r>
            <a:endParaRPr sz="1100" b="0" i="0" u="none" strike="noStrike" cap="none" dirty="0">
              <a:solidFill>
                <a:schemeClr val="dk2"/>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SG" sz="1100" b="0" i="0" u="none" strike="noStrike" cap="none" dirty="0">
                <a:solidFill>
                  <a:schemeClr val="dk2"/>
                </a:solidFill>
                <a:latin typeface="Arial"/>
                <a:ea typeface="Arial"/>
                <a:cs typeface="Arial"/>
                <a:sym typeface="Arial"/>
              </a:rPr>
              <a:t>When a news event occurs, images and videos can easily multiply, with the same person being photographed by multiple people from different angles. Each person who captures and shares a piece of content can be motivated to do so for various reasons. For example, photos of the same event can be captured by a journalist, an activist, a person who works in the area, or a person who is traveling through the area on holiday. Each resulting image can reflect the different interests, opinions, and even potential biases of its source.</a:t>
            </a:r>
            <a:br>
              <a:rPr lang="en-SG" dirty="0">
                <a:solidFill>
                  <a:schemeClr val="dk2"/>
                </a:solidFill>
              </a:rPr>
            </a:br>
            <a:endParaRPr b="0" dirty="0">
              <a:solidFill>
                <a:schemeClr val="dk2"/>
              </a:solidFill>
              <a:latin typeface="Montserrat SemiBold"/>
              <a:ea typeface="Montserrat SemiBold"/>
              <a:cs typeface="Montserrat SemiBold"/>
              <a:sym typeface="Montserrat SemiBold"/>
            </a:endParaRPr>
          </a:p>
        </p:txBody>
      </p:sp>
      <p:sp>
        <p:nvSpPr>
          <p:cNvPr id="1174" name="Google Shape;1174;p5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7"/>
        <p:cNvGrpSpPr/>
        <p:nvPr/>
      </p:nvGrpSpPr>
      <p:grpSpPr>
        <a:xfrm>
          <a:off x="0" y="0"/>
          <a:ext cx="0" cy="0"/>
          <a:chOff x="0" y="0"/>
          <a:chExt cx="0" cy="0"/>
        </a:xfrm>
      </p:grpSpPr>
      <p:sp>
        <p:nvSpPr>
          <p:cNvPr id="1188" name="Google Shape;1188;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SG" b="1" u="sng" dirty="0">
                <a:solidFill>
                  <a:schemeClr val="dk2"/>
                </a:solidFill>
                <a:latin typeface="Calibri"/>
                <a:ea typeface="Calibri"/>
                <a:cs typeface="Calibri"/>
                <a:sym typeface="Calibri"/>
              </a:rPr>
              <a:t>Speaker’s Notes</a:t>
            </a:r>
            <a:endParaRPr b="1" dirty="0">
              <a:solidFill>
                <a:schemeClr val="dk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b="1" dirty="0">
              <a:solidFill>
                <a:schemeClr val="dk2"/>
              </a:solidFill>
              <a:latin typeface="Calibri"/>
              <a:ea typeface="Calibri"/>
              <a:cs typeface="Calibri"/>
              <a:sym typeface="Calibri"/>
            </a:endParaRPr>
          </a:p>
          <a:p>
            <a:pPr marL="0" lvl="0" indent="0" algn="l" rtl="0">
              <a:lnSpc>
                <a:spcPct val="115000"/>
              </a:lnSpc>
              <a:spcBef>
                <a:spcPts val="0"/>
              </a:spcBef>
              <a:spcAft>
                <a:spcPts val="0"/>
              </a:spcAft>
              <a:buClr>
                <a:srgbClr val="67788A"/>
              </a:buClr>
              <a:buSzPts val="1100"/>
              <a:buFont typeface="Arial"/>
              <a:buNone/>
            </a:pPr>
            <a:r>
              <a:rPr lang="en-SG" b="1" dirty="0">
                <a:solidFill>
                  <a:schemeClr val="dk2"/>
                </a:solidFill>
                <a:latin typeface="Calibri"/>
                <a:ea typeface="Calibri"/>
                <a:cs typeface="Calibri"/>
                <a:sym typeface="Calibri"/>
              </a:rPr>
              <a:t>TELL YOUR STUDENTS</a:t>
            </a:r>
            <a:endParaRPr b="1" dirty="0">
              <a:solidFill>
                <a:schemeClr val="dk2"/>
              </a:solidFill>
              <a:latin typeface="Calibri"/>
              <a:ea typeface="Calibri"/>
              <a:cs typeface="Calibri"/>
              <a:sym typeface="Calibri"/>
            </a:endParaRPr>
          </a:p>
          <a:p>
            <a:pPr marL="0" lvl="0" indent="0" algn="l" rtl="0">
              <a:lnSpc>
                <a:spcPct val="115000"/>
              </a:lnSpc>
              <a:spcBef>
                <a:spcPts val="0"/>
              </a:spcBef>
              <a:spcAft>
                <a:spcPts val="0"/>
              </a:spcAft>
              <a:buClr>
                <a:srgbClr val="67788A"/>
              </a:buClr>
              <a:buSzPts val="1100"/>
              <a:buFont typeface="Arial"/>
              <a:buNone/>
            </a:pPr>
            <a:r>
              <a:rPr lang="en-SG" b="0" dirty="0">
                <a:solidFill>
                  <a:schemeClr val="dk2"/>
                </a:solidFill>
                <a:latin typeface="Calibri"/>
                <a:ea typeface="Calibri"/>
                <a:cs typeface="Calibri"/>
                <a:sym typeface="Calibri"/>
              </a:rPr>
              <a:t>Facebook is committed to</a:t>
            </a:r>
            <a:r>
              <a:rPr lang="en-SG" b="0" dirty="0">
                <a:solidFill>
                  <a:schemeClr val="dk2"/>
                </a:solidFill>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 </a:t>
            </a:r>
            <a:r>
              <a:rPr lang="en-SG" b="0" u="sng" dirty="0">
                <a:solidFill>
                  <a:schemeClr val="dk2"/>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fighting the spread of false news</a:t>
            </a:r>
            <a:r>
              <a:rPr lang="en-SG" b="0" dirty="0">
                <a:solidFill>
                  <a:schemeClr val="dk2"/>
                </a:solidFill>
                <a:latin typeface="Calibri"/>
                <a:ea typeface="Calibri"/>
                <a:cs typeface="Calibri"/>
                <a:sym typeface="Calibri"/>
              </a:rPr>
              <a:t> on Facebook.</a:t>
            </a:r>
            <a:endParaRPr b="0" dirty="0">
              <a:solidFill>
                <a:schemeClr val="dk2"/>
              </a:solidFill>
              <a:latin typeface="Calibri"/>
              <a:ea typeface="Calibri"/>
              <a:cs typeface="Calibri"/>
              <a:sym typeface="Calibri"/>
            </a:endParaRPr>
          </a:p>
          <a:p>
            <a:pPr marL="0" lvl="0" indent="0" algn="l" rtl="0">
              <a:lnSpc>
                <a:spcPct val="115000"/>
              </a:lnSpc>
              <a:spcBef>
                <a:spcPts val="0"/>
              </a:spcBef>
              <a:spcAft>
                <a:spcPts val="0"/>
              </a:spcAft>
              <a:buClr>
                <a:srgbClr val="67788A"/>
              </a:buClr>
              <a:buSzPts val="1100"/>
              <a:buFont typeface="Arial"/>
              <a:buNone/>
            </a:pPr>
            <a:endParaRPr b="0" dirty="0">
              <a:solidFill>
                <a:schemeClr val="dk2"/>
              </a:solidFill>
              <a:latin typeface="Calibri"/>
              <a:ea typeface="Calibri"/>
              <a:cs typeface="Calibri"/>
              <a:sym typeface="Calibri"/>
            </a:endParaRPr>
          </a:p>
          <a:p>
            <a:pPr marL="0" lvl="0" indent="0" algn="l" rtl="0">
              <a:lnSpc>
                <a:spcPct val="115000"/>
              </a:lnSpc>
              <a:spcBef>
                <a:spcPts val="0"/>
              </a:spcBef>
              <a:spcAft>
                <a:spcPts val="0"/>
              </a:spcAft>
              <a:buClr>
                <a:srgbClr val="67788A"/>
              </a:buClr>
              <a:buSzPts val="1100"/>
              <a:buFont typeface="Arial"/>
              <a:buNone/>
            </a:pPr>
            <a:r>
              <a:rPr lang="en-SG" b="0" dirty="0">
                <a:solidFill>
                  <a:schemeClr val="dk2"/>
                </a:solidFill>
                <a:latin typeface="Calibri"/>
                <a:ea typeface="Calibri"/>
                <a:cs typeface="Calibri"/>
                <a:sym typeface="Calibri"/>
              </a:rPr>
              <a:t>They use both technology and human review to remove fake accounts, promote news literacy, and disrupt financial incentives of spammers.</a:t>
            </a:r>
            <a:endParaRPr b="0" dirty="0">
              <a:solidFill>
                <a:schemeClr val="dk2"/>
              </a:solidFill>
              <a:latin typeface="Calibri"/>
              <a:ea typeface="Calibri"/>
              <a:cs typeface="Calibri"/>
              <a:sym typeface="Calibri"/>
            </a:endParaRPr>
          </a:p>
          <a:p>
            <a:pPr marL="0" lvl="0" indent="0" algn="l" rtl="0">
              <a:lnSpc>
                <a:spcPct val="115000"/>
              </a:lnSpc>
              <a:spcBef>
                <a:spcPts val="0"/>
              </a:spcBef>
              <a:spcAft>
                <a:spcPts val="0"/>
              </a:spcAft>
              <a:buClr>
                <a:srgbClr val="67788A"/>
              </a:buClr>
              <a:buSzPts val="1100"/>
              <a:buFont typeface="Arial"/>
              <a:buNone/>
            </a:pPr>
            <a:endParaRPr b="0" dirty="0">
              <a:solidFill>
                <a:schemeClr val="dk2"/>
              </a:solidFill>
              <a:latin typeface="Calibri"/>
              <a:ea typeface="Calibri"/>
              <a:cs typeface="Calibri"/>
              <a:sym typeface="Calibri"/>
            </a:endParaRPr>
          </a:p>
          <a:p>
            <a:pPr marL="0" lvl="0" indent="0" algn="l" rtl="0">
              <a:lnSpc>
                <a:spcPct val="115000"/>
              </a:lnSpc>
              <a:spcBef>
                <a:spcPts val="0"/>
              </a:spcBef>
              <a:spcAft>
                <a:spcPts val="0"/>
              </a:spcAft>
              <a:buClr>
                <a:srgbClr val="67788A"/>
              </a:buClr>
              <a:buSzPts val="1100"/>
              <a:buFont typeface="Arial"/>
              <a:buNone/>
            </a:pPr>
            <a:r>
              <a:rPr lang="en-SG" b="0" dirty="0">
                <a:solidFill>
                  <a:schemeClr val="dk2"/>
                </a:solidFill>
                <a:latin typeface="Calibri"/>
                <a:ea typeface="Calibri"/>
                <a:cs typeface="Calibri"/>
                <a:sym typeface="Calibri"/>
              </a:rPr>
              <a:t>In</a:t>
            </a:r>
            <a:r>
              <a:rPr lang="en-SG" b="0" dirty="0">
                <a:solidFill>
                  <a:schemeClr val="dk2"/>
                </a:solidFill>
                <a:uFill>
                  <a:noFill/>
                </a:uFill>
                <a:latin typeface="Calibri"/>
                <a:ea typeface="Calibri"/>
                <a:cs typeface="Calibri"/>
                <a:sym typeface="Calibri"/>
                <a:hlinkClick r:id="rId4">
                  <a:extLst>
                    <a:ext uri="{A12FA001-AC4F-418D-AE19-62706E023703}">
                      <ahyp:hlinkClr xmlns:ahyp="http://schemas.microsoft.com/office/drawing/2018/hyperlinkcolor" val="tx"/>
                    </a:ext>
                  </a:extLst>
                </a:hlinkClick>
              </a:rPr>
              <a:t> </a:t>
            </a:r>
            <a:r>
              <a:rPr lang="en-SG" b="0" u="sng" dirty="0">
                <a:solidFill>
                  <a:schemeClr val="dk2"/>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certain countries</a:t>
            </a:r>
            <a:r>
              <a:rPr lang="en-SG" b="0" dirty="0">
                <a:solidFill>
                  <a:schemeClr val="dk2"/>
                </a:solidFill>
                <a:latin typeface="Calibri"/>
                <a:ea typeface="Calibri"/>
                <a:cs typeface="Calibri"/>
                <a:sym typeface="Calibri"/>
              </a:rPr>
              <a:t>, they also work with</a:t>
            </a:r>
            <a:r>
              <a:rPr lang="en-SG" b="0" dirty="0">
                <a:solidFill>
                  <a:schemeClr val="dk2"/>
                </a:solidFill>
                <a:uFill>
                  <a:noFill/>
                </a:uFill>
                <a:latin typeface="Calibri"/>
                <a:ea typeface="Calibri"/>
                <a:cs typeface="Calibri"/>
                <a:sym typeface="Calibri"/>
                <a:hlinkClick r:id="rId5">
                  <a:extLst>
                    <a:ext uri="{A12FA001-AC4F-418D-AE19-62706E023703}">
                      <ahyp:hlinkClr xmlns:ahyp="http://schemas.microsoft.com/office/drawing/2018/hyperlinkcolor" val="tx"/>
                    </a:ext>
                  </a:extLst>
                </a:hlinkClick>
              </a:rPr>
              <a:t> </a:t>
            </a:r>
            <a:r>
              <a:rPr lang="en-SG" b="0" u="sng" dirty="0">
                <a:solidFill>
                  <a:schemeClr val="dk2"/>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third-party fact-checkers</a:t>
            </a:r>
            <a:r>
              <a:rPr lang="en-SG" b="0" dirty="0">
                <a:solidFill>
                  <a:schemeClr val="dk2"/>
                </a:solidFill>
                <a:latin typeface="Calibri"/>
                <a:ea typeface="Calibri"/>
                <a:cs typeface="Calibri"/>
                <a:sym typeface="Calibri"/>
              </a:rPr>
              <a:t> who are</a:t>
            </a:r>
            <a:r>
              <a:rPr lang="en-SG" b="0" dirty="0">
                <a:solidFill>
                  <a:schemeClr val="dk2"/>
                </a:solidFill>
                <a:uFill>
                  <a:noFill/>
                </a:uFill>
                <a:latin typeface="Calibri"/>
                <a:ea typeface="Calibri"/>
                <a:cs typeface="Calibri"/>
                <a:sym typeface="Calibri"/>
                <a:hlinkClick r:id="rId6">
                  <a:extLst>
                    <a:ext uri="{A12FA001-AC4F-418D-AE19-62706E023703}">
                      <ahyp:hlinkClr xmlns:ahyp="http://schemas.microsoft.com/office/drawing/2018/hyperlinkcolor" val="tx"/>
                    </a:ext>
                  </a:extLst>
                </a:hlinkClick>
              </a:rPr>
              <a:t> </a:t>
            </a:r>
            <a:r>
              <a:rPr lang="en-SG" b="0" u="sng" dirty="0">
                <a:solidFill>
                  <a:schemeClr val="dk2"/>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certified</a:t>
            </a:r>
            <a:r>
              <a:rPr lang="en-SG" b="0" dirty="0">
                <a:solidFill>
                  <a:schemeClr val="dk2"/>
                </a:solidFill>
                <a:latin typeface="Calibri"/>
                <a:ea typeface="Calibri"/>
                <a:cs typeface="Calibri"/>
                <a:sym typeface="Calibri"/>
              </a:rPr>
              <a:t> through the non-partisan International Fact-Checking Network to help identify and review false news.</a:t>
            </a:r>
            <a:endParaRPr b="0" dirty="0">
              <a:solidFill>
                <a:schemeClr val="dk2"/>
              </a:solidFill>
              <a:latin typeface="Calibri"/>
              <a:ea typeface="Calibri"/>
              <a:cs typeface="Calibri"/>
              <a:sym typeface="Calibri"/>
            </a:endParaRPr>
          </a:p>
          <a:p>
            <a:pPr marL="0" lvl="0" indent="0" algn="l" rtl="0">
              <a:lnSpc>
                <a:spcPct val="115000"/>
              </a:lnSpc>
              <a:spcBef>
                <a:spcPts val="0"/>
              </a:spcBef>
              <a:spcAft>
                <a:spcPts val="0"/>
              </a:spcAft>
              <a:buClr>
                <a:srgbClr val="67788A"/>
              </a:buClr>
              <a:buSzPts val="1100"/>
              <a:buFont typeface="Arial"/>
              <a:buNone/>
            </a:pPr>
            <a:endParaRPr b="0" dirty="0">
              <a:solidFill>
                <a:schemeClr val="dk2"/>
              </a:solidFill>
              <a:latin typeface="Calibri"/>
              <a:ea typeface="Calibri"/>
              <a:cs typeface="Calibri"/>
              <a:sym typeface="Calibri"/>
            </a:endParaRPr>
          </a:p>
          <a:p>
            <a:pPr marL="0" lvl="0" indent="0" algn="l" rtl="0">
              <a:lnSpc>
                <a:spcPct val="115000"/>
              </a:lnSpc>
              <a:spcBef>
                <a:spcPts val="0"/>
              </a:spcBef>
              <a:spcAft>
                <a:spcPts val="0"/>
              </a:spcAft>
              <a:buClr>
                <a:srgbClr val="67788A"/>
              </a:buClr>
              <a:buSzPts val="1100"/>
              <a:buFont typeface="Arial"/>
              <a:buNone/>
            </a:pPr>
            <a:r>
              <a:rPr lang="en-SG" b="0" dirty="0">
                <a:solidFill>
                  <a:schemeClr val="dk2"/>
                </a:solidFill>
                <a:latin typeface="Calibri"/>
                <a:ea typeface="Calibri"/>
                <a:cs typeface="Calibri"/>
                <a:sym typeface="Calibri"/>
              </a:rPr>
              <a:t>Being media literate is like being able to read. But a media literate person can ‘read’ all types of media — including broadcast media like television and radio, print media like newspapers, and information on the internet.</a:t>
            </a:r>
            <a:endParaRPr b="0" dirty="0">
              <a:solidFill>
                <a:schemeClr val="dk2"/>
              </a:solidFill>
              <a:latin typeface="Calibri"/>
              <a:ea typeface="Calibri"/>
              <a:cs typeface="Calibri"/>
              <a:sym typeface="Calibri"/>
            </a:endParaRPr>
          </a:p>
          <a:p>
            <a:pPr marL="0" lvl="0" indent="0" algn="l" rtl="0">
              <a:lnSpc>
                <a:spcPct val="115000"/>
              </a:lnSpc>
              <a:spcBef>
                <a:spcPts val="0"/>
              </a:spcBef>
              <a:spcAft>
                <a:spcPts val="0"/>
              </a:spcAft>
              <a:buClr>
                <a:srgbClr val="67788A"/>
              </a:buClr>
              <a:buSzPts val="1100"/>
              <a:buFont typeface="Arial"/>
              <a:buNone/>
            </a:pPr>
            <a:endParaRPr b="0" dirty="0">
              <a:solidFill>
                <a:schemeClr val="dk2"/>
              </a:solidFill>
              <a:latin typeface="Calibri"/>
              <a:ea typeface="Calibri"/>
              <a:cs typeface="Calibri"/>
              <a:sym typeface="Calibri"/>
            </a:endParaRPr>
          </a:p>
          <a:p>
            <a:pPr marL="0" lvl="0" indent="0" algn="l" rtl="0">
              <a:lnSpc>
                <a:spcPct val="115000"/>
              </a:lnSpc>
              <a:spcBef>
                <a:spcPts val="0"/>
              </a:spcBef>
              <a:spcAft>
                <a:spcPts val="0"/>
              </a:spcAft>
              <a:buClr>
                <a:srgbClr val="67788A"/>
              </a:buClr>
              <a:buSzPts val="1100"/>
              <a:buFont typeface="Arial"/>
              <a:buNone/>
            </a:pPr>
            <a:r>
              <a:rPr lang="en-SG" b="0" dirty="0">
                <a:solidFill>
                  <a:schemeClr val="dk2"/>
                </a:solidFill>
                <a:latin typeface="Calibri"/>
                <a:ea typeface="Calibri"/>
                <a:cs typeface="Calibri"/>
                <a:sym typeface="Calibri"/>
              </a:rPr>
              <a:t>A media literate person does not just access media. They have to be able to understand it, </a:t>
            </a:r>
            <a:r>
              <a:rPr lang="en-SG" b="0" dirty="0" err="1">
                <a:solidFill>
                  <a:schemeClr val="dk2"/>
                </a:solidFill>
                <a:latin typeface="Calibri"/>
                <a:ea typeface="Calibri"/>
                <a:cs typeface="Calibri"/>
                <a:sym typeface="Calibri"/>
              </a:rPr>
              <a:t>analyze</a:t>
            </a:r>
            <a:r>
              <a:rPr lang="en-SG" b="0" dirty="0">
                <a:solidFill>
                  <a:schemeClr val="dk2"/>
                </a:solidFill>
                <a:latin typeface="Calibri"/>
                <a:ea typeface="Calibri"/>
                <a:cs typeface="Calibri"/>
                <a:sym typeface="Calibri"/>
              </a:rPr>
              <a:t> it, think about it critically — and create it themselves.</a:t>
            </a:r>
            <a:endParaRPr b="0" dirty="0">
              <a:solidFill>
                <a:schemeClr val="dk2"/>
              </a:solidFill>
              <a:latin typeface="Calibri"/>
              <a:ea typeface="Calibri"/>
              <a:cs typeface="Calibri"/>
              <a:sym typeface="Calibri"/>
            </a:endParaRPr>
          </a:p>
          <a:p>
            <a:pPr marL="0" lvl="0" indent="0" algn="l" rtl="0">
              <a:lnSpc>
                <a:spcPct val="115000"/>
              </a:lnSpc>
              <a:spcBef>
                <a:spcPts val="0"/>
              </a:spcBef>
              <a:spcAft>
                <a:spcPts val="0"/>
              </a:spcAft>
              <a:buClr>
                <a:srgbClr val="67788A"/>
              </a:buClr>
              <a:buSzPts val="1100"/>
              <a:buFont typeface="Arial"/>
              <a:buNone/>
            </a:pPr>
            <a:endParaRPr b="0" dirty="0">
              <a:solidFill>
                <a:schemeClr val="dk2"/>
              </a:solidFill>
              <a:latin typeface="Calibri"/>
              <a:ea typeface="Calibri"/>
              <a:cs typeface="Calibri"/>
              <a:sym typeface="Calibri"/>
            </a:endParaRPr>
          </a:p>
          <a:p>
            <a:pPr marL="0" lvl="0" indent="0" algn="l" rtl="0">
              <a:lnSpc>
                <a:spcPct val="115000"/>
              </a:lnSpc>
              <a:spcBef>
                <a:spcPts val="0"/>
              </a:spcBef>
              <a:spcAft>
                <a:spcPts val="0"/>
              </a:spcAft>
              <a:buClr>
                <a:srgbClr val="67788A"/>
              </a:buClr>
              <a:buSzPts val="1100"/>
              <a:buFont typeface="Arial"/>
              <a:buNone/>
            </a:pPr>
            <a:r>
              <a:rPr lang="en-SG" b="0" dirty="0">
                <a:solidFill>
                  <a:schemeClr val="dk2"/>
                </a:solidFill>
                <a:latin typeface="Calibri"/>
                <a:ea typeface="Calibri"/>
                <a:cs typeface="Calibri"/>
                <a:sym typeface="Calibri"/>
              </a:rPr>
              <a:t>To become media literate we need to be able to think critically about what the information is, where it came from, and why it was made.</a:t>
            </a:r>
            <a:endParaRPr b="0" dirty="0">
              <a:solidFill>
                <a:schemeClr val="dk2"/>
              </a:solidFill>
              <a:latin typeface="Calibri"/>
              <a:ea typeface="Calibri"/>
              <a:cs typeface="Calibri"/>
              <a:sym typeface="Calibri"/>
            </a:endParaRPr>
          </a:p>
          <a:p>
            <a:pPr marL="0" lvl="0" indent="0" algn="l" rtl="0">
              <a:lnSpc>
                <a:spcPct val="115000"/>
              </a:lnSpc>
              <a:spcBef>
                <a:spcPts val="0"/>
              </a:spcBef>
              <a:spcAft>
                <a:spcPts val="0"/>
              </a:spcAft>
              <a:buClr>
                <a:srgbClr val="67788A"/>
              </a:buClr>
              <a:buSzPts val="1100"/>
              <a:buFont typeface="Arial"/>
              <a:buNone/>
            </a:pPr>
            <a:endParaRPr b="0" dirty="0">
              <a:solidFill>
                <a:schemeClr val="dk2"/>
              </a:solidFill>
              <a:latin typeface="Calibri"/>
              <a:ea typeface="Calibri"/>
              <a:cs typeface="Calibri"/>
              <a:sym typeface="Calibri"/>
            </a:endParaRPr>
          </a:p>
          <a:p>
            <a:pPr marL="0" lvl="0" indent="0" algn="l" rtl="0">
              <a:lnSpc>
                <a:spcPct val="115000"/>
              </a:lnSpc>
              <a:spcBef>
                <a:spcPts val="0"/>
              </a:spcBef>
              <a:spcAft>
                <a:spcPts val="0"/>
              </a:spcAft>
              <a:buClr>
                <a:srgbClr val="67788A"/>
              </a:buClr>
              <a:buSzPts val="1100"/>
              <a:buFont typeface="Arial"/>
              <a:buNone/>
            </a:pPr>
            <a:r>
              <a:rPr lang="en-SG" b="0" dirty="0">
                <a:solidFill>
                  <a:schemeClr val="dk2"/>
                </a:solidFill>
                <a:latin typeface="Calibri"/>
                <a:ea typeface="Calibri"/>
                <a:cs typeface="Calibri"/>
                <a:sym typeface="Calibri"/>
              </a:rPr>
              <a:t>Digital information can sometimes be manipulated to change its meaning. So, we need to learn how to spot false information and how to tell the difference between a fact and someone’s opinion.</a:t>
            </a:r>
            <a:endParaRPr b="0" dirty="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0" dirty="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0" dirty="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b="0" dirty="0">
              <a:solidFill>
                <a:schemeClr val="dk2"/>
              </a:solidFill>
              <a:latin typeface="Calibri"/>
              <a:ea typeface="Calibri"/>
              <a:cs typeface="Calibri"/>
              <a:sym typeface="Calibri"/>
            </a:endParaRPr>
          </a:p>
        </p:txBody>
      </p:sp>
      <p:sp>
        <p:nvSpPr>
          <p:cNvPr id="1189" name="Google Shape;1189;p5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0"/>
        <p:cNvGrpSpPr/>
        <p:nvPr/>
      </p:nvGrpSpPr>
      <p:grpSpPr>
        <a:xfrm>
          <a:off x="0" y="0"/>
          <a:ext cx="0" cy="0"/>
          <a:chOff x="0" y="0"/>
          <a:chExt cx="0" cy="0"/>
        </a:xfrm>
      </p:grpSpPr>
      <p:sp>
        <p:nvSpPr>
          <p:cNvPr id="1221" name="Google Shape;1221;p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SG" b="1" u="sng" dirty="0">
                <a:solidFill>
                  <a:schemeClr val="dk2"/>
                </a:solidFill>
                <a:latin typeface="Calibri"/>
                <a:ea typeface="Calibri"/>
                <a:cs typeface="Calibri"/>
                <a:sym typeface="Calibri"/>
              </a:rPr>
              <a:t>Speaker’s Notes</a:t>
            </a:r>
            <a:endParaRPr b="1" dirty="0">
              <a:solidFill>
                <a:schemeClr val="dk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b="1" dirty="0">
              <a:solidFill>
                <a:schemeClr val="dk2"/>
              </a:solidFill>
              <a:latin typeface="Calibri"/>
              <a:ea typeface="Calibri"/>
              <a:cs typeface="Calibri"/>
              <a:sym typeface="Calibri"/>
            </a:endParaRPr>
          </a:p>
          <a:p>
            <a:pPr marL="0" lvl="0" indent="0" algn="l" rtl="0">
              <a:lnSpc>
                <a:spcPct val="88000"/>
              </a:lnSpc>
              <a:spcBef>
                <a:spcPts val="0"/>
              </a:spcBef>
              <a:spcAft>
                <a:spcPts val="0"/>
              </a:spcAft>
              <a:buClr>
                <a:srgbClr val="67788A"/>
              </a:buClr>
              <a:buSzPts val="1100"/>
              <a:buFont typeface="Arial"/>
              <a:buNone/>
            </a:pPr>
            <a:r>
              <a:rPr lang="en-SG" b="1" dirty="0">
                <a:solidFill>
                  <a:schemeClr val="dk2"/>
                </a:solidFill>
                <a:latin typeface="Calibri"/>
                <a:ea typeface="Calibri"/>
                <a:cs typeface="Calibri"/>
                <a:sym typeface="Calibri"/>
              </a:rPr>
              <a:t>ASK YOUR STUDENTS</a:t>
            </a:r>
            <a:endParaRPr b="1" dirty="0">
              <a:solidFill>
                <a:schemeClr val="dk2"/>
              </a:solidFill>
              <a:latin typeface="Calibri"/>
              <a:ea typeface="Calibri"/>
              <a:cs typeface="Calibri"/>
              <a:sym typeface="Calibri"/>
            </a:endParaRPr>
          </a:p>
          <a:p>
            <a:pPr marL="457200" lvl="0" indent="-298450" algn="l" rtl="0">
              <a:lnSpc>
                <a:spcPct val="88000"/>
              </a:lnSpc>
              <a:spcBef>
                <a:spcPts val="0"/>
              </a:spcBef>
              <a:spcAft>
                <a:spcPts val="0"/>
              </a:spcAft>
              <a:buClr>
                <a:schemeClr val="dk1"/>
              </a:buClr>
              <a:buSzPts val="1100"/>
              <a:buChar char="●"/>
            </a:pPr>
            <a:r>
              <a:rPr lang="en-SG" b="0" dirty="0">
                <a:solidFill>
                  <a:schemeClr val="dk2"/>
                </a:solidFill>
                <a:latin typeface="Calibri"/>
                <a:ea typeface="Calibri"/>
                <a:cs typeface="Calibri"/>
                <a:sym typeface="Calibri"/>
              </a:rPr>
              <a:t>How to report false information on Facebook?</a:t>
            </a:r>
            <a:endParaRPr b="0" dirty="0">
              <a:solidFill>
                <a:schemeClr val="dk2"/>
              </a:solidFill>
              <a:latin typeface="Calibri"/>
              <a:ea typeface="Calibri"/>
              <a:cs typeface="Calibri"/>
              <a:sym typeface="Calibri"/>
            </a:endParaRPr>
          </a:p>
          <a:p>
            <a:pPr marL="0" lvl="0" indent="0" algn="l" rtl="0">
              <a:lnSpc>
                <a:spcPct val="115000"/>
              </a:lnSpc>
              <a:spcBef>
                <a:spcPts val="0"/>
              </a:spcBef>
              <a:spcAft>
                <a:spcPts val="0"/>
              </a:spcAft>
              <a:buClr>
                <a:srgbClr val="67788A"/>
              </a:buClr>
              <a:buSzPts val="1100"/>
              <a:buFont typeface="Arial"/>
              <a:buNone/>
            </a:pPr>
            <a:endParaRPr b="0" dirty="0">
              <a:solidFill>
                <a:schemeClr val="dk2"/>
              </a:solidFill>
              <a:latin typeface="Calibri"/>
              <a:ea typeface="Calibri"/>
              <a:cs typeface="Calibri"/>
              <a:sym typeface="Calibri"/>
            </a:endParaRPr>
          </a:p>
          <a:p>
            <a:pPr marL="0" lvl="0" indent="0" algn="l" rtl="0">
              <a:lnSpc>
                <a:spcPct val="115000"/>
              </a:lnSpc>
              <a:spcBef>
                <a:spcPts val="0"/>
              </a:spcBef>
              <a:spcAft>
                <a:spcPts val="0"/>
              </a:spcAft>
              <a:buClr>
                <a:srgbClr val="67788A"/>
              </a:buClr>
              <a:buSzPts val="1100"/>
              <a:buFont typeface="Arial"/>
              <a:buNone/>
            </a:pPr>
            <a:r>
              <a:rPr lang="en-SG" b="1" dirty="0">
                <a:solidFill>
                  <a:schemeClr val="dk2"/>
                </a:solidFill>
                <a:latin typeface="Calibri"/>
                <a:ea typeface="Calibri"/>
                <a:cs typeface="Calibri"/>
                <a:sym typeface="Calibri"/>
              </a:rPr>
              <a:t>TELL YOUR STUDENTS</a:t>
            </a:r>
            <a:endParaRPr b="1" dirty="0">
              <a:solidFill>
                <a:schemeClr val="dk2"/>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Char char="●"/>
            </a:pPr>
            <a:r>
              <a:rPr lang="en-SG" b="0" dirty="0">
                <a:solidFill>
                  <a:schemeClr val="dk2"/>
                </a:solidFill>
                <a:latin typeface="Calibri"/>
                <a:ea typeface="Calibri"/>
                <a:cs typeface="Calibri"/>
                <a:sym typeface="Calibri"/>
              </a:rPr>
              <a:t>Grab your phone.</a:t>
            </a:r>
            <a:endParaRPr b="0" dirty="0">
              <a:solidFill>
                <a:schemeClr val="dk2"/>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Char char="●"/>
            </a:pPr>
            <a:r>
              <a:rPr lang="en-SG" b="0" dirty="0">
                <a:solidFill>
                  <a:schemeClr val="dk2"/>
                </a:solidFill>
                <a:latin typeface="Calibri"/>
                <a:ea typeface="Calibri"/>
                <a:cs typeface="Calibri"/>
                <a:sym typeface="Calibri"/>
              </a:rPr>
              <a:t>Look at a post.</a:t>
            </a:r>
            <a:endParaRPr b="0" dirty="0">
              <a:solidFill>
                <a:schemeClr val="dk2"/>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Char char="●"/>
            </a:pPr>
            <a:r>
              <a:rPr lang="en-SG" b="0" dirty="0">
                <a:solidFill>
                  <a:schemeClr val="dk2"/>
                </a:solidFill>
                <a:latin typeface="Calibri"/>
                <a:ea typeface="Calibri"/>
                <a:cs typeface="Calibri"/>
                <a:sym typeface="Calibri"/>
              </a:rPr>
              <a:t>Click the down option on the top right corner of the post — either an arrow or the three dots.</a:t>
            </a:r>
            <a:endParaRPr b="0" dirty="0">
              <a:solidFill>
                <a:schemeClr val="dk2"/>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Char char="●"/>
            </a:pPr>
            <a:r>
              <a:rPr lang="en-SG" b="0" dirty="0">
                <a:solidFill>
                  <a:schemeClr val="dk2"/>
                </a:solidFill>
                <a:latin typeface="Calibri"/>
                <a:ea typeface="Calibri"/>
                <a:cs typeface="Calibri"/>
                <a:sym typeface="Calibri"/>
              </a:rPr>
              <a:t>Choose the option ‘Find Support or Report Post.’</a:t>
            </a:r>
            <a:endParaRPr b="0" dirty="0">
              <a:solidFill>
                <a:schemeClr val="dk2"/>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Char char="●"/>
            </a:pPr>
            <a:r>
              <a:rPr lang="en-SG" b="0" dirty="0">
                <a:solidFill>
                  <a:schemeClr val="dk2"/>
                </a:solidFill>
                <a:latin typeface="Calibri"/>
                <a:ea typeface="Calibri"/>
                <a:cs typeface="Calibri"/>
                <a:sym typeface="Calibri"/>
              </a:rPr>
              <a:t>Click ‘False Information.’</a:t>
            </a:r>
            <a:endParaRPr b="0" dirty="0">
              <a:solidFill>
                <a:schemeClr val="dk2"/>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Char char="●"/>
            </a:pPr>
            <a:r>
              <a:rPr lang="en-SG" b="0" dirty="0">
                <a:solidFill>
                  <a:schemeClr val="dk2"/>
                </a:solidFill>
                <a:latin typeface="Calibri"/>
                <a:ea typeface="Calibri"/>
                <a:cs typeface="Calibri"/>
                <a:sym typeface="Calibri"/>
              </a:rPr>
              <a:t>These reports help us better identify potential false news on Facebook.</a:t>
            </a:r>
            <a:endParaRPr b="0" dirty="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b="0" dirty="0">
              <a:solidFill>
                <a:schemeClr val="dk2"/>
              </a:solidFill>
              <a:latin typeface="Calibri"/>
              <a:ea typeface="Calibri"/>
              <a:cs typeface="Calibri"/>
              <a:sym typeface="Calibri"/>
            </a:endParaRPr>
          </a:p>
        </p:txBody>
      </p:sp>
      <p:sp>
        <p:nvSpPr>
          <p:cNvPr id="1222" name="Google Shape;1222;p6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3"/>
        <p:cNvGrpSpPr/>
        <p:nvPr/>
      </p:nvGrpSpPr>
      <p:grpSpPr>
        <a:xfrm>
          <a:off x="0" y="0"/>
          <a:ext cx="0" cy="0"/>
          <a:chOff x="0" y="0"/>
          <a:chExt cx="0" cy="0"/>
        </a:xfrm>
      </p:grpSpPr>
      <p:sp>
        <p:nvSpPr>
          <p:cNvPr id="1254" name="Google Shape;1254;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SG" b="1" u="sng">
                <a:solidFill>
                  <a:schemeClr val="dk2"/>
                </a:solidFill>
                <a:latin typeface="Calibri"/>
                <a:ea typeface="Calibri"/>
                <a:cs typeface="Calibri"/>
                <a:sym typeface="Calibri"/>
              </a:rPr>
              <a:t>Speaker’s Notes</a:t>
            </a:r>
            <a:endParaRPr b="1">
              <a:solidFill>
                <a:schemeClr val="dk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b="1">
              <a:solidFill>
                <a:schemeClr val="dk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SG" b="1">
                <a:solidFill>
                  <a:schemeClr val="dk2"/>
                </a:solidFill>
                <a:latin typeface="Calibri"/>
                <a:ea typeface="Calibri"/>
                <a:cs typeface="Calibri"/>
                <a:sym typeface="Calibri"/>
              </a:rPr>
              <a:t>TELL YOUR STUDENTS</a:t>
            </a:r>
            <a:endParaRPr b="1">
              <a:solidFill>
                <a:schemeClr val="dk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SG" b="0">
                <a:solidFill>
                  <a:schemeClr val="dk2"/>
                </a:solidFill>
                <a:latin typeface="Calibri"/>
                <a:ea typeface="Calibri"/>
                <a:cs typeface="Calibri"/>
                <a:sym typeface="Calibri"/>
              </a:rPr>
              <a:t>The other thing to look at when viewing information is whether a post is organic or an Ad from a business.</a:t>
            </a:r>
            <a:endParaRPr b="0">
              <a:solidFill>
                <a:schemeClr val="dk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b="0">
              <a:solidFill>
                <a:schemeClr val="dk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SG" b="0">
                <a:solidFill>
                  <a:schemeClr val="dk2"/>
                </a:solidFill>
                <a:latin typeface="Calibri"/>
                <a:ea typeface="Calibri"/>
                <a:cs typeface="Calibri"/>
                <a:sym typeface="Calibri"/>
              </a:rPr>
              <a:t>Organic means the post has been posted for free and is not a paid advertisement.</a:t>
            </a:r>
            <a:endParaRPr b="0">
              <a:solidFill>
                <a:schemeClr val="dk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b="0">
              <a:solidFill>
                <a:schemeClr val="dk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SG" b="0">
                <a:solidFill>
                  <a:schemeClr val="dk2"/>
                </a:solidFill>
                <a:latin typeface="Calibri"/>
                <a:ea typeface="Calibri"/>
                <a:cs typeface="Calibri"/>
                <a:sym typeface="Calibri"/>
              </a:rPr>
              <a:t>When a post has ‘sponsored’ at the top, that means whomever posted it has paid to do so and it also means the post has passed through additional review to ensure it isn’t False Information.</a:t>
            </a:r>
            <a:endParaRPr>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b="0">
              <a:solidFill>
                <a:schemeClr val="dk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SG" b="1">
                <a:solidFill>
                  <a:schemeClr val="dk2"/>
                </a:solidFill>
                <a:latin typeface="Calibri"/>
                <a:ea typeface="Calibri"/>
                <a:cs typeface="Calibri"/>
                <a:sym typeface="Calibri"/>
              </a:rPr>
              <a:t>TEACHER’S NOTE</a:t>
            </a:r>
            <a:endParaRPr>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SG" b="0">
                <a:solidFill>
                  <a:schemeClr val="dk2"/>
                </a:solidFill>
                <a:latin typeface="Calibri"/>
                <a:ea typeface="Calibri"/>
                <a:cs typeface="Calibri"/>
                <a:sym typeface="Calibri"/>
              </a:rPr>
              <a:t>Feel free to swap out the examples on this slide to show examples of organic and sponsored content from your region.</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b="0">
              <a:solidFill>
                <a:schemeClr val="dk2"/>
              </a:solidFill>
              <a:latin typeface="Calibri"/>
              <a:ea typeface="Calibri"/>
              <a:cs typeface="Calibri"/>
              <a:sym typeface="Calibri"/>
            </a:endParaRPr>
          </a:p>
        </p:txBody>
      </p:sp>
      <p:sp>
        <p:nvSpPr>
          <p:cNvPr id="1255" name="Google Shape;1255;p6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8"/>
        <p:cNvGrpSpPr/>
        <p:nvPr/>
      </p:nvGrpSpPr>
      <p:grpSpPr>
        <a:xfrm>
          <a:off x="0" y="0"/>
          <a:ext cx="0" cy="0"/>
          <a:chOff x="0" y="0"/>
          <a:chExt cx="0" cy="0"/>
        </a:xfrm>
      </p:grpSpPr>
      <p:sp>
        <p:nvSpPr>
          <p:cNvPr id="1269" name="Google Shape;1269;p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SG" b="1" u="sng">
                <a:solidFill>
                  <a:schemeClr val="dk2"/>
                </a:solidFill>
                <a:latin typeface="Calibri"/>
                <a:ea typeface="Calibri"/>
                <a:cs typeface="Calibri"/>
                <a:sym typeface="Calibri"/>
              </a:rPr>
              <a:t>Speaker’s Notes</a:t>
            </a:r>
            <a:endParaRPr b="1">
              <a:solidFill>
                <a:schemeClr val="dk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b="1">
              <a:solidFill>
                <a:schemeClr val="dk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SG" b="1">
                <a:solidFill>
                  <a:schemeClr val="dk2"/>
                </a:solidFill>
                <a:latin typeface="Calibri"/>
                <a:ea typeface="Calibri"/>
                <a:cs typeface="Calibri"/>
                <a:sym typeface="Calibri"/>
              </a:rPr>
              <a:t>TELL YOUR STUDENTS</a:t>
            </a:r>
            <a:endParaRPr b="1">
              <a:solidFill>
                <a:schemeClr val="dk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SG" b="0">
                <a:solidFill>
                  <a:schemeClr val="dk2"/>
                </a:solidFill>
                <a:latin typeface="Calibri"/>
                <a:ea typeface="Calibri"/>
                <a:cs typeface="Calibri"/>
                <a:sym typeface="Calibri"/>
              </a:rPr>
              <a:t>Let’s take a quick look at how you can report ads or people’s posts for being misleading or false news etc. on Instagram.</a:t>
            </a:r>
            <a:endParaRPr b="0">
              <a:solidFill>
                <a:schemeClr val="dk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b="0">
              <a:solidFill>
                <a:schemeClr val="dk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SG" b="0">
                <a:solidFill>
                  <a:schemeClr val="dk2"/>
                </a:solidFill>
                <a:latin typeface="Calibri"/>
                <a:ea typeface="Calibri"/>
                <a:cs typeface="Calibri"/>
                <a:sym typeface="Calibri"/>
              </a:rPr>
              <a:t>On the screen, you can see a personal post and a sponsored post.</a:t>
            </a:r>
            <a:endParaRPr b="0">
              <a:solidFill>
                <a:schemeClr val="dk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b="0">
              <a:solidFill>
                <a:schemeClr val="dk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SG" b="0">
                <a:solidFill>
                  <a:schemeClr val="dk2"/>
                </a:solidFill>
                <a:latin typeface="Calibri"/>
                <a:ea typeface="Calibri"/>
                <a:cs typeface="Calibri"/>
                <a:sym typeface="Calibri"/>
              </a:rPr>
              <a:t>To report the post, start by clicking the three dots on the top right corner of the post.</a:t>
            </a:r>
            <a:endParaRPr b="0">
              <a:solidFill>
                <a:schemeClr val="dk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b="0">
              <a:solidFill>
                <a:schemeClr val="dk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SG" b="0">
                <a:solidFill>
                  <a:schemeClr val="dk2"/>
                </a:solidFill>
                <a:latin typeface="Calibri"/>
                <a:ea typeface="Calibri"/>
                <a:cs typeface="Calibri"/>
                <a:sym typeface="Calibri"/>
              </a:rPr>
              <a:t>Now you can see the options available for both types of posts for reporting.</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b="1">
              <a:solidFill>
                <a:schemeClr val="dk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SG" b="1">
                <a:solidFill>
                  <a:schemeClr val="dk2"/>
                </a:solidFill>
                <a:latin typeface="Calibri"/>
                <a:ea typeface="Calibri"/>
                <a:cs typeface="Calibri"/>
                <a:sym typeface="Calibri"/>
              </a:rPr>
              <a:t>TEACHER’S NOTE</a:t>
            </a:r>
            <a:endParaRPr>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SG" b="0">
                <a:solidFill>
                  <a:schemeClr val="dk2"/>
                </a:solidFill>
                <a:latin typeface="Calibri"/>
                <a:ea typeface="Calibri"/>
                <a:cs typeface="Calibri"/>
                <a:sym typeface="Calibri"/>
              </a:rPr>
              <a:t>Feel free to swap out the examples on this slide to show examples of personal and sponsored posts from your region.</a:t>
            </a:r>
            <a:endParaRPr>
              <a:latin typeface="Calibri"/>
              <a:ea typeface="Calibri"/>
              <a:cs typeface="Calibri"/>
              <a:sym typeface="Calibri"/>
            </a:endParaRPr>
          </a:p>
          <a:p>
            <a:pPr marL="0" lvl="0" indent="0" algn="l" rtl="0">
              <a:lnSpc>
                <a:spcPct val="100000"/>
              </a:lnSpc>
              <a:spcBef>
                <a:spcPts val="0"/>
              </a:spcBef>
              <a:spcAft>
                <a:spcPts val="0"/>
              </a:spcAft>
              <a:buSzPts val="1100"/>
              <a:buNone/>
            </a:pPr>
            <a:endParaRPr b="1">
              <a:solidFill>
                <a:schemeClr val="dk2"/>
              </a:solidFill>
              <a:latin typeface="Calibri"/>
              <a:ea typeface="Calibri"/>
              <a:cs typeface="Calibri"/>
              <a:sym typeface="Calibri"/>
            </a:endParaRPr>
          </a:p>
        </p:txBody>
      </p:sp>
      <p:sp>
        <p:nvSpPr>
          <p:cNvPr id="1270" name="Google Shape;1270;p6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6"/>
        <p:cNvGrpSpPr/>
        <p:nvPr/>
      </p:nvGrpSpPr>
      <p:grpSpPr>
        <a:xfrm>
          <a:off x="0" y="0"/>
          <a:ext cx="0" cy="0"/>
          <a:chOff x="0" y="0"/>
          <a:chExt cx="0" cy="0"/>
        </a:xfrm>
      </p:grpSpPr>
      <p:sp>
        <p:nvSpPr>
          <p:cNvPr id="1287" name="Google Shape;1287;p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SG" b="1" u="sng" dirty="0">
                <a:solidFill>
                  <a:schemeClr val="dk2"/>
                </a:solidFill>
                <a:latin typeface="Calibri"/>
                <a:ea typeface="Calibri"/>
                <a:cs typeface="Calibri"/>
                <a:sym typeface="Calibri"/>
              </a:rPr>
              <a:t>Speaker’s Notes</a:t>
            </a:r>
            <a:endParaRPr b="1" dirty="0">
              <a:solidFill>
                <a:schemeClr val="dk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b="1" dirty="0">
              <a:solidFill>
                <a:schemeClr val="dk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SG" b="1" dirty="0">
                <a:solidFill>
                  <a:schemeClr val="dk2"/>
                </a:solidFill>
                <a:latin typeface="Calibri"/>
                <a:ea typeface="Calibri"/>
                <a:cs typeface="Calibri"/>
                <a:sym typeface="Calibri"/>
              </a:rPr>
              <a:t>TELL YOUR STUDENTS</a:t>
            </a:r>
            <a:endParaRPr b="1" dirty="0">
              <a:solidFill>
                <a:schemeClr val="dk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SG" b="0" dirty="0">
                <a:solidFill>
                  <a:schemeClr val="dk2"/>
                </a:solidFill>
                <a:latin typeface="Calibri"/>
                <a:ea typeface="Calibri"/>
                <a:cs typeface="Calibri"/>
                <a:sym typeface="Calibri"/>
              </a:rPr>
              <a:t>Facebook is working to reduce the distribution of false news by:</a:t>
            </a:r>
            <a:endParaRPr b="0" dirty="0">
              <a:solidFill>
                <a:schemeClr val="dk2"/>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Char char="●"/>
            </a:pPr>
            <a:r>
              <a:rPr lang="en-SG" b="0" dirty="0">
                <a:solidFill>
                  <a:schemeClr val="dk2"/>
                </a:solidFill>
                <a:latin typeface="Calibri"/>
                <a:ea typeface="Calibri"/>
                <a:cs typeface="Calibri"/>
                <a:sym typeface="Calibri"/>
              </a:rPr>
              <a:t>Identifying false news: Facebook identifies news that may be false using signals like reports from people on Facebook. Fact-checkers may also identify stories to review on their own.</a:t>
            </a:r>
            <a:endParaRPr b="0" dirty="0">
              <a:solidFill>
                <a:schemeClr val="dk2"/>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Char char="●"/>
            </a:pPr>
            <a:r>
              <a:rPr lang="en-SG" b="0" dirty="0">
                <a:solidFill>
                  <a:schemeClr val="dk2"/>
                </a:solidFill>
                <a:latin typeface="Calibri"/>
                <a:ea typeface="Calibri"/>
                <a:cs typeface="Calibri"/>
                <a:sym typeface="Calibri"/>
              </a:rPr>
              <a:t>Reviewing stories: Fact-checkers will review stories, check their facts, and</a:t>
            </a:r>
            <a:r>
              <a:rPr lang="en-SG" b="0" dirty="0">
                <a:solidFill>
                  <a:schemeClr val="dk2"/>
                </a:solidFill>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 </a:t>
            </a:r>
            <a:r>
              <a:rPr lang="en-SG" b="0" u="sng" dirty="0">
                <a:solidFill>
                  <a:schemeClr val="dk2"/>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rate their accuracy</a:t>
            </a:r>
            <a:r>
              <a:rPr lang="en-SG" b="0" dirty="0">
                <a:solidFill>
                  <a:schemeClr val="dk2"/>
                </a:solidFill>
                <a:latin typeface="Calibri"/>
                <a:ea typeface="Calibri"/>
                <a:cs typeface="Calibri"/>
                <a:sym typeface="Calibri"/>
              </a:rPr>
              <a:t>.</a:t>
            </a:r>
            <a:endParaRPr b="0" dirty="0">
              <a:solidFill>
                <a:schemeClr val="dk2"/>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Char char="●"/>
            </a:pPr>
            <a:r>
              <a:rPr lang="en-SG" b="0" dirty="0">
                <a:solidFill>
                  <a:schemeClr val="dk2"/>
                </a:solidFill>
                <a:latin typeface="Calibri"/>
                <a:ea typeface="Calibri"/>
                <a:cs typeface="Calibri"/>
                <a:sym typeface="Calibri"/>
              </a:rPr>
              <a:t>Showing false stories lower in News Feed: If a fact-checker rates a story as false, it will appear lower in News Feed. This significantly reduces the number of people who see it.</a:t>
            </a:r>
            <a:endParaRPr b="0" dirty="0">
              <a:solidFill>
                <a:schemeClr val="dk2"/>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Char char="●"/>
            </a:pPr>
            <a:r>
              <a:rPr lang="en-SG" b="0" dirty="0">
                <a:solidFill>
                  <a:schemeClr val="dk2"/>
                </a:solidFill>
                <a:latin typeface="Calibri"/>
                <a:ea typeface="Calibri"/>
                <a:cs typeface="Calibri"/>
                <a:sym typeface="Calibri"/>
              </a:rPr>
              <a:t>Taking action against repeat offenders: Pages and websites that repeatedly share false news will see their distribution reduced and their ability to advertise removed.</a:t>
            </a:r>
            <a:endParaRPr b="0" dirty="0">
              <a:solidFill>
                <a:schemeClr val="dk2"/>
              </a:solidFill>
              <a:latin typeface="Calibri"/>
              <a:ea typeface="Calibri"/>
              <a:cs typeface="Calibri"/>
              <a:sym typeface="Calibri"/>
            </a:endParaRPr>
          </a:p>
          <a:p>
            <a:pPr marL="158750" lvl="0" indent="0" algn="l" rtl="0">
              <a:lnSpc>
                <a:spcPct val="100000"/>
              </a:lnSpc>
              <a:spcBef>
                <a:spcPts val="0"/>
              </a:spcBef>
              <a:spcAft>
                <a:spcPts val="0"/>
              </a:spcAft>
              <a:buClr>
                <a:schemeClr val="dk1"/>
              </a:buClr>
              <a:buSzPts val="1100"/>
              <a:buFont typeface="Arial"/>
              <a:buNone/>
            </a:pPr>
            <a:endParaRPr b="0" dirty="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b="0" dirty="0">
              <a:solidFill>
                <a:schemeClr val="dk2"/>
              </a:solidFill>
              <a:latin typeface="Calibri"/>
              <a:ea typeface="Calibri"/>
              <a:cs typeface="Calibri"/>
              <a:sym typeface="Calibri"/>
            </a:endParaRPr>
          </a:p>
        </p:txBody>
      </p:sp>
      <p:sp>
        <p:nvSpPr>
          <p:cNvPr id="1288" name="Google Shape;1288;p6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6"/>
        <p:cNvGrpSpPr/>
        <p:nvPr/>
      </p:nvGrpSpPr>
      <p:grpSpPr>
        <a:xfrm>
          <a:off x="0" y="0"/>
          <a:ext cx="0" cy="0"/>
          <a:chOff x="0" y="0"/>
          <a:chExt cx="0" cy="0"/>
        </a:xfrm>
      </p:grpSpPr>
      <p:sp>
        <p:nvSpPr>
          <p:cNvPr id="1317" name="Google Shape;1317;p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SG" b="1" u="sng">
                <a:solidFill>
                  <a:schemeClr val="dk2"/>
                </a:solidFill>
                <a:latin typeface="Calibri"/>
                <a:ea typeface="Calibri"/>
                <a:cs typeface="Calibri"/>
                <a:sym typeface="Calibri"/>
              </a:rPr>
              <a:t>Speaker’s Notes</a:t>
            </a:r>
            <a:endParaRPr b="1">
              <a:solidFill>
                <a:schemeClr val="dk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b="1">
              <a:solidFill>
                <a:schemeClr val="dk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SG" b="1">
                <a:solidFill>
                  <a:schemeClr val="dk2"/>
                </a:solidFill>
                <a:latin typeface="Calibri"/>
                <a:ea typeface="Calibri"/>
                <a:cs typeface="Calibri"/>
                <a:sym typeface="Calibri"/>
              </a:rPr>
              <a:t>TELL YOUR STUDENTS</a:t>
            </a:r>
            <a:endParaRPr b="1">
              <a:solidFill>
                <a:schemeClr val="dk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SG" b="0">
                <a:solidFill>
                  <a:schemeClr val="dk2"/>
                </a:solidFill>
                <a:latin typeface="Calibri"/>
                <a:ea typeface="Calibri"/>
                <a:cs typeface="Calibri"/>
                <a:sym typeface="Calibri"/>
              </a:rPr>
              <a:t>Let’s now take a look at how you can identify messages that have been forwarded on WhatsApp.</a:t>
            </a:r>
            <a:endParaRPr b="0">
              <a:solidFill>
                <a:schemeClr val="dk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b="0">
              <a:solidFill>
                <a:schemeClr val="dk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SG" b="0">
                <a:solidFill>
                  <a:schemeClr val="dk2"/>
                </a:solidFill>
                <a:latin typeface="Calibri"/>
                <a:ea typeface="Calibri"/>
                <a:cs typeface="Calibri"/>
                <a:sym typeface="Calibri"/>
              </a:rPr>
              <a:t>When a message has been forwarded many times, its source might be unclear. When you don’t know the source you should verify the information. </a:t>
            </a:r>
            <a:endParaRPr b="0">
              <a:solidFill>
                <a:schemeClr val="dk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b="0">
              <a:solidFill>
                <a:schemeClr val="dk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SG" b="0">
                <a:solidFill>
                  <a:schemeClr val="dk2"/>
                </a:solidFill>
                <a:latin typeface="Calibri"/>
                <a:ea typeface="Calibri"/>
                <a:cs typeface="Calibri"/>
                <a:sym typeface="Calibri"/>
              </a:rPr>
              <a:t>As you can see, the message indicates whether the message has been forwarded. </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b="1">
              <a:solidFill>
                <a:schemeClr val="dk2"/>
              </a:solidFill>
              <a:latin typeface="Calibri"/>
              <a:ea typeface="Calibri"/>
              <a:cs typeface="Calibri"/>
              <a:sym typeface="Calibri"/>
            </a:endParaRPr>
          </a:p>
        </p:txBody>
      </p:sp>
      <p:sp>
        <p:nvSpPr>
          <p:cNvPr id="1318" name="Google Shape;1318;p6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7"/>
        <p:cNvGrpSpPr/>
        <p:nvPr/>
      </p:nvGrpSpPr>
      <p:grpSpPr>
        <a:xfrm>
          <a:off x="0" y="0"/>
          <a:ext cx="0" cy="0"/>
          <a:chOff x="0" y="0"/>
          <a:chExt cx="0" cy="0"/>
        </a:xfrm>
      </p:grpSpPr>
      <p:sp>
        <p:nvSpPr>
          <p:cNvPr id="1328" name="Google Shape;1328;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SG" b="1" u="sng" dirty="0">
                <a:solidFill>
                  <a:schemeClr val="dk2"/>
                </a:solidFill>
                <a:latin typeface="Calibri"/>
                <a:ea typeface="Calibri"/>
                <a:cs typeface="Calibri"/>
                <a:sym typeface="Calibri"/>
              </a:rPr>
              <a:t>Speaker’s Notes</a:t>
            </a:r>
            <a:endParaRPr b="1" dirty="0">
              <a:solidFill>
                <a:schemeClr val="dk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b="1" dirty="0">
              <a:solidFill>
                <a:schemeClr val="dk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SG" b="1" dirty="0">
                <a:solidFill>
                  <a:schemeClr val="dk2"/>
                </a:solidFill>
                <a:latin typeface="Calibri"/>
                <a:ea typeface="Calibri"/>
                <a:cs typeface="Calibri"/>
                <a:sym typeface="Calibri"/>
              </a:rPr>
              <a:t>TELL YOUR STUDENTS</a:t>
            </a:r>
            <a:endParaRPr b="1" dirty="0">
              <a:solidFill>
                <a:schemeClr val="dk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SG" b="0" dirty="0">
                <a:solidFill>
                  <a:schemeClr val="dk2"/>
                </a:solidFill>
                <a:latin typeface="Calibri"/>
                <a:ea typeface="Calibri"/>
                <a:cs typeface="Calibri"/>
                <a:sym typeface="Calibri"/>
              </a:rPr>
              <a:t>Facebook has also included added functionality to identify False information.</a:t>
            </a:r>
            <a:endParaRPr b="0" dirty="0">
              <a:solidFill>
                <a:schemeClr val="dk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b="0" dirty="0">
              <a:solidFill>
                <a:schemeClr val="dk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SG" b="0" dirty="0">
                <a:solidFill>
                  <a:schemeClr val="dk2"/>
                </a:solidFill>
                <a:latin typeface="Calibri"/>
                <a:ea typeface="Calibri"/>
                <a:cs typeface="Calibri"/>
                <a:sym typeface="Calibri"/>
              </a:rPr>
              <a:t>If someone does post false information, it can be identified and the viewer will be notified when they see the item in the News Feed.</a:t>
            </a:r>
            <a:endParaRPr b="0" dirty="0">
              <a:solidFill>
                <a:schemeClr val="dk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b="0" dirty="0">
              <a:solidFill>
                <a:schemeClr val="dk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SG" b="1" dirty="0">
                <a:solidFill>
                  <a:schemeClr val="dk2"/>
                </a:solidFill>
                <a:latin typeface="Calibri"/>
                <a:ea typeface="Calibri"/>
                <a:cs typeface="Calibri"/>
                <a:sym typeface="Calibri"/>
              </a:rPr>
              <a:t>RESOURCES</a:t>
            </a:r>
            <a:endParaRPr b="1" dirty="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Char char="●"/>
            </a:pPr>
            <a:r>
              <a:rPr lang="en-SG" b="0" dirty="0">
                <a:solidFill>
                  <a:schemeClr val="dk2"/>
                </a:solidFill>
                <a:latin typeface="Calibri"/>
                <a:ea typeface="Calibri"/>
                <a:cs typeface="Calibri"/>
                <a:sym typeface="Calibri"/>
              </a:rPr>
              <a:t>Video by </a:t>
            </a:r>
            <a:r>
              <a:rPr lang="en-SG" b="0" u="sng" dirty="0">
                <a:solidFill>
                  <a:schemeClr val="dk2"/>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factcheck.org</a:t>
            </a:r>
            <a:r>
              <a:rPr lang="en-SG" b="0" dirty="0">
                <a:solidFill>
                  <a:schemeClr val="dk2"/>
                </a:solidFill>
                <a:latin typeface="Calibri"/>
                <a:ea typeface="Calibri"/>
                <a:cs typeface="Calibri"/>
                <a:sym typeface="Calibri"/>
              </a:rPr>
              <a:t> - </a:t>
            </a:r>
            <a:r>
              <a:rPr lang="en-SG" b="0" u="sng" dirty="0">
                <a:solidFill>
                  <a:schemeClr val="dk2"/>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youtube.com/watch?v=AkwWcHekMdo</a:t>
            </a:r>
            <a:endParaRPr b="0" u="sng" dirty="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Char char="●"/>
            </a:pPr>
            <a:r>
              <a:rPr lang="en-SG" b="0" dirty="0">
                <a:solidFill>
                  <a:schemeClr val="dk2"/>
                </a:solidFill>
                <a:latin typeface="Calibri"/>
                <a:ea typeface="Calibri"/>
                <a:cs typeface="Calibri"/>
                <a:sym typeface="Calibri"/>
              </a:rPr>
              <a:t>Checklist by Youth and Media/Verification Checklist </a:t>
            </a:r>
            <a:r>
              <a:rPr lang="en-SG" b="0" u="sng" dirty="0">
                <a:solidFill>
                  <a:schemeClr val="dk2"/>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https://docs.google.com/document/d/1xp4-0cpVM_00ufanK2mSPGW-vyFo1ahslZOQdnMBjY4/edit?usp=sharing</a:t>
            </a:r>
            <a:r>
              <a:rPr lang="en-SG" b="0" dirty="0">
                <a:solidFill>
                  <a:schemeClr val="dk2"/>
                </a:solidFill>
                <a:latin typeface="Calibri"/>
                <a:ea typeface="Calibri"/>
                <a:cs typeface="Calibri"/>
                <a:sym typeface="Calibri"/>
              </a:rPr>
              <a:t> </a:t>
            </a:r>
            <a:endParaRPr b="0" dirty="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Char char="●"/>
            </a:pPr>
            <a:r>
              <a:rPr lang="en-SG" sz="1100" b="0" i="0" u="sng" strike="noStrike" cap="none" dirty="0">
                <a:solidFill>
                  <a:schemeClr val="dk2"/>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https://www.nationalgeographic.com/animals/article/great-white-shark-meme-news-photography-animals-peschak</a:t>
            </a:r>
            <a:br>
              <a:rPr lang="en-SG" b="0" dirty="0">
                <a:solidFill>
                  <a:schemeClr val="dk2"/>
                </a:solidFill>
                <a:latin typeface="Calibri"/>
                <a:ea typeface="Calibri"/>
                <a:cs typeface="Calibri"/>
                <a:sym typeface="Calibri"/>
              </a:rPr>
            </a:br>
            <a:endParaRPr b="0" dirty="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b="0" dirty="0">
              <a:solidFill>
                <a:schemeClr val="dk2"/>
              </a:solidFill>
              <a:latin typeface="Calibri"/>
              <a:ea typeface="Calibri"/>
              <a:cs typeface="Calibri"/>
              <a:sym typeface="Calibri"/>
            </a:endParaRPr>
          </a:p>
        </p:txBody>
      </p:sp>
      <p:sp>
        <p:nvSpPr>
          <p:cNvPr id="1329" name="Google Shape;1329;p6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1"/>
        <p:cNvGrpSpPr/>
        <p:nvPr/>
      </p:nvGrpSpPr>
      <p:grpSpPr>
        <a:xfrm>
          <a:off x="0" y="0"/>
          <a:ext cx="0" cy="0"/>
          <a:chOff x="0" y="0"/>
          <a:chExt cx="0" cy="0"/>
        </a:xfrm>
      </p:grpSpPr>
      <p:sp>
        <p:nvSpPr>
          <p:cNvPr id="1342" name="Google Shape;1342;p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SG" sz="1600" b="1" u="sng">
                <a:solidFill>
                  <a:schemeClr val="dk2"/>
                </a:solidFill>
                <a:latin typeface="Calibri"/>
                <a:ea typeface="Calibri"/>
                <a:cs typeface="Calibri"/>
                <a:sym typeface="Calibri"/>
              </a:rPr>
              <a:t>Speaker Notes:</a:t>
            </a:r>
            <a:endParaRPr b="1">
              <a:solidFill>
                <a:schemeClr val="dk2"/>
              </a:solidFill>
              <a:latin typeface="Calibri"/>
              <a:ea typeface="Calibri"/>
              <a:cs typeface="Calibri"/>
              <a:sym typeface="Calibri"/>
            </a:endParaRPr>
          </a:p>
          <a:p>
            <a:pPr marL="0" marR="457200" lvl="0" indent="0" algn="l" rtl="0">
              <a:lnSpc>
                <a:spcPct val="106666"/>
              </a:lnSpc>
              <a:spcBef>
                <a:spcPts val="65"/>
              </a:spcBef>
              <a:spcAft>
                <a:spcPts val="0"/>
              </a:spcAft>
              <a:buClr>
                <a:schemeClr val="dk1"/>
              </a:buClr>
              <a:buSzPts val="1100"/>
              <a:buFont typeface="Arial"/>
              <a:buNone/>
            </a:pPr>
            <a:endParaRPr b="1">
              <a:solidFill>
                <a:schemeClr val="dk2"/>
              </a:solidFill>
              <a:latin typeface="Calibri"/>
              <a:ea typeface="Calibri"/>
              <a:cs typeface="Calibri"/>
              <a:sym typeface="Calibri"/>
            </a:endParaRPr>
          </a:p>
          <a:p>
            <a:pPr marL="0" marR="457200" lvl="0" indent="0" algn="l" rtl="0">
              <a:lnSpc>
                <a:spcPct val="106666"/>
              </a:lnSpc>
              <a:spcBef>
                <a:spcPts val="65"/>
              </a:spcBef>
              <a:spcAft>
                <a:spcPts val="0"/>
              </a:spcAft>
              <a:buClr>
                <a:schemeClr val="dk1"/>
              </a:buClr>
              <a:buSzPts val="1100"/>
              <a:buFont typeface="Arial"/>
              <a:buNone/>
            </a:pPr>
            <a:r>
              <a:rPr lang="en-SG" b="1">
                <a:solidFill>
                  <a:schemeClr val="dk2"/>
                </a:solidFill>
                <a:latin typeface="Calibri"/>
                <a:ea typeface="Calibri"/>
                <a:cs typeface="Calibri"/>
                <a:sym typeface="Calibri"/>
              </a:rPr>
              <a:t>LESSON OBJECTIVE</a:t>
            </a:r>
            <a:endParaRPr b="1">
              <a:solidFill>
                <a:schemeClr val="dk2"/>
              </a:solidFill>
              <a:latin typeface="Calibri"/>
              <a:ea typeface="Calibri"/>
              <a:cs typeface="Calibri"/>
              <a:sym typeface="Calibri"/>
            </a:endParaRPr>
          </a:p>
          <a:p>
            <a:pPr marL="0" marR="457200" lvl="0" indent="0" algn="l" rtl="0">
              <a:lnSpc>
                <a:spcPct val="106666"/>
              </a:lnSpc>
              <a:spcBef>
                <a:spcPts val="65"/>
              </a:spcBef>
              <a:spcAft>
                <a:spcPts val="0"/>
              </a:spcAft>
              <a:buClr>
                <a:schemeClr val="dk1"/>
              </a:buClr>
              <a:buSzPts val="1100"/>
              <a:buFont typeface="Arial"/>
              <a:buNone/>
            </a:pPr>
            <a:r>
              <a:rPr lang="en-SG" b="0">
                <a:solidFill>
                  <a:schemeClr val="dk2"/>
                </a:solidFill>
                <a:latin typeface="Calibri"/>
                <a:ea typeface="Calibri"/>
                <a:cs typeface="Calibri"/>
                <a:sym typeface="Calibri"/>
              </a:rPr>
              <a:t>Students will be able to define what a scrape (a copy from an original) is and explain why the proliferation of this type of media text can make the verification process more difficult during breaking news events. They will create and share their own scrapes online as they reflect upon when it is important to identify a scrape’s source or a news event’s original context.</a:t>
            </a:r>
            <a:endParaRPr b="0">
              <a:solidFill>
                <a:schemeClr val="dk2"/>
              </a:solidFill>
              <a:latin typeface="Calibri"/>
              <a:ea typeface="Calibri"/>
              <a:cs typeface="Calibri"/>
              <a:sym typeface="Calibri"/>
            </a:endParaRPr>
          </a:p>
          <a:p>
            <a:pPr marL="0" marR="457200" lvl="0" indent="0" algn="l" rtl="0">
              <a:lnSpc>
                <a:spcPct val="106666"/>
              </a:lnSpc>
              <a:spcBef>
                <a:spcPts val="65"/>
              </a:spcBef>
              <a:spcAft>
                <a:spcPts val="0"/>
              </a:spcAft>
              <a:buClr>
                <a:schemeClr val="dk1"/>
              </a:buClr>
              <a:buSzPts val="1100"/>
              <a:buFont typeface="Arial"/>
              <a:buNone/>
            </a:pPr>
            <a:endParaRPr b="1">
              <a:solidFill>
                <a:schemeClr val="dk2"/>
              </a:solidFill>
              <a:latin typeface="Calibri"/>
              <a:ea typeface="Calibri"/>
              <a:cs typeface="Calibri"/>
              <a:sym typeface="Calibri"/>
            </a:endParaRPr>
          </a:p>
          <a:p>
            <a:pPr marL="0" marR="457200" lvl="0" indent="0" algn="l" rtl="0">
              <a:lnSpc>
                <a:spcPct val="106666"/>
              </a:lnSpc>
              <a:spcBef>
                <a:spcPts val="65"/>
              </a:spcBef>
              <a:spcAft>
                <a:spcPts val="0"/>
              </a:spcAft>
              <a:buSzPts val="1100"/>
              <a:buNone/>
            </a:pPr>
            <a:r>
              <a:rPr lang="en-SG" b="1">
                <a:solidFill>
                  <a:schemeClr val="dk2"/>
                </a:solidFill>
                <a:latin typeface="Calibri"/>
                <a:ea typeface="Calibri"/>
                <a:cs typeface="Calibri"/>
                <a:sym typeface="Calibri"/>
              </a:rPr>
              <a:t>ESTIMATED TIME</a:t>
            </a:r>
            <a:endParaRPr b="1">
              <a:solidFill>
                <a:schemeClr val="dk2"/>
              </a:solidFill>
              <a:latin typeface="Calibri"/>
              <a:ea typeface="Calibri"/>
              <a:cs typeface="Calibri"/>
              <a:sym typeface="Calibri"/>
            </a:endParaRPr>
          </a:p>
          <a:p>
            <a:pPr marL="0" marR="457200" lvl="0" indent="0" algn="l" rtl="0">
              <a:lnSpc>
                <a:spcPct val="106666"/>
              </a:lnSpc>
              <a:spcBef>
                <a:spcPts val="65"/>
              </a:spcBef>
              <a:spcAft>
                <a:spcPts val="0"/>
              </a:spcAft>
              <a:buSzPts val="1100"/>
              <a:buNone/>
            </a:pPr>
            <a:r>
              <a:rPr lang="en-SG" b="0">
                <a:solidFill>
                  <a:schemeClr val="dk2"/>
                </a:solidFill>
                <a:latin typeface="Calibri"/>
                <a:ea typeface="Calibri"/>
                <a:cs typeface="Calibri"/>
                <a:sym typeface="Calibri"/>
              </a:rPr>
              <a:t>45 Minutes</a:t>
            </a:r>
            <a:endParaRPr b="0">
              <a:solidFill>
                <a:schemeClr val="dk2"/>
              </a:solidFill>
              <a:latin typeface="Calibri"/>
              <a:ea typeface="Calibri"/>
              <a:cs typeface="Calibri"/>
              <a:sym typeface="Calibri"/>
            </a:endParaRPr>
          </a:p>
          <a:p>
            <a:pPr marL="0" marR="457200" lvl="0" indent="0" algn="l" rtl="0">
              <a:lnSpc>
                <a:spcPct val="106666"/>
              </a:lnSpc>
              <a:spcBef>
                <a:spcPts val="65"/>
              </a:spcBef>
              <a:spcAft>
                <a:spcPts val="0"/>
              </a:spcAft>
              <a:buSzPts val="1100"/>
              <a:buNone/>
            </a:pPr>
            <a:endParaRPr b="0">
              <a:solidFill>
                <a:schemeClr val="dk2"/>
              </a:solidFill>
              <a:latin typeface="Calibri"/>
              <a:ea typeface="Calibri"/>
              <a:cs typeface="Calibri"/>
              <a:sym typeface="Calibri"/>
            </a:endParaRPr>
          </a:p>
          <a:p>
            <a:pPr marL="0" marR="457200" lvl="0" indent="0" algn="l" rtl="0">
              <a:lnSpc>
                <a:spcPct val="106666"/>
              </a:lnSpc>
              <a:spcBef>
                <a:spcPts val="65"/>
              </a:spcBef>
              <a:spcAft>
                <a:spcPts val="0"/>
              </a:spcAft>
              <a:buSzPts val="1100"/>
              <a:buNone/>
            </a:pPr>
            <a:r>
              <a:rPr lang="en-SG" b="1">
                <a:solidFill>
                  <a:schemeClr val="dk2"/>
                </a:solidFill>
                <a:latin typeface="Calibri"/>
                <a:ea typeface="Calibri"/>
                <a:cs typeface="Calibri"/>
                <a:sym typeface="Calibri"/>
              </a:rPr>
              <a:t>ESSENTIAL QUESTIONS</a:t>
            </a:r>
            <a:endParaRPr b="1">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Char char="●"/>
            </a:pPr>
            <a:r>
              <a:rPr lang="en-SG" b="0">
                <a:solidFill>
                  <a:schemeClr val="dk2"/>
                </a:solidFill>
                <a:latin typeface="Calibri"/>
                <a:ea typeface="Calibri"/>
                <a:cs typeface="Calibri"/>
                <a:sym typeface="Calibri"/>
              </a:rPr>
              <a:t>Why and how can it be helpful to identify an original image online and copies of it made afterwards?</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Char char="●"/>
            </a:pPr>
            <a:r>
              <a:rPr lang="en-SG" b="0">
                <a:solidFill>
                  <a:schemeClr val="dk2"/>
                </a:solidFill>
                <a:latin typeface="Calibri"/>
                <a:ea typeface="Calibri"/>
                <a:cs typeface="Calibri"/>
                <a:sym typeface="Calibri"/>
              </a:rPr>
              <a:t>Looking at the original image and the copies that followed, what potential story might this tell?</a:t>
            </a:r>
            <a:endParaRPr b="0">
              <a:solidFill>
                <a:schemeClr val="dk2"/>
              </a:solidFill>
              <a:latin typeface="Calibri"/>
              <a:ea typeface="Calibri"/>
              <a:cs typeface="Calibri"/>
              <a:sym typeface="Calibri"/>
            </a:endParaRPr>
          </a:p>
          <a:p>
            <a:pPr marL="457200" lvl="0" indent="-228600" algn="l" rtl="0">
              <a:lnSpc>
                <a:spcPct val="100000"/>
              </a:lnSpc>
              <a:spcBef>
                <a:spcPts val="0"/>
              </a:spcBef>
              <a:spcAft>
                <a:spcPts val="0"/>
              </a:spcAft>
              <a:buClr>
                <a:schemeClr val="dk1"/>
              </a:buClr>
              <a:buSzPts val="1100"/>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n-SG" b="1">
                <a:solidFill>
                  <a:schemeClr val="dk2"/>
                </a:solidFill>
                <a:latin typeface="Calibri"/>
                <a:ea typeface="Calibri"/>
                <a:cs typeface="Calibri"/>
                <a:sym typeface="Calibri"/>
              </a:rPr>
              <a:t>MATERIALS</a:t>
            </a:r>
            <a:endParaRPr b="1">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Char char="●"/>
            </a:pPr>
            <a:r>
              <a:rPr lang="en-SG" b="0">
                <a:solidFill>
                  <a:schemeClr val="dk2"/>
                </a:solidFill>
                <a:latin typeface="Calibri"/>
                <a:ea typeface="Calibri"/>
                <a:cs typeface="Calibri"/>
                <a:sym typeface="Calibri"/>
              </a:rPr>
              <a:t>Internet Access </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Char char="●"/>
            </a:pPr>
            <a:r>
              <a:rPr lang="en-SG" b="0">
                <a:solidFill>
                  <a:schemeClr val="dk2"/>
                </a:solidFill>
                <a:latin typeface="Calibri"/>
                <a:ea typeface="Calibri"/>
                <a:cs typeface="Calibri"/>
                <a:sym typeface="Calibri"/>
              </a:rPr>
              <a:t>Additional Teacher Resources Listed</a:t>
            </a:r>
            <a:endParaRPr b="0">
              <a:solidFill>
                <a:schemeClr val="dk2"/>
              </a:solidFill>
              <a:latin typeface="Calibri"/>
              <a:ea typeface="Calibri"/>
              <a:cs typeface="Calibri"/>
              <a:sym typeface="Calibri"/>
            </a:endParaRPr>
          </a:p>
          <a:p>
            <a:pPr marL="457200" lvl="0" indent="-228600" algn="l" rtl="0">
              <a:lnSpc>
                <a:spcPct val="100000"/>
              </a:lnSpc>
              <a:spcBef>
                <a:spcPts val="0"/>
              </a:spcBef>
              <a:spcAft>
                <a:spcPts val="0"/>
              </a:spcAft>
              <a:buClr>
                <a:schemeClr val="dk1"/>
              </a:buClr>
              <a:buSzPts val="1100"/>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n-SG" b="1">
                <a:solidFill>
                  <a:schemeClr val="dk2"/>
                </a:solidFill>
                <a:latin typeface="Calibri"/>
                <a:ea typeface="Calibri"/>
                <a:cs typeface="Calibri"/>
                <a:sym typeface="Calibri"/>
              </a:rPr>
              <a:t>PREPARATION</a:t>
            </a:r>
            <a:endParaRPr b="1">
              <a:solidFill>
                <a:schemeClr val="dk2"/>
              </a:solidFill>
              <a:latin typeface="Calibri"/>
              <a:ea typeface="Calibri"/>
              <a:cs typeface="Calibri"/>
              <a:sym typeface="Calibri"/>
            </a:endParaRPr>
          </a:p>
          <a:p>
            <a:pPr marL="457200" marR="0" lvl="0" indent="-298450" algn="l" rtl="0">
              <a:lnSpc>
                <a:spcPct val="100000"/>
              </a:lnSpc>
              <a:spcBef>
                <a:spcPts val="0"/>
              </a:spcBef>
              <a:spcAft>
                <a:spcPts val="0"/>
              </a:spcAft>
              <a:buClr>
                <a:schemeClr val="dk1"/>
              </a:buClr>
              <a:buSzPts val="1100"/>
              <a:buFont typeface="Arial"/>
              <a:buChar char="●"/>
            </a:pPr>
            <a:r>
              <a:rPr lang="en-SG" b="0">
                <a:solidFill>
                  <a:schemeClr val="dk2"/>
                </a:solidFill>
                <a:latin typeface="Calibri"/>
                <a:ea typeface="Calibri"/>
                <a:cs typeface="Calibri"/>
                <a:sym typeface="Calibri"/>
              </a:rPr>
              <a:t>Students will need internet access for this lesson.</a:t>
            </a:r>
            <a:endParaRPr>
              <a:latin typeface="Calibri"/>
              <a:ea typeface="Calibri"/>
              <a:cs typeface="Calibri"/>
              <a:sym typeface="Calibri"/>
            </a:endParaRPr>
          </a:p>
          <a:p>
            <a:pPr marL="457200" marR="0" lvl="0" indent="-298450" algn="l" rtl="0">
              <a:lnSpc>
                <a:spcPct val="100000"/>
              </a:lnSpc>
              <a:spcBef>
                <a:spcPts val="0"/>
              </a:spcBef>
              <a:spcAft>
                <a:spcPts val="0"/>
              </a:spcAft>
              <a:buClr>
                <a:schemeClr val="dk1"/>
              </a:buClr>
              <a:buSzPts val="1100"/>
              <a:buFont typeface="Arial"/>
              <a:buChar char="●"/>
            </a:pPr>
            <a:r>
              <a:rPr lang="en-SG" sz="1100" b="0" i="0" u="none" strike="noStrike" cap="none">
                <a:solidFill>
                  <a:schemeClr val="dk2"/>
                </a:solidFill>
                <a:latin typeface="Calibri"/>
                <a:ea typeface="Calibri"/>
                <a:cs typeface="Calibri"/>
                <a:sym typeface="Calibri"/>
              </a:rPr>
              <a:t>There are opportunities to localize content to your students’ experience and local context. These opportunities are flagged as a “Teacher’s Note.” We suggest you read through the lesson ahead of time and prepare the examples before the lesson begins.</a:t>
            </a:r>
            <a:endParaRPr b="0">
              <a:solidFill>
                <a:schemeClr val="dk2"/>
              </a:solidFill>
              <a:latin typeface="Calibri"/>
              <a:ea typeface="Calibri"/>
              <a:cs typeface="Calibri"/>
              <a:sym typeface="Calibri"/>
            </a:endParaRPr>
          </a:p>
          <a:p>
            <a:pPr marL="457200" marR="0" lvl="0" indent="-228600" algn="l" rtl="0">
              <a:lnSpc>
                <a:spcPct val="100000"/>
              </a:lnSpc>
              <a:spcBef>
                <a:spcPts val="0"/>
              </a:spcBef>
              <a:spcAft>
                <a:spcPts val="0"/>
              </a:spcAft>
              <a:buClr>
                <a:schemeClr val="dk1"/>
              </a:buClr>
              <a:buSzPts val="1100"/>
              <a:buFont typeface="Arial"/>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n-SG" b="1" i="1">
                <a:solidFill>
                  <a:schemeClr val="dk2"/>
                </a:solidFill>
                <a:latin typeface="Calibri"/>
                <a:ea typeface="Calibri"/>
                <a:cs typeface="Calibri"/>
                <a:sym typeface="Calibri"/>
              </a:rPr>
              <a:t>OPTIONAL: </a:t>
            </a:r>
            <a:r>
              <a:rPr lang="en-SG" b="1">
                <a:solidFill>
                  <a:schemeClr val="dk2"/>
                </a:solidFill>
                <a:latin typeface="Calibri"/>
                <a:ea typeface="Calibri"/>
                <a:cs typeface="Calibri"/>
                <a:sym typeface="Calibri"/>
              </a:rPr>
              <a:t>ISTE DIGCITCOMMIT COMPETENCY</a:t>
            </a:r>
            <a:endParaRPr b="1">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Char char="●"/>
            </a:pPr>
            <a:r>
              <a:rPr lang="en-SG" b="0">
                <a:solidFill>
                  <a:schemeClr val="dk2"/>
                </a:solidFill>
                <a:latin typeface="Calibri"/>
                <a:ea typeface="Calibri"/>
                <a:cs typeface="Calibri"/>
                <a:sym typeface="Calibri"/>
              </a:rPr>
              <a:t>INFORMED: I evaluate the accuracy, perspective, and validity of digital media and social posts.</a:t>
            </a:r>
            <a:endParaRPr b="0">
              <a:solidFill>
                <a:schemeClr val="dk2"/>
              </a:solidFill>
              <a:latin typeface="Calibri"/>
              <a:ea typeface="Calibri"/>
              <a:cs typeface="Calibri"/>
              <a:sym typeface="Calibri"/>
            </a:endParaRPr>
          </a:p>
          <a:p>
            <a:pPr marL="457200" lvl="0" indent="-228600" algn="l" rtl="0">
              <a:lnSpc>
                <a:spcPct val="100000"/>
              </a:lnSpc>
              <a:spcBef>
                <a:spcPts val="0"/>
              </a:spcBef>
              <a:spcAft>
                <a:spcPts val="0"/>
              </a:spcAft>
              <a:buClr>
                <a:schemeClr val="dk1"/>
              </a:buClr>
              <a:buSzPts val="1100"/>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0">
              <a:solidFill>
                <a:schemeClr val="dk2"/>
              </a:solidFill>
              <a:latin typeface="Calibri"/>
              <a:ea typeface="Calibri"/>
              <a:cs typeface="Calibri"/>
              <a:sym typeface="Calibri"/>
            </a:endParaRPr>
          </a:p>
          <a:p>
            <a:pPr marL="457200" lvl="0" indent="-228600" algn="l" rtl="0">
              <a:lnSpc>
                <a:spcPct val="100000"/>
              </a:lnSpc>
              <a:spcBef>
                <a:spcPts val="0"/>
              </a:spcBef>
              <a:spcAft>
                <a:spcPts val="0"/>
              </a:spcAft>
              <a:buClr>
                <a:schemeClr val="dk1"/>
              </a:buClr>
              <a:buSzPts val="1100"/>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b="0">
              <a:solidFill>
                <a:schemeClr val="dk2"/>
              </a:solidFill>
              <a:latin typeface="Calibri"/>
              <a:ea typeface="Calibri"/>
              <a:cs typeface="Calibri"/>
              <a:sym typeface="Calibri"/>
            </a:endParaRPr>
          </a:p>
        </p:txBody>
      </p:sp>
      <p:sp>
        <p:nvSpPr>
          <p:cNvPr id="1343" name="Google Shape;1343;p6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SG" b="1" u="sng">
                <a:solidFill>
                  <a:schemeClr val="dk2"/>
                </a:solidFill>
                <a:latin typeface="Calibri"/>
                <a:ea typeface="Calibri"/>
                <a:cs typeface="Calibri"/>
                <a:sym typeface="Calibri"/>
              </a:rPr>
              <a:t>Speaker Notes:</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1">
                <a:solidFill>
                  <a:schemeClr val="dk2"/>
                </a:solidFill>
                <a:latin typeface="Calibri"/>
                <a:ea typeface="Calibri"/>
                <a:cs typeface="Calibri"/>
                <a:sym typeface="Calibri"/>
              </a:rPr>
              <a:t>TELL YOUR STUDENTS</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0">
                <a:solidFill>
                  <a:schemeClr val="dk2"/>
                </a:solidFill>
                <a:latin typeface="Calibri"/>
                <a:ea typeface="Calibri"/>
                <a:cs typeface="Calibri"/>
                <a:sym typeface="Calibri"/>
              </a:rPr>
              <a:t>Now we are going to extend the scenarios we just talked about. On your sheet of paper, draw two separate comic strips (if students are not excited about the idea of a comic strip, suggest that they write a short story instead), illustrating:</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Char char="●"/>
            </a:pPr>
            <a:r>
              <a:rPr lang="en-SG" b="0">
                <a:solidFill>
                  <a:schemeClr val="dk2"/>
                </a:solidFill>
                <a:latin typeface="Calibri"/>
                <a:ea typeface="Calibri"/>
                <a:cs typeface="Calibri"/>
                <a:sym typeface="Calibri"/>
              </a:rPr>
              <a:t>A scenario where you feel like your boundaries or someone else’s were not respected and how you wish others had reacted</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Char char="●"/>
            </a:pPr>
            <a:r>
              <a:rPr lang="en-SG" b="0">
                <a:solidFill>
                  <a:schemeClr val="dk2"/>
                </a:solidFill>
                <a:latin typeface="Calibri"/>
                <a:ea typeface="Calibri"/>
                <a:cs typeface="Calibri"/>
                <a:sym typeface="Calibri"/>
              </a:rPr>
              <a:t>A different scenario where you feel like your boundaries or someone else’s were respected and how others showed respect and kindness</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0">
                <a:solidFill>
                  <a:schemeClr val="dk2"/>
                </a:solidFill>
                <a:latin typeface="Calibri"/>
                <a:ea typeface="Calibri"/>
                <a:cs typeface="Calibri"/>
                <a:sym typeface="Calibri"/>
              </a:rPr>
              <a:t>Give students 30 minutes to finish their comics.</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b="1">
              <a:solidFill>
                <a:schemeClr val="dk2"/>
              </a:solidFill>
              <a:latin typeface="Calibri"/>
              <a:ea typeface="Calibri"/>
              <a:cs typeface="Calibri"/>
              <a:sym typeface="Calibri"/>
            </a:endParaRPr>
          </a:p>
        </p:txBody>
      </p:sp>
      <p:sp>
        <p:nvSpPr>
          <p:cNvPr id="374" name="Google Shape;374;p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2"/>
        <p:cNvGrpSpPr/>
        <p:nvPr/>
      </p:nvGrpSpPr>
      <p:grpSpPr>
        <a:xfrm>
          <a:off x="0" y="0"/>
          <a:ext cx="0" cy="0"/>
          <a:chOff x="0" y="0"/>
          <a:chExt cx="0" cy="0"/>
        </a:xfrm>
      </p:grpSpPr>
      <p:sp>
        <p:nvSpPr>
          <p:cNvPr id="1353" name="Google Shape;1353;p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SG" b="1" u="sng">
                <a:solidFill>
                  <a:schemeClr val="dk2"/>
                </a:solidFill>
                <a:latin typeface="Calibri"/>
                <a:ea typeface="Calibri"/>
                <a:cs typeface="Calibri"/>
                <a:sym typeface="Calibri"/>
              </a:rPr>
              <a:t>Speaker Notes:</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1">
                <a:solidFill>
                  <a:schemeClr val="dk2"/>
                </a:solidFill>
                <a:latin typeface="Calibri"/>
                <a:ea typeface="Calibri"/>
                <a:cs typeface="Calibri"/>
                <a:sym typeface="Calibri"/>
              </a:rPr>
              <a:t>TELL YOUR STUDENTS</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0">
                <a:solidFill>
                  <a:schemeClr val="dk2"/>
                </a:solidFill>
                <a:latin typeface="Calibri"/>
                <a:ea typeface="Calibri"/>
                <a:cs typeface="Calibri"/>
                <a:sym typeface="Calibri"/>
              </a:rPr>
              <a:t>You previously learned about the five-step verification checklist professional journalists use when they want to verify an image or video. (Quickly recap with students the five items on The Verification checklist.)</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Origin: Are you looking at the original piece of content?</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Source: Who created the piece of content?</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Date: When was the piece of content captured?</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Location: Where was the piece of content captured?</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Motivation: Why was the piece of content captured?</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b="1">
              <a:solidFill>
                <a:schemeClr val="dk2"/>
              </a:solidFill>
              <a:latin typeface="Calibri"/>
              <a:ea typeface="Calibri"/>
              <a:cs typeface="Calibri"/>
              <a:sym typeface="Calibri"/>
            </a:endParaRPr>
          </a:p>
        </p:txBody>
      </p:sp>
      <p:sp>
        <p:nvSpPr>
          <p:cNvPr id="1354" name="Google Shape;1354;p6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Google Shape;1386;p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SG" b="1" u="sng">
                <a:solidFill>
                  <a:schemeClr val="dk2"/>
                </a:solidFill>
                <a:latin typeface="Calibri"/>
                <a:ea typeface="Calibri"/>
                <a:cs typeface="Calibri"/>
                <a:sym typeface="Calibri"/>
              </a:rPr>
              <a:t>Speaker Notes:</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1">
                <a:solidFill>
                  <a:schemeClr val="dk2"/>
                </a:solidFill>
                <a:latin typeface="Calibri"/>
                <a:ea typeface="Calibri"/>
                <a:cs typeface="Calibri"/>
                <a:sym typeface="Calibri"/>
              </a:rPr>
              <a:t>TELL YOUR STUDENTS</a:t>
            </a:r>
            <a:endParaRPr>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0">
                <a:solidFill>
                  <a:schemeClr val="dk2"/>
                </a:solidFill>
                <a:latin typeface="Calibri"/>
                <a:ea typeface="Calibri"/>
                <a:cs typeface="Calibri"/>
                <a:sym typeface="Calibri"/>
              </a:rPr>
              <a:t>Today, we will talk about the first two items on the checklist: origin and source. In the current media landscape, people are constantly creating, sharing, and adapting media content, especially on social media platforms. Journalists and news consumers can use a variety of tools to verify an image or video and determine whether it has been used in the correct context. That is why we consider verification to be a process — because verifying content involves multiple steps and it can sometimes take a long time to complete. One challenge people face when it comes to verifying content is that photos and videos circulate from platform to platform and can easily be modified, copied, and taken out of context.</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b="1">
              <a:solidFill>
                <a:schemeClr val="dk2"/>
              </a:solidFill>
              <a:latin typeface="Calibri"/>
              <a:ea typeface="Calibri"/>
              <a:cs typeface="Calibri"/>
              <a:sym typeface="Calibri"/>
            </a:endParaRPr>
          </a:p>
        </p:txBody>
      </p:sp>
      <p:sp>
        <p:nvSpPr>
          <p:cNvPr id="1387" name="Google Shape;1387;p6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3"/>
        <p:cNvGrpSpPr/>
        <p:nvPr/>
      </p:nvGrpSpPr>
      <p:grpSpPr>
        <a:xfrm>
          <a:off x="0" y="0"/>
          <a:ext cx="0" cy="0"/>
          <a:chOff x="0" y="0"/>
          <a:chExt cx="0" cy="0"/>
        </a:xfrm>
      </p:grpSpPr>
      <p:sp>
        <p:nvSpPr>
          <p:cNvPr id="1424" name="Google Shape;1424;p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SG" b="1" u="sng">
                <a:solidFill>
                  <a:schemeClr val="dk2"/>
                </a:solidFill>
                <a:latin typeface="Calibri"/>
                <a:ea typeface="Calibri"/>
                <a:cs typeface="Calibri"/>
                <a:sym typeface="Calibri"/>
              </a:rPr>
              <a:t>Speaker Notes:</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1">
                <a:solidFill>
                  <a:schemeClr val="dk2"/>
                </a:solidFill>
                <a:latin typeface="Calibri"/>
                <a:ea typeface="Calibri"/>
                <a:cs typeface="Calibri"/>
                <a:sym typeface="Calibri"/>
              </a:rPr>
              <a:t>ASK YOUR STUDENTS</a:t>
            </a:r>
            <a:endParaRPr b="1">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Have you ever copied an image or video from one platform and shared it on another one?</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Have you ever posted something a friend shared with you on a different platform? </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Have you ever deleted something and then reposted it at a later time?</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b="1">
              <a:solidFill>
                <a:schemeClr val="dk2"/>
              </a:solidFill>
              <a:latin typeface="Calibri"/>
              <a:ea typeface="Calibri"/>
              <a:cs typeface="Calibri"/>
              <a:sym typeface="Calibri"/>
            </a:endParaRPr>
          </a:p>
        </p:txBody>
      </p:sp>
      <p:sp>
        <p:nvSpPr>
          <p:cNvPr id="1425" name="Google Shape;1425;p6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2"/>
        <p:cNvGrpSpPr/>
        <p:nvPr/>
      </p:nvGrpSpPr>
      <p:grpSpPr>
        <a:xfrm>
          <a:off x="0" y="0"/>
          <a:ext cx="0" cy="0"/>
          <a:chOff x="0" y="0"/>
          <a:chExt cx="0" cy="0"/>
        </a:xfrm>
      </p:grpSpPr>
      <p:sp>
        <p:nvSpPr>
          <p:cNvPr id="1443" name="Google Shape;1443;p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SG" b="1" u="sng">
                <a:solidFill>
                  <a:schemeClr val="dk2"/>
                </a:solidFill>
                <a:latin typeface="Calibri"/>
                <a:ea typeface="Calibri"/>
                <a:cs typeface="Calibri"/>
                <a:sym typeface="Calibri"/>
              </a:rPr>
              <a:t>Speaker Notes:</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1">
                <a:solidFill>
                  <a:schemeClr val="dk2"/>
                </a:solidFill>
                <a:latin typeface="Calibri"/>
                <a:ea typeface="Calibri"/>
                <a:cs typeface="Calibri"/>
                <a:sym typeface="Calibri"/>
              </a:rPr>
              <a:t>TELL YOUR STUDENTS</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0">
                <a:solidFill>
                  <a:schemeClr val="dk2"/>
                </a:solidFill>
                <a:latin typeface="Calibri"/>
                <a:ea typeface="Calibri"/>
                <a:cs typeface="Calibri"/>
                <a:sym typeface="Calibri"/>
              </a:rPr>
              <a:t>Scrapes are pieces of content that are copied from an original and sometimes move from one platform to another. The term comes from the verb “to scrape,” and it refers to a piece of content that is copied by a user to create a new version of the content.</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0">
                <a:solidFill>
                  <a:schemeClr val="dk2"/>
                </a:solidFill>
                <a:latin typeface="Calibri"/>
                <a:ea typeface="Calibri"/>
                <a:cs typeface="Calibri"/>
                <a:sym typeface="Calibri"/>
              </a:rPr>
              <a:t>(Scrapes are also called copies or versions of media texts. If you/your students want to find more resources about scrapes online, you can also use these other terms. Elsewhere in this learning experience, we have decided to refer to scrapes as “scrapes (versions)” to reflect this multiplicity of terms.)</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b="1">
              <a:solidFill>
                <a:schemeClr val="dk2"/>
              </a:solidFill>
              <a:latin typeface="Calibri"/>
              <a:ea typeface="Calibri"/>
              <a:cs typeface="Calibri"/>
              <a:sym typeface="Calibri"/>
            </a:endParaRPr>
          </a:p>
        </p:txBody>
      </p:sp>
      <p:sp>
        <p:nvSpPr>
          <p:cNvPr id="1444" name="Google Shape;1444;p7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p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SG" b="1" u="sng">
                <a:solidFill>
                  <a:schemeClr val="dk2"/>
                </a:solidFill>
                <a:latin typeface="Calibri"/>
                <a:ea typeface="Calibri"/>
                <a:cs typeface="Calibri"/>
                <a:sym typeface="Calibri"/>
              </a:rPr>
              <a:t>Speaker Notes:</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1">
                <a:solidFill>
                  <a:schemeClr val="dk2"/>
                </a:solidFill>
                <a:latin typeface="Calibri"/>
                <a:ea typeface="Calibri"/>
                <a:cs typeface="Calibri"/>
                <a:sym typeface="Calibri"/>
              </a:rPr>
              <a:t>TELL YOUR STUDENTS</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r>
              <a:rPr lang="en-SG" b="0">
                <a:solidFill>
                  <a:schemeClr val="dk2"/>
                </a:solidFill>
                <a:latin typeface="Calibri"/>
                <a:ea typeface="Calibri"/>
                <a:cs typeface="Calibri"/>
                <a:sym typeface="Calibri"/>
              </a:rPr>
              <a:t>Imagine you are sharing a photo you captured on a closed messaging platform, like Snapchat or WhatsApp, and then one of your friends takes a screenshot of it and posts it onto a more “public” platform like Twitter. Let’s say a journalist found your friend’s screenshot and wanted to find out who took the photo.</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0">
                <a:solidFill>
                  <a:schemeClr val="dk2"/>
                </a:solidFill>
                <a:latin typeface="Calibri"/>
                <a:ea typeface="Calibri"/>
                <a:cs typeface="Calibri"/>
                <a:sym typeface="Calibri"/>
              </a:rPr>
              <a:t>Optional: Ask students to turn to the person sitting next to them to discuss these questions in pairs.</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1">
                <a:solidFill>
                  <a:schemeClr val="dk2"/>
                </a:solidFill>
                <a:latin typeface="Calibri"/>
                <a:ea typeface="Calibri"/>
                <a:cs typeface="Calibri"/>
                <a:sym typeface="Calibri"/>
              </a:rPr>
              <a:t>ASK YOUR STUDENTS</a:t>
            </a:r>
            <a:endParaRPr b="1">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How could the journalist find out that you are the original creator?</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What if your friend’s post became popular and 50 other people shared it? How could the journalist find out who the original creator is? (The journalist could contact your friend and ask if he/she took the photo. If the journalist has found multiple scrapes (versions) of the image, he/she may look at the date each scrape was posted and try to contact the person who made the earliest post.)</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b="0">
              <a:solidFill>
                <a:schemeClr val="dk2"/>
              </a:solidFill>
              <a:latin typeface="Calibri"/>
              <a:ea typeface="Calibri"/>
              <a:cs typeface="Calibri"/>
              <a:sym typeface="Calibri"/>
            </a:endParaRPr>
          </a:p>
        </p:txBody>
      </p:sp>
      <p:sp>
        <p:nvSpPr>
          <p:cNvPr id="1477" name="Google Shape;1477;p7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0"/>
        <p:cNvGrpSpPr/>
        <p:nvPr/>
      </p:nvGrpSpPr>
      <p:grpSpPr>
        <a:xfrm>
          <a:off x="0" y="0"/>
          <a:ext cx="0" cy="0"/>
          <a:chOff x="0" y="0"/>
          <a:chExt cx="0" cy="0"/>
        </a:xfrm>
      </p:grpSpPr>
      <p:sp>
        <p:nvSpPr>
          <p:cNvPr id="1511" name="Google Shape;1511;p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67788A"/>
              </a:buClr>
              <a:buSzPts val="1100"/>
              <a:buFont typeface="Arial"/>
              <a:buNone/>
            </a:pPr>
            <a:r>
              <a:rPr lang="en-SG" b="1" u="sng">
                <a:solidFill>
                  <a:schemeClr val="dk2"/>
                </a:solidFill>
                <a:latin typeface="Calibri"/>
                <a:ea typeface="Calibri"/>
                <a:cs typeface="Calibri"/>
                <a:sym typeface="Calibri"/>
              </a:rPr>
              <a:t>Speaker Notes:</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r>
              <a:rPr lang="en-SG" b="1">
                <a:solidFill>
                  <a:schemeClr val="dk2"/>
                </a:solidFill>
                <a:latin typeface="Calibri"/>
                <a:ea typeface="Calibri"/>
                <a:cs typeface="Calibri"/>
                <a:sym typeface="Calibri"/>
              </a:rPr>
              <a:t>TELL YOUR STUDENTS</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r>
              <a:rPr lang="en-SG" b="0">
                <a:solidFill>
                  <a:schemeClr val="dk2"/>
                </a:solidFill>
                <a:latin typeface="Calibri"/>
                <a:ea typeface="Calibri"/>
                <a:cs typeface="Calibri"/>
                <a:sym typeface="Calibri"/>
              </a:rPr>
              <a:t>Scrapes (versions) can become a problem during breaking news events because information can spread very quickly and it can be difficult to figure out who originally created the content and when it was created. On websites like YouTube, some people will download an original video of a news event and quickly re-upload it using a different username, in hopes of making money (First Draft). “You can sometimes see hundreds of (versions) of the same video in the hours after a breaking news event” (First Draft).</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r>
              <a:rPr lang="en-SG" b="1">
                <a:solidFill>
                  <a:schemeClr val="dk2"/>
                </a:solidFill>
                <a:latin typeface="Calibri"/>
                <a:ea typeface="Calibri"/>
                <a:cs typeface="Calibri"/>
                <a:sym typeface="Calibri"/>
              </a:rPr>
              <a:t>TELL YOUR STUDENTS</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r>
              <a:rPr lang="en-SG" b="0">
                <a:solidFill>
                  <a:schemeClr val="dk2"/>
                </a:solidFill>
                <a:latin typeface="Calibri"/>
                <a:ea typeface="Calibri"/>
                <a:cs typeface="Calibri"/>
                <a:sym typeface="Calibri"/>
              </a:rPr>
              <a:t>When you first come across a piece of content, you cannot assume that you are looking at the original. Look for clues such as the following that can tell you whether the image or video is the original version:</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Scrapes (versions) generally have lower image or video quality compared to the original version. They can also have smaller file sizes or nonstandard dimensions (which indicates that the content may have been manipulated or changed from the original).</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Look at the account of the person who is sharing the image or video. Do they share other scrapes (versions) of breaking news events? That probably means that they are not the original creators of the content.</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Does the image or video come from an organizational website? Organizations “can sometimes reshare content from an individual eyewitness” (First Draft).</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Finally, check your gut. Is it likely that this person was at the event and is sharing the original video?</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b="0">
              <a:solidFill>
                <a:schemeClr val="dk2"/>
              </a:solidFill>
              <a:latin typeface="Calibri"/>
              <a:ea typeface="Calibri"/>
              <a:cs typeface="Calibri"/>
              <a:sym typeface="Calibri"/>
            </a:endParaRPr>
          </a:p>
        </p:txBody>
      </p:sp>
      <p:sp>
        <p:nvSpPr>
          <p:cNvPr id="1512" name="Google Shape;1512;p7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5"/>
        <p:cNvGrpSpPr/>
        <p:nvPr/>
      </p:nvGrpSpPr>
      <p:grpSpPr>
        <a:xfrm>
          <a:off x="0" y="0"/>
          <a:ext cx="0" cy="0"/>
          <a:chOff x="0" y="0"/>
          <a:chExt cx="0" cy="0"/>
        </a:xfrm>
      </p:grpSpPr>
      <p:sp>
        <p:nvSpPr>
          <p:cNvPr id="1526" name="Google Shape;1526;p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67788A"/>
              </a:buClr>
              <a:buSzPts val="1100"/>
              <a:buFont typeface="Arial"/>
              <a:buNone/>
            </a:pPr>
            <a:r>
              <a:rPr lang="en-SG" b="1" u="sng">
                <a:solidFill>
                  <a:schemeClr val="dk2"/>
                </a:solidFill>
                <a:latin typeface="Calibri"/>
                <a:ea typeface="Calibri"/>
                <a:cs typeface="Calibri"/>
                <a:sym typeface="Calibri"/>
              </a:rPr>
              <a:t>Speaker Notes:</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r>
              <a:rPr lang="en-SG" b="1">
                <a:solidFill>
                  <a:schemeClr val="dk2"/>
                </a:solidFill>
                <a:latin typeface="Calibri"/>
                <a:ea typeface="Calibri"/>
                <a:cs typeface="Calibri"/>
                <a:sym typeface="Calibri"/>
              </a:rPr>
              <a:t>Assignment</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r>
              <a:rPr lang="en-SG" b="1">
                <a:solidFill>
                  <a:schemeClr val="dk2"/>
                </a:solidFill>
                <a:latin typeface="Calibri"/>
                <a:ea typeface="Calibri"/>
                <a:cs typeface="Calibri"/>
                <a:sym typeface="Calibri"/>
              </a:rPr>
              <a:t>TELL YOUR STUDENTS</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r>
              <a:rPr lang="en-SG" b="0">
                <a:solidFill>
                  <a:schemeClr val="dk2"/>
                </a:solidFill>
                <a:latin typeface="Calibri"/>
                <a:ea typeface="Calibri"/>
                <a:cs typeface="Calibri"/>
                <a:sym typeface="Calibri"/>
              </a:rPr>
              <a:t>Go online and find an image from a recent news event that interests you. Identify the source of the image. Make a scrape of the image and share it on one of your social media accounts. When posting the image, you can choose to adapt the image in any way (e.g., edit, crop, add text) before you share it. When posting the image, be sure to identify its original source.</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r>
              <a:rPr lang="en-SG" b="0">
                <a:solidFill>
                  <a:schemeClr val="dk2"/>
                </a:solidFill>
                <a:latin typeface="Calibri"/>
                <a:ea typeface="Calibri"/>
                <a:cs typeface="Calibri"/>
                <a:sym typeface="Calibri"/>
              </a:rPr>
              <a:t>Then write a short paragraph answering the following questions:</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What image did you decide to share and why?</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Where and with whom did you share the image?</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Did you choose to alter (e.g., edit, crop, add text) the image in any way before sharing it? What was your motivation behind adapting/not adapting the image?</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Do you think your post would have different reactions if you did not identify the original source? Why or why not?</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r>
              <a:rPr lang="en-SG" b="1">
                <a:solidFill>
                  <a:schemeClr val="dk2"/>
                </a:solidFill>
                <a:latin typeface="Calibri"/>
                <a:ea typeface="Calibri"/>
                <a:cs typeface="Calibri"/>
                <a:sym typeface="Calibri"/>
              </a:rPr>
              <a:t>TELL YOUR STUDENTS</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r>
              <a:rPr lang="en-SG" b="0">
                <a:solidFill>
                  <a:schemeClr val="dk2"/>
                </a:solidFill>
                <a:latin typeface="Calibri"/>
                <a:ea typeface="Calibri"/>
                <a:cs typeface="Calibri"/>
                <a:sym typeface="Calibri"/>
              </a:rPr>
              <a:t>Turn to the person next to you. Share the image you posted and briefly explain why you chose this particular image.</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r>
              <a:rPr lang="en-SG" b="1">
                <a:solidFill>
                  <a:schemeClr val="dk2"/>
                </a:solidFill>
                <a:latin typeface="Calibri"/>
                <a:ea typeface="Calibri"/>
                <a:cs typeface="Calibri"/>
                <a:sym typeface="Calibri"/>
              </a:rPr>
              <a:t>ASK YOUR STUDENTS</a:t>
            </a:r>
            <a:endParaRPr b="1">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What are some of the reasons people might choose to reshare content online?</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rgbClr val="67788A"/>
              </a:buClr>
              <a:buSzPts val="1100"/>
              <a:buChar char="●"/>
            </a:pPr>
            <a:r>
              <a:rPr lang="en-SG" b="0">
                <a:solidFill>
                  <a:schemeClr val="dk2"/>
                </a:solidFill>
                <a:latin typeface="Calibri"/>
                <a:ea typeface="Calibri"/>
                <a:cs typeface="Calibri"/>
                <a:sym typeface="Calibri"/>
              </a:rPr>
              <a:t>Think of other famous scrapes (versions) you have seen people share online. Are there instances when identifying a source is more/less important than others? Talk through some examples as a class and discuss whether they are harmful or not. </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b="0">
              <a:solidFill>
                <a:schemeClr val="dk2"/>
              </a:solidFill>
              <a:latin typeface="Calibri"/>
              <a:ea typeface="Calibri"/>
              <a:cs typeface="Calibri"/>
              <a:sym typeface="Calibri"/>
            </a:endParaRPr>
          </a:p>
        </p:txBody>
      </p:sp>
      <p:sp>
        <p:nvSpPr>
          <p:cNvPr id="1527" name="Google Shape;1527;p7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1"/>
        <p:cNvGrpSpPr/>
        <p:nvPr/>
      </p:nvGrpSpPr>
      <p:grpSpPr>
        <a:xfrm>
          <a:off x="0" y="0"/>
          <a:ext cx="0" cy="0"/>
          <a:chOff x="0" y="0"/>
          <a:chExt cx="0" cy="0"/>
        </a:xfrm>
      </p:grpSpPr>
      <p:sp>
        <p:nvSpPr>
          <p:cNvPr id="1542" name="Google Shape;1542;p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67788A"/>
              </a:buClr>
              <a:buSzPts val="1100"/>
              <a:buFont typeface="Arial"/>
              <a:buNone/>
            </a:pPr>
            <a:r>
              <a:rPr lang="en-SG" b="1" u="sng">
                <a:solidFill>
                  <a:schemeClr val="dk2"/>
                </a:solidFill>
                <a:latin typeface="Calibri"/>
                <a:ea typeface="Calibri"/>
                <a:cs typeface="Calibri"/>
                <a:sym typeface="Calibri"/>
              </a:rPr>
              <a:t>Speaker Notes:</a:t>
            </a:r>
            <a:endParaRPr sz="1100" b="1" i="0" u="none" strike="noStrike" cap="none">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endParaRPr sz="1100" b="1" i="0" u="none" strike="noStrike" cap="none">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r>
              <a:rPr lang="en-SG" sz="1100" b="1" i="0" u="none" strike="noStrike" cap="none">
                <a:solidFill>
                  <a:schemeClr val="dk2"/>
                </a:solidFill>
                <a:latin typeface="Calibri"/>
                <a:ea typeface="Calibri"/>
                <a:cs typeface="Calibri"/>
                <a:sym typeface="Calibri"/>
              </a:rPr>
              <a:t>Discussion</a:t>
            </a:r>
            <a:endParaRPr sz="1100" b="0" i="0" u="none" strike="noStrike" cap="none">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endParaRPr sz="1100" b="0" i="0" u="none" strike="noStrike" cap="none">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r>
              <a:rPr lang="en-SG" sz="1100" b="1" i="0" u="none" strike="noStrike" cap="none">
                <a:solidFill>
                  <a:schemeClr val="dk2"/>
                </a:solidFill>
                <a:latin typeface="Calibri"/>
                <a:ea typeface="Calibri"/>
                <a:cs typeface="Calibri"/>
                <a:sym typeface="Calibri"/>
              </a:rPr>
              <a:t>VIDEO CLASS INTERACTION</a:t>
            </a:r>
            <a:endParaRPr sz="1100" b="0" i="0" u="none" strike="noStrike" cap="none">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r>
              <a:rPr lang="en-SG" sz="1100" b="0" i="0" u="none" strike="noStrike" cap="none">
                <a:solidFill>
                  <a:schemeClr val="dk2"/>
                </a:solidFill>
                <a:latin typeface="Calibri"/>
                <a:ea typeface="Calibri"/>
                <a:cs typeface="Calibri"/>
                <a:sym typeface="Calibri"/>
              </a:rPr>
              <a:t>In today’s news climate, any image or video can be captured, altered, or shared by anyone with access to the internet and a computer or mobile device. In some cases, the content in question can be seen by countless people and altered again and again in such a way that the original image is almost unrecognizable. One particular instance of this phenomenon can be seen when scrapes (versions) become popular memes.</a:t>
            </a:r>
            <a:endParaRPr>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endParaRPr sz="1100" b="0" i="0" u="none" strike="noStrike" cap="none">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r>
              <a:rPr lang="en-SG" sz="1100" b="1" i="0" u="none" strike="noStrike" cap="none">
                <a:solidFill>
                  <a:schemeClr val="dk2"/>
                </a:solidFill>
                <a:latin typeface="Calibri"/>
                <a:ea typeface="Calibri"/>
                <a:cs typeface="Calibri"/>
                <a:sym typeface="Calibri"/>
              </a:rPr>
              <a:t>CLASS INTERACTION</a:t>
            </a:r>
            <a:endParaRPr sz="1100" b="0" i="0" u="none" strike="noStrike" cap="none">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r>
              <a:rPr lang="en-SG" sz="1100" b="0" i="0" u="none" strike="noStrike" cap="none">
                <a:solidFill>
                  <a:schemeClr val="dk2"/>
                </a:solidFill>
                <a:latin typeface="Calibri"/>
                <a:ea typeface="Calibri"/>
                <a:cs typeface="Calibri"/>
                <a:sym typeface="Calibri"/>
              </a:rPr>
              <a:t>Consider the image of the kayaker and shark at the link below:</a:t>
            </a:r>
            <a:endParaRPr>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r>
              <a:rPr lang="en-SG" sz="1100" b="0" i="0" u="sng" strike="noStrike" cap="none">
                <a:solidFill>
                  <a:schemeClr val="dk2"/>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https://www.nationalgeographic.com/animals/article/great-white-shark-meme-news-photography-animals-peschak</a:t>
            </a:r>
            <a:endParaRPr sz="1100" b="0" i="0" u="none" strike="noStrike" cap="none">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endParaRPr sz="1100" b="0" i="0" u="none" strike="noStrike" cap="none">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r>
              <a:rPr lang="en-SG" sz="1100" b="1" i="0" u="none" strike="noStrike" cap="none">
                <a:solidFill>
                  <a:schemeClr val="dk2"/>
                </a:solidFill>
                <a:latin typeface="Calibri"/>
                <a:ea typeface="Calibri"/>
                <a:cs typeface="Calibri"/>
                <a:sym typeface="Calibri"/>
              </a:rPr>
              <a:t>TELL YOUR STUDENTS</a:t>
            </a:r>
            <a:endParaRPr sz="1100" b="0" i="0" u="none" strike="noStrike" cap="none">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r>
              <a:rPr lang="en-SG" sz="1100" b="0" i="0" u="none" strike="noStrike" cap="none">
                <a:solidFill>
                  <a:schemeClr val="dk2"/>
                </a:solidFill>
                <a:latin typeface="Calibri"/>
                <a:ea typeface="Calibri"/>
                <a:cs typeface="Calibri"/>
                <a:sym typeface="Calibri"/>
              </a:rPr>
              <a:t>Images of the kayaker and shark went viral after it was first published in newspapers. Replicas of the image have been reshared rapidly online, sometimes without identifying the original source.</a:t>
            </a:r>
            <a:endParaRPr>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endParaRPr sz="1100" b="0" i="0" u="none" strike="noStrike" cap="none">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r>
              <a:rPr lang="en-SG" sz="1100" b="0" i="0" u="none" strike="noStrike" cap="none">
                <a:solidFill>
                  <a:schemeClr val="dk2"/>
                </a:solidFill>
                <a:latin typeface="Calibri"/>
                <a:ea typeface="Calibri"/>
                <a:cs typeface="Calibri"/>
                <a:sym typeface="Calibri"/>
              </a:rPr>
              <a:t>Some of these scrapes (versions) have been turned into popular memes that have been featured in major publications. However, these memes often require some knowledge of the original context. As a result, people who see the kayaker and shark memes in isolation may not fully understand it if they do not know the context behind the original photo.</a:t>
            </a:r>
            <a:endParaRPr>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endParaRPr sz="1100" b="0" i="0" u="none" strike="noStrike" cap="none">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r>
              <a:rPr lang="en-SG" sz="1100" b="1" i="0" u="none" strike="noStrike" cap="none">
                <a:solidFill>
                  <a:schemeClr val="dk2"/>
                </a:solidFill>
                <a:latin typeface="Calibri"/>
                <a:ea typeface="Calibri"/>
                <a:cs typeface="Calibri"/>
                <a:sym typeface="Calibri"/>
              </a:rPr>
              <a:t>TEACHER’S NOTE</a:t>
            </a:r>
            <a:endParaRPr sz="1100" b="0" i="0" u="none" strike="noStrike" cap="none">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r>
              <a:rPr lang="en-SG" sz="1100" b="0" i="0" u="none" strike="noStrike" cap="none">
                <a:solidFill>
                  <a:schemeClr val="dk2"/>
                </a:solidFill>
                <a:latin typeface="Calibri"/>
                <a:ea typeface="Calibri"/>
                <a:cs typeface="Calibri"/>
                <a:sym typeface="Calibri"/>
              </a:rPr>
              <a:t>This example is intended to help students understand how to verify image scrapes by following the verification steps. While the shark story is a great example of scrapes, we encourage you to choose an image or video that will resonate with your students. If there is a local example that your students will connect with more, we recommend using that example instead.</a:t>
            </a:r>
            <a:endParaRPr>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endParaRPr sz="1100" b="0" i="0" u="none" strike="noStrike" cap="none">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r>
              <a:rPr lang="en-SG" sz="1100" b="1" i="0" u="none" strike="noStrike" cap="none">
                <a:solidFill>
                  <a:schemeClr val="dk2"/>
                </a:solidFill>
                <a:latin typeface="Calibri"/>
                <a:ea typeface="Calibri"/>
                <a:cs typeface="Calibri"/>
                <a:sym typeface="Calibri"/>
              </a:rPr>
              <a:t>ASK YOUR STUDENTS</a:t>
            </a:r>
            <a:endParaRPr sz="1100" b="0" i="0" u="none" strike="noStrike" cap="none">
              <a:solidFill>
                <a:schemeClr val="dk2"/>
              </a:solidFill>
              <a:latin typeface="Calibri"/>
              <a:ea typeface="Calibri"/>
              <a:cs typeface="Calibri"/>
              <a:sym typeface="Calibri"/>
            </a:endParaRPr>
          </a:p>
          <a:p>
            <a:pPr marL="171450" lvl="0" indent="-171450" algn="l" rtl="0">
              <a:lnSpc>
                <a:spcPct val="100000"/>
              </a:lnSpc>
              <a:spcBef>
                <a:spcPts val="0"/>
              </a:spcBef>
              <a:spcAft>
                <a:spcPts val="0"/>
              </a:spcAft>
              <a:buClr>
                <a:srgbClr val="67788A"/>
              </a:buClr>
              <a:buSzPts val="1100"/>
              <a:buChar char="●"/>
            </a:pPr>
            <a:r>
              <a:rPr lang="en-SG" sz="1100" b="0" i="0" u="none" strike="noStrike" cap="none">
                <a:solidFill>
                  <a:schemeClr val="dk2"/>
                </a:solidFill>
                <a:latin typeface="Calibri"/>
                <a:ea typeface="Calibri"/>
                <a:cs typeface="Calibri"/>
                <a:sym typeface="Calibri"/>
              </a:rPr>
              <a:t>Think of some famous scrapes (versions) that have become memes. Do you have any favorites?</a:t>
            </a:r>
            <a:endParaRPr>
              <a:latin typeface="Calibri"/>
              <a:ea typeface="Calibri"/>
              <a:cs typeface="Calibri"/>
              <a:sym typeface="Calibri"/>
            </a:endParaRPr>
          </a:p>
          <a:p>
            <a:pPr marL="171450" lvl="0" indent="-171450" algn="l" rtl="0">
              <a:lnSpc>
                <a:spcPct val="100000"/>
              </a:lnSpc>
              <a:spcBef>
                <a:spcPts val="0"/>
              </a:spcBef>
              <a:spcAft>
                <a:spcPts val="0"/>
              </a:spcAft>
              <a:buClr>
                <a:srgbClr val="67788A"/>
              </a:buClr>
              <a:buSzPts val="1100"/>
              <a:buChar char="●"/>
            </a:pPr>
            <a:r>
              <a:rPr lang="en-SG" sz="1100" b="0" i="0" u="none" strike="noStrike" cap="none">
                <a:solidFill>
                  <a:schemeClr val="dk2"/>
                </a:solidFill>
                <a:latin typeface="Calibri"/>
                <a:ea typeface="Calibri"/>
                <a:cs typeface="Calibri"/>
                <a:sym typeface="Calibri"/>
              </a:rPr>
              <a:t>Are you familiar with the original source of this meme? What about the original context?</a:t>
            </a:r>
            <a:endParaRPr>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endParaRPr sz="1100" b="0" i="0" u="none" strike="noStrike" cap="none">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r>
              <a:rPr lang="en-SG" sz="1100" b="1" i="0" u="none" strike="noStrike" cap="none">
                <a:solidFill>
                  <a:schemeClr val="dk2"/>
                </a:solidFill>
                <a:latin typeface="Calibri"/>
                <a:ea typeface="Calibri"/>
                <a:cs typeface="Calibri"/>
                <a:sym typeface="Calibri"/>
              </a:rPr>
              <a:t>TELL YOUR STUDENTS</a:t>
            </a:r>
            <a:endParaRPr sz="1100" b="0" i="0" u="none" strike="noStrike" cap="none">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r>
              <a:rPr lang="en-SG" sz="1100" b="0" i="0" u="none" strike="noStrike" cap="none">
                <a:solidFill>
                  <a:schemeClr val="dk2"/>
                </a:solidFill>
                <a:latin typeface="Calibri"/>
                <a:ea typeface="Calibri"/>
                <a:cs typeface="Calibri"/>
                <a:sym typeface="Calibri"/>
              </a:rPr>
              <a:t>Visual information, even more so than text, is designed to grab people’s attention on social media. As a responsible news consumer, you can decide how best you want to engage with, share, or adapt content that you see your friends, family, and other people are posting online.</a:t>
            </a:r>
            <a:br>
              <a:rPr lang="en-SG" b="0">
                <a:solidFill>
                  <a:schemeClr val="dk2"/>
                </a:solidFill>
                <a:latin typeface="Calibri"/>
                <a:ea typeface="Calibri"/>
                <a:cs typeface="Calibri"/>
                <a:sym typeface="Calibri"/>
              </a:rPr>
            </a:br>
            <a:endParaRPr b="0">
              <a:solidFill>
                <a:schemeClr val="dk2"/>
              </a:solidFill>
              <a:latin typeface="Calibri"/>
              <a:ea typeface="Calibri"/>
              <a:cs typeface="Calibri"/>
              <a:sym typeface="Calibri"/>
            </a:endParaRPr>
          </a:p>
        </p:txBody>
      </p:sp>
      <p:sp>
        <p:nvSpPr>
          <p:cNvPr id="1543" name="Google Shape;1543;p7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6"/>
        <p:cNvGrpSpPr/>
        <p:nvPr/>
      </p:nvGrpSpPr>
      <p:grpSpPr>
        <a:xfrm>
          <a:off x="0" y="0"/>
          <a:ext cx="0" cy="0"/>
          <a:chOff x="0" y="0"/>
          <a:chExt cx="0" cy="0"/>
        </a:xfrm>
      </p:grpSpPr>
      <p:sp>
        <p:nvSpPr>
          <p:cNvPr id="1557" name="Google Shape;1557;p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67788A"/>
              </a:buClr>
              <a:buSzPts val="1100"/>
              <a:buFont typeface="Arial"/>
              <a:buNone/>
            </a:pPr>
            <a:r>
              <a:rPr lang="en-SG" b="1" u="sng">
                <a:solidFill>
                  <a:schemeClr val="dk2"/>
                </a:solidFill>
                <a:latin typeface="Calibri"/>
                <a:ea typeface="Calibri"/>
                <a:cs typeface="Calibri"/>
                <a:sym typeface="Calibri"/>
              </a:rPr>
              <a:t>Speaker Notes:</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rgbClr val="67788A"/>
              </a:buClr>
              <a:buSzPts val="1100"/>
              <a:buFont typeface="Arial"/>
              <a:buNone/>
            </a:pPr>
            <a:r>
              <a:rPr lang="en-SG" b="1">
                <a:solidFill>
                  <a:schemeClr val="dk2"/>
                </a:solidFill>
                <a:latin typeface="Calibri"/>
                <a:ea typeface="Calibri"/>
                <a:cs typeface="Calibri"/>
                <a:sym typeface="Calibri"/>
              </a:rPr>
              <a:t>ASK YOUR STUDENTS</a:t>
            </a:r>
            <a:endParaRPr b="1">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Char char="●"/>
            </a:pPr>
            <a:r>
              <a:rPr lang="en-SG" b="0">
                <a:solidFill>
                  <a:schemeClr val="dk2"/>
                </a:solidFill>
                <a:latin typeface="Calibri"/>
                <a:ea typeface="Calibri"/>
                <a:cs typeface="Calibri"/>
                <a:sym typeface="Calibri"/>
              </a:rPr>
              <a:t>Based on what you have learned about scrapes (versions) today, how will you respond to scrapes and memes you see in the future?</a:t>
            </a:r>
            <a:endParaRPr b="0">
              <a:solidFill>
                <a:schemeClr val="dk2"/>
              </a:solidFill>
              <a:latin typeface="Calibri"/>
              <a:ea typeface="Calibri"/>
              <a:cs typeface="Calibri"/>
              <a:sym typeface="Calibri"/>
            </a:endParaRPr>
          </a:p>
          <a:p>
            <a:pPr marL="457200" lvl="0" indent="-228600" algn="l" rtl="0">
              <a:lnSpc>
                <a:spcPct val="100000"/>
              </a:lnSpc>
              <a:spcBef>
                <a:spcPts val="0"/>
              </a:spcBef>
              <a:spcAft>
                <a:spcPts val="0"/>
              </a:spcAft>
              <a:buClr>
                <a:schemeClr val="dk1"/>
              </a:buClr>
              <a:buSzPts val="1100"/>
              <a:buFont typeface="Arial"/>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1">
                <a:solidFill>
                  <a:schemeClr val="dk2"/>
                </a:solidFill>
                <a:latin typeface="Calibri"/>
                <a:ea typeface="Calibri"/>
                <a:cs typeface="Calibri"/>
                <a:sym typeface="Calibri"/>
              </a:rPr>
              <a:t>RESOURCES</a:t>
            </a:r>
            <a:endParaRPr b="1">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Char char="●"/>
            </a:pPr>
            <a:r>
              <a:rPr lang="en-SG" b="0">
                <a:solidFill>
                  <a:schemeClr val="dk2"/>
                </a:solidFill>
                <a:latin typeface="Calibri"/>
                <a:ea typeface="Calibri"/>
                <a:cs typeface="Calibri"/>
                <a:sym typeface="Calibri"/>
              </a:rPr>
              <a:t>Video by First Draft: The challenge of dealing with scrapes - </a:t>
            </a:r>
            <a:r>
              <a:rPr lang="en-SG" b="0" u="sng">
                <a:solidFill>
                  <a:schemeClr val="dk2"/>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youtube.com/watch?v=KoDCwBk90Hc</a:t>
            </a:r>
            <a:endParaRPr b="0" u="sng">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Char char="●"/>
            </a:pPr>
            <a:r>
              <a:rPr lang="en-SG" sz="1100" b="0" i="0" u="sng" strike="noStrike" cap="none">
                <a:solidFill>
                  <a:schemeClr val="dk2"/>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https://www.nationalgeographic.com/animals/article/great-white-shark-meme-news-photography-animals-peschak</a:t>
            </a:r>
            <a:endParaRPr sz="1100" b="0" i="0" u="sng" strike="noStrike" cap="none">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Char char="●"/>
            </a:pPr>
            <a:r>
              <a:rPr lang="en-SG" b="0">
                <a:solidFill>
                  <a:schemeClr val="dk2"/>
                </a:solidFill>
                <a:latin typeface="Calibri"/>
                <a:ea typeface="Calibri"/>
                <a:cs typeface="Calibri"/>
                <a:sym typeface="Calibri"/>
              </a:rPr>
              <a:t>Article by Alastair Reid (First Draft): Several news outlets duped into publishing old flight turbulence footage - </a:t>
            </a:r>
            <a:r>
              <a:rPr lang="en-SG" b="0" u="sng">
                <a:solidFill>
                  <a:schemeClr val="dk2"/>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firstdraftnews.org/several-news-outlets-duped-into-publishing-old-flight-turbulence-footage</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Char char="●"/>
            </a:pPr>
            <a:r>
              <a:rPr lang="en-SG" b="0">
                <a:solidFill>
                  <a:schemeClr val="dk2"/>
                </a:solidFill>
                <a:latin typeface="Calibri"/>
                <a:ea typeface="Calibri"/>
                <a:cs typeface="Calibri"/>
                <a:sym typeface="Calibri"/>
              </a:rPr>
              <a:t>Article by Alastair Reid (First Draft): Why eyewitness media is central to the future of the news industry - </a:t>
            </a:r>
            <a:r>
              <a:rPr lang="en-SG" b="0" u="sng">
                <a:solidFill>
                  <a:schemeClr val="dk2"/>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firstdraftnews.org/why-eyewitness-media-is- central-to-the-future-of-the-news-industry</a:t>
            </a:r>
            <a:endParaRPr b="0" u="sng">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Char char="●"/>
            </a:pPr>
            <a:r>
              <a:rPr lang="en-SG" b="0">
                <a:solidFill>
                  <a:schemeClr val="dk2"/>
                </a:solidFill>
                <a:latin typeface="Calibri"/>
                <a:ea typeface="Calibri"/>
                <a:cs typeface="Calibri"/>
                <a:sym typeface="Calibri"/>
              </a:rPr>
              <a:t>Article by Malachy Browne (First Draft): A pocket guide for verifying details of a video - </a:t>
            </a:r>
            <a:r>
              <a:rPr lang="en-SG" b="0" u="sng">
                <a:solidFill>
                  <a:schemeClr val="dk2"/>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firstdraftnews.org/a-pocket-guide-on- verifying-details-of-a-video</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b="0">
              <a:solidFill>
                <a:schemeClr val="dk2"/>
              </a:solidFill>
              <a:latin typeface="Calibri"/>
              <a:ea typeface="Calibri"/>
              <a:cs typeface="Calibri"/>
              <a:sym typeface="Calibri"/>
            </a:endParaRPr>
          </a:p>
        </p:txBody>
      </p:sp>
      <p:sp>
        <p:nvSpPr>
          <p:cNvPr id="1558" name="Google Shape;1558;p7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p:cNvGrpSpPr/>
        <p:nvPr/>
      </p:nvGrpSpPr>
      <p:grpSpPr>
        <a:xfrm>
          <a:off x="0" y="0"/>
          <a:ext cx="0" cy="0"/>
          <a:chOff x="0" y="0"/>
          <a:chExt cx="0" cy="0"/>
        </a:xfrm>
      </p:grpSpPr>
      <p:sp>
        <p:nvSpPr>
          <p:cNvPr id="1567" name="Google Shape;1567;p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SG" sz="1600" b="1" u="sng">
                <a:solidFill>
                  <a:schemeClr val="dk2"/>
                </a:solidFill>
                <a:latin typeface="Calibri"/>
                <a:ea typeface="Calibri"/>
                <a:cs typeface="Calibri"/>
                <a:sym typeface="Calibri"/>
              </a:rPr>
              <a:t>Speaker Notes:</a:t>
            </a:r>
            <a:endParaRPr b="1">
              <a:solidFill>
                <a:schemeClr val="dk2"/>
              </a:solidFill>
              <a:latin typeface="Calibri"/>
              <a:ea typeface="Calibri"/>
              <a:cs typeface="Calibri"/>
              <a:sym typeface="Calibri"/>
            </a:endParaRPr>
          </a:p>
          <a:p>
            <a:pPr marL="0" marR="457200" lvl="0" indent="0" algn="l" rtl="0">
              <a:lnSpc>
                <a:spcPct val="106666"/>
              </a:lnSpc>
              <a:spcBef>
                <a:spcPts val="65"/>
              </a:spcBef>
              <a:spcAft>
                <a:spcPts val="0"/>
              </a:spcAft>
              <a:buClr>
                <a:schemeClr val="dk1"/>
              </a:buClr>
              <a:buSzPts val="1100"/>
              <a:buFont typeface="Arial"/>
              <a:buNone/>
            </a:pPr>
            <a:endParaRPr b="1">
              <a:solidFill>
                <a:schemeClr val="dk2"/>
              </a:solidFill>
              <a:latin typeface="Calibri"/>
              <a:ea typeface="Calibri"/>
              <a:cs typeface="Calibri"/>
              <a:sym typeface="Calibri"/>
            </a:endParaRPr>
          </a:p>
          <a:p>
            <a:pPr marL="0" marR="457200" lvl="0" indent="0" algn="l" rtl="0">
              <a:lnSpc>
                <a:spcPct val="106666"/>
              </a:lnSpc>
              <a:spcBef>
                <a:spcPts val="65"/>
              </a:spcBef>
              <a:spcAft>
                <a:spcPts val="0"/>
              </a:spcAft>
              <a:buClr>
                <a:schemeClr val="dk1"/>
              </a:buClr>
              <a:buSzPts val="1100"/>
              <a:buFont typeface="Arial"/>
              <a:buNone/>
            </a:pPr>
            <a:r>
              <a:rPr lang="en-SG" b="1">
                <a:solidFill>
                  <a:schemeClr val="dk2"/>
                </a:solidFill>
                <a:latin typeface="Calibri"/>
                <a:ea typeface="Calibri"/>
                <a:cs typeface="Calibri"/>
                <a:sym typeface="Calibri"/>
              </a:rPr>
              <a:t>LESSON OBJECTIVE</a:t>
            </a:r>
            <a:endParaRPr b="1">
              <a:solidFill>
                <a:schemeClr val="dk2"/>
              </a:solidFill>
              <a:latin typeface="Calibri"/>
              <a:ea typeface="Calibri"/>
              <a:cs typeface="Calibri"/>
              <a:sym typeface="Calibri"/>
            </a:endParaRPr>
          </a:p>
          <a:p>
            <a:pPr marL="0" marR="457200" lvl="0" indent="0" algn="l" rtl="0">
              <a:lnSpc>
                <a:spcPct val="106666"/>
              </a:lnSpc>
              <a:spcBef>
                <a:spcPts val="65"/>
              </a:spcBef>
              <a:spcAft>
                <a:spcPts val="0"/>
              </a:spcAft>
              <a:buClr>
                <a:schemeClr val="dk1"/>
              </a:buClr>
              <a:buSzPts val="1100"/>
              <a:buFont typeface="Arial"/>
              <a:buNone/>
            </a:pPr>
            <a:r>
              <a:rPr lang="en-SG" b="0">
                <a:solidFill>
                  <a:schemeClr val="dk2"/>
                </a:solidFill>
                <a:latin typeface="Calibri"/>
                <a:ea typeface="Calibri"/>
                <a:cs typeface="Calibri"/>
                <a:sym typeface="Calibri"/>
              </a:rPr>
              <a:t>Students will imagine and write about what their lives will be like 40 years from now.</a:t>
            </a:r>
            <a:endParaRPr b="0">
              <a:solidFill>
                <a:schemeClr val="dk2"/>
              </a:solidFill>
              <a:latin typeface="Calibri"/>
              <a:ea typeface="Calibri"/>
              <a:cs typeface="Calibri"/>
              <a:sym typeface="Calibri"/>
            </a:endParaRPr>
          </a:p>
          <a:p>
            <a:pPr marL="0" marR="457200" lvl="0" indent="0" algn="l" rtl="0">
              <a:lnSpc>
                <a:spcPct val="106666"/>
              </a:lnSpc>
              <a:spcBef>
                <a:spcPts val="65"/>
              </a:spcBef>
              <a:spcAft>
                <a:spcPts val="0"/>
              </a:spcAft>
              <a:buClr>
                <a:schemeClr val="dk1"/>
              </a:buClr>
              <a:buSzPts val="1100"/>
              <a:buFont typeface="Arial"/>
              <a:buNone/>
            </a:pPr>
            <a:endParaRPr b="0">
              <a:solidFill>
                <a:schemeClr val="dk2"/>
              </a:solidFill>
              <a:latin typeface="Calibri"/>
              <a:ea typeface="Calibri"/>
              <a:cs typeface="Calibri"/>
              <a:sym typeface="Calibri"/>
            </a:endParaRPr>
          </a:p>
          <a:p>
            <a:pPr marL="0" marR="457200" lvl="0" indent="0" algn="l" rtl="0">
              <a:lnSpc>
                <a:spcPct val="106666"/>
              </a:lnSpc>
              <a:spcBef>
                <a:spcPts val="65"/>
              </a:spcBef>
              <a:spcAft>
                <a:spcPts val="0"/>
              </a:spcAft>
              <a:buSzPts val="1100"/>
              <a:buNone/>
            </a:pPr>
            <a:r>
              <a:rPr lang="en-SG" b="1">
                <a:solidFill>
                  <a:schemeClr val="dk2"/>
                </a:solidFill>
                <a:latin typeface="Calibri"/>
                <a:ea typeface="Calibri"/>
                <a:cs typeface="Calibri"/>
                <a:sym typeface="Calibri"/>
              </a:rPr>
              <a:t>ESTIMATED TIME</a:t>
            </a:r>
            <a:endParaRPr b="1">
              <a:solidFill>
                <a:schemeClr val="dk2"/>
              </a:solidFill>
              <a:latin typeface="Calibri"/>
              <a:ea typeface="Calibri"/>
              <a:cs typeface="Calibri"/>
              <a:sym typeface="Calibri"/>
            </a:endParaRPr>
          </a:p>
          <a:p>
            <a:pPr marL="0" marR="457200" lvl="0" indent="0" algn="l" rtl="0">
              <a:lnSpc>
                <a:spcPct val="106666"/>
              </a:lnSpc>
              <a:spcBef>
                <a:spcPts val="65"/>
              </a:spcBef>
              <a:spcAft>
                <a:spcPts val="0"/>
              </a:spcAft>
              <a:buSzPts val="1100"/>
              <a:buNone/>
            </a:pPr>
            <a:r>
              <a:rPr lang="en-SG" b="0">
                <a:solidFill>
                  <a:schemeClr val="dk2"/>
                </a:solidFill>
                <a:latin typeface="Calibri"/>
                <a:ea typeface="Calibri"/>
                <a:cs typeface="Calibri"/>
                <a:sym typeface="Calibri"/>
              </a:rPr>
              <a:t>20 Minutes</a:t>
            </a:r>
            <a:endParaRPr b="0">
              <a:solidFill>
                <a:schemeClr val="dk2"/>
              </a:solidFill>
              <a:latin typeface="Calibri"/>
              <a:ea typeface="Calibri"/>
              <a:cs typeface="Calibri"/>
              <a:sym typeface="Calibri"/>
            </a:endParaRPr>
          </a:p>
          <a:p>
            <a:pPr marL="0" marR="457200" lvl="0" indent="0" algn="l" rtl="0">
              <a:lnSpc>
                <a:spcPct val="106666"/>
              </a:lnSpc>
              <a:spcBef>
                <a:spcPts val="65"/>
              </a:spcBef>
              <a:spcAft>
                <a:spcPts val="0"/>
              </a:spcAft>
              <a:buSzPts val="1100"/>
              <a:buNone/>
            </a:pPr>
            <a:endParaRPr b="1">
              <a:solidFill>
                <a:schemeClr val="dk2"/>
              </a:solidFill>
              <a:latin typeface="Calibri"/>
              <a:ea typeface="Calibri"/>
              <a:cs typeface="Calibri"/>
              <a:sym typeface="Calibri"/>
            </a:endParaRPr>
          </a:p>
          <a:p>
            <a:pPr marL="0" marR="457200" lvl="0" indent="0" algn="l" rtl="0">
              <a:lnSpc>
                <a:spcPct val="106666"/>
              </a:lnSpc>
              <a:spcBef>
                <a:spcPts val="65"/>
              </a:spcBef>
              <a:spcAft>
                <a:spcPts val="0"/>
              </a:spcAft>
              <a:buSzPts val="1100"/>
              <a:buNone/>
            </a:pPr>
            <a:r>
              <a:rPr lang="en-SG" b="1">
                <a:solidFill>
                  <a:schemeClr val="dk2"/>
                </a:solidFill>
                <a:latin typeface="Calibri"/>
                <a:ea typeface="Calibri"/>
                <a:cs typeface="Calibri"/>
                <a:sym typeface="Calibri"/>
              </a:rPr>
              <a:t>ESSENTIAL QUESTIONS</a:t>
            </a:r>
            <a:endParaRPr b="1">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SzPts val="1100"/>
              <a:buChar char="●"/>
            </a:pPr>
            <a:r>
              <a:rPr lang="en-SG" sz="1100" b="0" u="none" strike="noStrike" cap="none">
                <a:solidFill>
                  <a:schemeClr val="dk2"/>
                </a:solidFill>
                <a:latin typeface="Calibri"/>
                <a:ea typeface="Calibri"/>
                <a:cs typeface="Calibri"/>
                <a:sym typeface="Calibri"/>
              </a:rPr>
              <a:t>What are some ways you can become your best possible self?</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SzPts val="1100"/>
              <a:buChar char="●"/>
            </a:pPr>
            <a:r>
              <a:rPr lang="en-SG" sz="1100" b="0" u="none" strike="noStrike" cap="none">
                <a:solidFill>
                  <a:schemeClr val="dk2"/>
                </a:solidFill>
                <a:latin typeface="Calibri"/>
                <a:ea typeface="Calibri"/>
                <a:cs typeface="Calibri"/>
                <a:sym typeface="Calibri"/>
              </a:rPr>
              <a:t>Why is it important to think about this now?</a:t>
            </a:r>
            <a:endParaRPr b="0">
              <a:solidFill>
                <a:schemeClr val="dk2"/>
              </a:solidFill>
              <a:latin typeface="Calibri"/>
              <a:ea typeface="Calibri"/>
              <a:cs typeface="Calibri"/>
              <a:sym typeface="Calibri"/>
            </a:endParaRPr>
          </a:p>
          <a:p>
            <a:pPr marL="457200" lvl="0" indent="-228600" algn="l" rtl="0">
              <a:lnSpc>
                <a:spcPct val="100000"/>
              </a:lnSpc>
              <a:spcBef>
                <a:spcPts val="0"/>
              </a:spcBef>
              <a:spcAft>
                <a:spcPts val="0"/>
              </a:spcAft>
              <a:buClr>
                <a:schemeClr val="dk1"/>
              </a:buClr>
              <a:buSzPts val="1100"/>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n-SG" b="1">
                <a:solidFill>
                  <a:schemeClr val="dk2"/>
                </a:solidFill>
                <a:latin typeface="Calibri"/>
                <a:ea typeface="Calibri"/>
                <a:cs typeface="Calibri"/>
                <a:sym typeface="Calibri"/>
              </a:rPr>
              <a:t>MATERIALS</a:t>
            </a:r>
            <a:endParaRPr b="1">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SzPts val="1100"/>
              <a:buChar char="●"/>
            </a:pPr>
            <a:r>
              <a:rPr lang="en-SG" sz="1100" b="0" u="none" strike="noStrike" cap="none">
                <a:solidFill>
                  <a:schemeClr val="dk2"/>
                </a:solidFill>
                <a:latin typeface="Calibri"/>
                <a:ea typeface="Calibri"/>
                <a:cs typeface="Calibri"/>
                <a:sym typeface="Calibri"/>
              </a:rPr>
              <a:t>“Best Possible Self” Handout</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SzPts val="1100"/>
              <a:buChar char="●"/>
            </a:pPr>
            <a:r>
              <a:rPr lang="en-SG" sz="1100" b="0" u="none" strike="noStrike" cap="none">
                <a:solidFill>
                  <a:schemeClr val="dk2"/>
                </a:solidFill>
                <a:latin typeface="Calibri"/>
                <a:ea typeface="Calibri"/>
                <a:cs typeface="Calibri"/>
                <a:sym typeface="Calibri"/>
              </a:rPr>
              <a:t>Writing Materials</a:t>
            </a:r>
            <a:endParaRPr b="0">
              <a:solidFill>
                <a:schemeClr val="dk2"/>
              </a:solidFill>
              <a:latin typeface="Calibri"/>
              <a:ea typeface="Calibri"/>
              <a:cs typeface="Calibri"/>
              <a:sym typeface="Calibri"/>
            </a:endParaRPr>
          </a:p>
          <a:p>
            <a:pPr marL="457200" lvl="0" indent="-228600" algn="l" rtl="0">
              <a:lnSpc>
                <a:spcPct val="100000"/>
              </a:lnSpc>
              <a:spcBef>
                <a:spcPts val="0"/>
              </a:spcBef>
              <a:spcAft>
                <a:spcPts val="0"/>
              </a:spcAft>
              <a:buClr>
                <a:schemeClr val="dk1"/>
              </a:buClr>
              <a:buSzPts val="1100"/>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n-SG" b="1">
                <a:solidFill>
                  <a:schemeClr val="dk2"/>
                </a:solidFill>
                <a:latin typeface="Calibri"/>
                <a:ea typeface="Calibri"/>
                <a:cs typeface="Calibri"/>
                <a:sym typeface="Calibri"/>
              </a:rPr>
              <a:t>PREPARATION</a:t>
            </a:r>
            <a:endParaRPr b="1">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SzPts val="1100"/>
              <a:buChar char="●"/>
            </a:pPr>
            <a:r>
              <a:rPr lang="en-SG" sz="1100" b="0" u="none" strike="noStrike" cap="none">
                <a:solidFill>
                  <a:schemeClr val="dk2"/>
                </a:solidFill>
                <a:latin typeface="Calibri"/>
                <a:ea typeface="Calibri"/>
                <a:cs typeface="Calibri"/>
                <a:sym typeface="Calibri"/>
              </a:rPr>
              <a:t>Take a moment to identify the three most important values to you listed on the handout. Why are these values so important to you? How do they influence your daily life and your long-term plans?</a:t>
            </a:r>
            <a:endParaRPr>
              <a:latin typeface="Calibri"/>
              <a:ea typeface="Calibri"/>
              <a:cs typeface="Calibri"/>
              <a:sym typeface="Calibri"/>
            </a:endParaRPr>
          </a:p>
          <a:p>
            <a:pPr marL="457200" lvl="0" indent="-228600" algn="l" rtl="0">
              <a:lnSpc>
                <a:spcPct val="100000"/>
              </a:lnSpc>
              <a:spcBef>
                <a:spcPts val="0"/>
              </a:spcBef>
              <a:spcAft>
                <a:spcPts val="0"/>
              </a:spcAft>
              <a:buSzPts val="1100"/>
              <a:buNone/>
            </a:pP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n-SG" b="1" i="1">
                <a:solidFill>
                  <a:schemeClr val="dk2"/>
                </a:solidFill>
                <a:latin typeface="Calibri"/>
                <a:ea typeface="Calibri"/>
                <a:cs typeface="Calibri"/>
                <a:sym typeface="Calibri"/>
              </a:rPr>
              <a:t>OPTIONAL: </a:t>
            </a:r>
            <a:r>
              <a:rPr lang="en-SG" b="1">
                <a:solidFill>
                  <a:schemeClr val="dk2"/>
                </a:solidFill>
                <a:latin typeface="Calibri"/>
                <a:ea typeface="Calibri"/>
                <a:cs typeface="Calibri"/>
                <a:sym typeface="Calibri"/>
              </a:rPr>
              <a:t>ISTE DIGCITCOMMIT COMPETENCY</a:t>
            </a:r>
            <a:endParaRPr b="1">
              <a:solidFill>
                <a:schemeClr val="dk2"/>
              </a:solidFill>
              <a:latin typeface="Calibri"/>
              <a:ea typeface="Calibri"/>
              <a:cs typeface="Calibri"/>
              <a:sym typeface="Calibri"/>
            </a:endParaRPr>
          </a:p>
          <a:p>
            <a:pPr marL="457200" marR="0" lvl="0" indent="-298450" algn="l" rtl="0">
              <a:lnSpc>
                <a:spcPct val="100000"/>
              </a:lnSpc>
              <a:spcBef>
                <a:spcPts val="0"/>
              </a:spcBef>
              <a:spcAft>
                <a:spcPts val="0"/>
              </a:spcAft>
              <a:buClr>
                <a:schemeClr val="dk1"/>
              </a:buClr>
              <a:buSzPts val="1100"/>
              <a:buFont typeface="Arial"/>
              <a:buChar char="●"/>
            </a:pPr>
            <a:r>
              <a:rPr lang="en-SG" b="0">
                <a:solidFill>
                  <a:schemeClr val="dk2"/>
                </a:solidFill>
                <a:latin typeface="Calibri"/>
                <a:ea typeface="Calibri"/>
                <a:cs typeface="Calibri"/>
                <a:sym typeface="Calibri"/>
              </a:rPr>
              <a:t>INCLUSIVE: I am open to hearing and respectfully recognizing multiple viewpoints and I engage with others online with respect and empathy.</a:t>
            </a:r>
            <a:endParaRPr b="0">
              <a:solidFill>
                <a:schemeClr val="dk2"/>
              </a:solidFill>
              <a:latin typeface="Calibri"/>
              <a:ea typeface="Calibri"/>
              <a:cs typeface="Calibri"/>
              <a:sym typeface="Calibri"/>
            </a:endParaRPr>
          </a:p>
          <a:p>
            <a:pPr marL="457200" lvl="0" indent="-228600" algn="l" rtl="0">
              <a:lnSpc>
                <a:spcPct val="100000"/>
              </a:lnSpc>
              <a:spcBef>
                <a:spcPts val="0"/>
              </a:spcBef>
              <a:spcAft>
                <a:spcPts val="0"/>
              </a:spcAft>
              <a:buClr>
                <a:schemeClr val="dk1"/>
              </a:buClr>
              <a:buSzPts val="1100"/>
              <a:buNone/>
            </a:pPr>
            <a:endParaRPr b="0">
              <a:solidFill>
                <a:schemeClr val="dk2"/>
              </a:solidFill>
              <a:latin typeface="Calibri"/>
              <a:ea typeface="Calibri"/>
              <a:cs typeface="Calibri"/>
              <a:sym typeface="Calibri"/>
            </a:endParaRPr>
          </a:p>
          <a:p>
            <a:pPr marL="457200" lvl="0" indent="-228600" algn="l" rtl="0">
              <a:lnSpc>
                <a:spcPct val="100000"/>
              </a:lnSpc>
              <a:spcBef>
                <a:spcPts val="0"/>
              </a:spcBef>
              <a:spcAft>
                <a:spcPts val="0"/>
              </a:spcAft>
              <a:buClr>
                <a:schemeClr val="dk1"/>
              </a:buClr>
              <a:buSzPts val="1100"/>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0">
              <a:solidFill>
                <a:schemeClr val="dk2"/>
              </a:solidFill>
              <a:latin typeface="Calibri"/>
              <a:ea typeface="Calibri"/>
              <a:cs typeface="Calibri"/>
              <a:sym typeface="Calibri"/>
            </a:endParaRPr>
          </a:p>
          <a:p>
            <a:pPr marL="457200" lvl="0" indent="-228600" algn="l" rtl="0">
              <a:lnSpc>
                <a:spcPct val="100000"/>
              </a:lnSpc>
              <a:spcBef>
                <a:spcPts val="0"/>
              </a:spcBef>
              <a:spcAft>
                <a:spcPts val="0"/>
              </a:spcAft>
              <a:buClr>
                <a:schemeClr val="dk1"/>
              </a:buClr>
              <a:buSzPts val="1100"/>
              <a:buNone/>
            </a:pPr>
            <a:endParaRPr b="0">
              <a:solidFill>
                <a:schemeClr val="dk2"/>
              </a:solidFill>
              <a:latin typeface="Calibri"/>
              <a:ea typeface="Calibri"/>
              <a:cs typeface="Calibri"/>
              <a:sym typeface="Calibri"/>
            </a:endParaRPr>
          </a:p>
          <a:p>
            <a:pPr marL="457200" lvl="0" indent="-228600" algn="l" rtl="0">
              <a:lnSpc>
                <a:spcPct val="100000"/>
              </a:lnSpc>
              <a:spcBef>
                <a:spcPts val="0"/>
              </a:spcBef>
              <a:spcAft>
                <a:spcPts val="0"/>
              </a:spcAft>
              <a:buClr>
                <a:schemeClr val="dk1"/>
              </a:buClr>
              <a:buSzPts val="1100"/>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b="0">
              <a:solidFill>
                <a:schemeClr val="dk2"/>
              </a:solidFill>
              <a:latin typeface="Calibri"/>
              <a:ea typeface="Calibri"/>
              <a:cs typeface="Calibri"/>
              <a:sym typeface="Calibri"/>
            </a:endParaRPr>
          </a:p>
        </p:txBody>
      </p:sp>
      <p:sp>
        <p:nvSpPr>
          <p:cNvPr id="1568" name="Google Shape;1568;p7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SG" b="1" u="sng">
                <a:solidFill>
                  <a:schemeClr val="dk2"/>
                </a:solidFill>
                <a:latin typeface="Calibri"/>
                <a:ea typeface="Calibri"/>
                <a:cs typeface="Calibri"/>
                <a:sym typeface="Calibri"/>
              </a:rPr>
              <a:t>Speaker Notes:</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1">
                <a:solidFill>
                  <a:schemeClr val="dk2"/>
                </a:solidFill>
                <a:latin typeface="Calibri"/>
                <a:ea typeface="Calibri"/>
                <a:cs typeface="Calibri"/>
                <a:sym typeface="Calibri"/>
              </a:rPr>
              <a:t>TELL YOUR STUDENTS</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0">
                <a:solidFill>
                  <a:schemeClr val="dk2"/>
                </a:solidFill>
                <a:latin typeface="Calibri"/>
                <a:ea typeface="Calibri"/>
                <a:cs typeface="Calibri"/>
                <a:sym typeface="Calibri"/>
              </a:rPr>
              <a:t>Now we are going to extend the scenarios we just talked about. On your sheet of paper, draw two separate comic strips (if students are not excited about the idea of a comic strip, suggest that they write a short story instead), illustrating:</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Char char="●"/>
            </a:pPr>
            <a:r>
              <a:rPr lang="en-SG" b="0">
                <a:solidFill>
                  <a:schemeClr val="dk2"/>
                </a:solidFill>
                <a:latin typeface="Calibri"/>
                <a:ea typeface="Calibri"/>
                <a:cs typeface="Calibri"/>
                <a:sym typeface="Calibri"/>
              </a:rPr>
              <a:t>A scenario where you feel like your boundaries or someone else’s were not respected and how you wish others had reacted</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Char char="●"/>
            </a:pPr>
            <a:r>
              <a:rPr lang="en-SG" b="0">
                <a:solidFill>
                  <a:schemeClr val="dk2"/>
                </a:solidFill>
                <a:latin typeface="Calibri"/>
                <a:ea typeface="Calibri"/>
                <a:cs typeface="Calibri"/>
                <a:sym typeface="Calibri"/>
              </a:rPr>
              <a:t>A different scenario where you feel like your boundaries or someone else’s were respected and how others showed respect and kindness</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0">
                <a:solidFill>
                  <a:schemeClr val="dk2"/>
                </a:solidFill>
                <a:latin typeface="Calibri"/>
                <a:ea typeface="Calibri"/>
                <a:cs typeface="Calibri"/>
                <a:sym typeface="Calibri"/>
              </a:rPr>
              <a:t>Give students 30 minutes to finish their comics.</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b="1">
              <a:solidFill>
                <a:schemeClr val="dk2"/>
              </a:solidFill>
              <a:latin typeface="Calibri"/>
              <a:ea typeface="Calibri"/>
              <a:cs typeface="Calibri"/>
              <a:sym typeface="Calibri"/>
            </a:endParaRPr>
          </a:p>
        </p:txBody>
      </p:sp>
      <p:sp>
        <p:nvSpPr>
          <p:cNvPr id="390" name="Google Shape;390;p1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5"/>
        <p:cNvGrpSpPr/>
        <p:nvPr/>
      </p:nvGrpSpPr>
      <p:grpSpPr>
        <a:xfrm>
          <a:off x="0" y="0"/>
          <a:ext cx="0" cy="0"/>
          <a:chOff x="0" y="0"/>
          <a:chExt cx="0" cy="0"/>
        </a:xfrm>
      </p:grpSpPr>
      <p:sp>
        <p:nvSpPr>
          <p:cNvPr id="1586" name="Google Shape;1586;p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SG" b="1" u="sng">
                <a:solidFill>
                  <a:schemeClr val="dk2"/>
                </a:solidFill>
                <a:latin typeface="Calibri"/>
                <a:ea typeface="Calibri"/>
                <a:cs typeface="Calibri"/>
                <a:sym typeface="Calibri"/>
              </a:rPr>
              <a:t>Speaker Notes:</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1">
                <a:solidFill>
                  <a:schemeClr val="dk2"/>
                </a:solidFill>
                <a:latin typeface="Calibri"/>
                <a:ea typeface="Calibri"/>
                <a:cs typeface="Calibri"/>
                <a:sym typeface="Calibri"/>
              </a:rPr>
              <a:t>TELL YOUR STUDENTS</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0">
                <a:solidFill>
                  <a:schemeClr val="dk2"/>
                </a:solidFill>
                <a:latin typeface="Calibri"/>
                <a:ea typeface="Calibri"/>
                <a:cs typeface="Calibri"/>
                <a:sym typeface="Calibri"/>
              </a:rPr>
              <a:t>You are going to do an exercise that will allow you to be as creative as you want to be: You’re going to imagine what your life might be like 40 years from now.</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1">
                <a:solidFill>
                  <a:schemeClr val="dk2"/>
                </a:solidFill>
                <a:latin typeface="Calibri"/>
                <a:ea typeface="Calibri"/>
                <a:cs typeface="Calibri"/>
                <a:sym typeface="Calibri"/>
              </a:rPr>
              <a:t>CLASS INTERACTION</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SG" b="0">
                <a:solidFill>
                  <a:schemeClr val="dk2"/>
                </a:solidFill>
                <a:latin typeface="Calibri"/>
                <a:ea typeface="Calibri"/>
                <a:cs typeface="Calibri"/>
                <a:sym typeface="Calibri"/>
              </a:rPr>
              <a:t>Start by inviting students to close their eyes or to look at a spot on the floor in front of them and to take a few deep breaths.</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b="0">
              <a:solidFill>
                <a:schemeClr val="dk2"/>
              </a:solidFill>
              <a:latin typeface="Calibri"/>
              <a:ea typeface="Calibri"/>
              <a:cs typeface="Calibri"/>
              <a:sym typeface="Calibri"/>
            </a:endParaRPr>
          </a:p>
        </p:txBody>
      </p:sp>
      <p:sp>
        <p:nvSpPr>
          <p:cNvPr id="1587" name="Google Shape;1587;p7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2"/>
        <p:cNvGrpSpPr/>
        <p:nvPr/>
      </p:nvGrpSpPr>
      <p:grpSpPr>
        <a:xfrm>
          <a:off x="0" y="0"/>
          <a:ext cx="0" cy="0"/>
          <a:chOff x="0" y="0"/>
          <a:chExt cx="0" cy="0"/>
        </a:xfrm>
      </p:grpSpPr>
      <p:sp>
        <p:nvSpPr>
          <p:cNvPr id="1603" name="Google Shape;1603;p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SG" b="1" u="sng">
                <a:solidFill>
                  <a:schemeClr val="dk2"/>
                </a:solidFill>
                <a:latin typeface="Calibri"/>
                <a:ea typeface="Calibri"/>
                <a:cs typeface="Calibri"/>
                <a:sym typeface="Calibri"/>
              </a:rPr>
              <a:t>Speaker Notes:</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n-SG" b="1">
                <a:solidFill>
                  <a:schemeClr val="dk2"/>
                </a:solidFill>
                <a:latin typeface="Calibri"/>
                <a:ea typeface="Calibri"/>
                <a:cs typeface="Calibri"/>
                <a:sym typeface="Calibri"/>
              </a:rPr>
              <a:t>ASK YOUR STUDENTS</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n-SG" b="0">
                <a:solidFill>
                  <a:schemeClr val="dk2"/>
                </a:solidFill>
                <a:latin typeface="Calibri"/>
                <a:ea typeface="Calibri"/>
                <a:cs typeface="Calibri"/>
                <a:sym typeface="Calibri"/>
              </a:rPr>
              <a:t>Take a moment to imagine your life 40 years from now. Things have gone as well as you possibly could have hoped. Silently visualize your answers to my next questions.</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Char char="●"/>
            </a:pPr>
            <a:r>
              <a:rPr lang="en-SG" b="0">
                <a:solidFill>
                  <a:schemeClr val="dk2"/>
                </a:solidFill>
                <a:latin typeface="Calibri"/>
                <a:ea typeface="Calibri"/>
                <a:cs typeface="Calibri"/>
                <a:sym typeface="Calibri"/>
              </a:rPr>
              <a:t>What will you be doing?</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Char char="●"/>
            </a:pPr>
            <a:r>
              <a:rPr lang="en-SG" b="0">
                <a:solidFill>
                  <a:schemeClr val="dk2"/>
                </a:solidFill>
                <a:latin typeface="Calibri"/>
                <a:ea typeface="Calibri"/>
                <a:cs typeface="Calibri"/>
                <a:sym typeface="Calibri"/>
              </a:rPr>
              <a:t>Who will be in your life?</a:t>
            </a:r>
            <a:endParaRPr b="0">
              <a:solidFill>
                <a:schemeClr val="dk2"/>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Char char="●"/>
            </a:pPr>
            <a:r>
              <a:rPr lang="en-SG" b="0">
                <a:solidFill>
                  <a:schemeClr val="dk2"/>
                </a:solidFill>
                <a:latin typeface="Calibri"/>
                <a:ea typeface="Calibri"/>
                <a:cs typeface="Calibri"/>
                <a:sym typeface="Calibri"/>
              </a:rPr>
              <a:t>What will be most important to you?</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n-SG" b="1">
                <a:solidFill>
                  <a:schemeClr val="dk2"/>
                </a:solidFill>
                <a:latin typeface="Calibri"/>
                <a:ea typeface="Calibri"/>
                <a:cs typeface="Calibri"/>
                <a:sym typeface="Calibri"/>
              </a:rPr>
              <a:t>CLASS INTERACTION</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n-SG" b="0">
                <a:solidFill>
                  <a:schemeClr val="dk2"/>
                </a:solidFill>
                <a:latin typeface="Calibri"/>
                <a:ea typeface="Calibri"/>
                <a:cs typeface="Calibri"/>
                <a:sym typeface="Calibri"/>
              </a:rPr>
              <a:t>Give students the “Best Possible Self” handout and ask them to complete it on their own. When students have finished, give students the opportunity to share either their writing or their thoughts about this process with each other or with the whole class, if they feel comfortable doing so.</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n-SG" b="1">
                <a:solidFill>
                  <a:schemeClr val="dk2"/>
                </a:solidFill>
                <a:latin typeface="Calibri"/>
                <a:ea typeface="Calibri"/>
                <a:cs typeface="Calibri"/>
                <a:sym typeface="Calibri"/>
              </a:rPr>
              <a:t>ASK YOUR STUDENTS</a:t>
            </a:r>
            <a:endParaRPr b="1">
              <a:solidFill>
                <a:schemeClr val="dk2"/>
              </a:solidFill>
              <a:latin typeface="Calibri"/>
              <a:ea typeface="Calibri"/>
              <a:cs typeface="Calibri"/>
              <a:sym typeface="Calibri"/>
            </a:endParaRPr>
          </a:p>
          <a:p>
            <a:pPr marL="171450" lvl="0" indent="-171450" algn="l" rtl="0">
              <a:lnSpc>
                <a:spcPct val="100000"/>
              </a:lnSpc>
              <a:spcBef>
                <a:spcPts val="0"/>
              </a:spcBef>
              <a:spcAft>
                <a:spcPts val="0"/>
              </a:spcAft>
              <a:buSzPts val="1100"/>
              <a:buChar char="●"/>
            </a:pPr>
            <a:r>
              <a:rPr lang="en-SG" b="0">
                <a:solidFill>
                  <a:schemeClr val="dk2"/>
                </a:solidFill>
                <a:latin typeface="Calibri"/>
                <a:ea typeface="Calibri"/>
                <a:cs typeface="Calibri"/>
                <a:sym typeface="Calibri"/>
              </a:rPr>
              <a:t>Ask students to reflect on whether this exercise confirmed their sense of purpose or, if they aren’t sure of their purpose, did it give them any clues or insight into what their purpose might be?</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n-SG" b="1">
                <a:solidFill>
                  <a:schemeClr val="dk2"/>
                </a:solidFill>
                <a:latin typeface="Calibri"/>
                <a:ea typeface="Calibri"/>
                <a:cs typeface="Calibri"/>
                <a:sym typeface="Calibri"/>
              </a:rPr>
              <a:t>TELL YOUR STUDENTS</a:t>
            </a:r>
            <a:endParaRPr>
              <a:latin typeface="Calibri"/>
              <a:ea typeface="Calibri"/>
              <a:cs typeface="Calibri"/>
              <a:sym typeface="Calibri"/>
            </a:endParaRPr>
          </a:p>
          <a:p>
            <a:pPr marL="0" lvl="0" indent="0" algn="l" rtl="0">
              <a:lnSpc>
                <a:spcPct val="100000"/>
              </a:lnSpc>
              <a:spcBef>
                <a:spcPts val="0"/>
              </a:spcBef>
              <a:spcAft>
                <a:spcPts val="0"/>
              </a:spcAft>
              <a:buSzPts val="1100"/>
              <a:buNone/>
            </a:pPr>
            <a:r>
              <a:rPr lang="en-SG" b="0">
                <a:solidFill>
                  <a:schemeClr val="dk2"/>
                </a:solidFill>
                <a:latin typeface="Calibri"/>
                <a:ea typeface="Calibri"/>
                <a:cs typeface="Calibri"/>
                <a:sym typeface="Calibri"/>
              </a:rPr>
              <a:t>Understanding our sense of purpose, can not only help us in our daily lives, but it can also ensure we are practicing positive online engagement that showcases our best possible self and drives toward our purpose.</a:t>
            </a:r>
            <a:endParaRPr>
              <a:latin typeface="Calibri"/>
              <a:ea typeface="Calibri"/>
              <a:cs typeface="Calibri"/>
              <a:sym typeface="Calibri"/>
            </a:endParaRPr>
          </a:p>
          <a:p>
            <a:pPr marL="0" lvl="0" indent="0" algn="l" rtl="0">
              <a:lnSpc>
                <a:spcPct val="100000"/>
              </a:lnSpc>
              <a:spcBef>
                <a:spcPts val="0"/>
              </a:spcBef>
              <a:spcAft>
                <a:spcPts val="0"/>
              </a:spcAft>
              <a:buSzPts val="1100"/>
              <a:buNone/>
            </a:pPr>
            <a:endParaRPr b="0">
              <a:solidFill>
                <a:schemeClr val="dk2"/>
              </a:solidFill>
              <a:latin typeface="Calibri"/>
              <a:ea typeface="Calibri"/>
              <a:cs typeface="Calibri"/>
              <a:sym typeface="Calibri"/>
            </a:endParaRPr>
          </a:p>
        </p:txBody>
      </p:sp>
      <p:sp>
        <p:nvSpPr>
          <p:cNvPr id="1604" name="Google Shape;1604;p7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2"/>
        <p:cNvGrpSpPr/>
        <p:nvPr/>
      </p:nvGrpSpPr>
      <p:grpSpPr>
        <a:xfrm>
          <a:off x="0" y="0"/>
          <a:ext cx="0" cy="0"/>
          <a:chOff x="0" y="0"/>
          <a:chExt cx="0" cy="0"/>
        </a:xfrm>
      </p:grpSpPr>
      <p:sp>
        <p:nvSpPr>
          <p:cNvPr id="1623" name="Google Shape;1623;p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SG" b="1" u="sng">
                <a:solidFill>
                  <a:schemeClr val="dk2"/>
                </a:solidFill>
                <a:latin typeface="Calibri"/>
                <a:ea typeface="Calibri"/>
                <a:cs typeface="Calibri"/>
                <a:sym typeface="Calibri"/>
              </a:rPr>
              <a:t>Speaker Notes:</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n-SG" b="1">
                <a:solidFill>
                  <a:schemeClr val="dk2"/>
                </a:solidFill>
                <a:latin typeface="Calibri"/>
                <a:ea typeface="Calibri"/>
                <a:cs typeface="Calibri"/>
                <a:sym typeface="Calibri"/>
              </a:rPr>
              <a:t>Assignment</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n-SG" b="0">
                <a:solidFill>
                  <a:schemeClr val="dk2"/>
                </a:solidFill>
                <a:latin typeface="Calibri"/>
                <a:ea typeface="Calibri"/>
                <a:cs typeface="Calibri"/>
                <a:sym typeface="Calibri"/>
              </a:rPr>
              <a:t>(in class or homework)</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n-SG" b="1">
                <a:solidFill>
                  <a:schemeClr val="dk2"/>
                </a:solidFill>
                <a:latin typeface="Calibri"/>
                <a:ea typeface="Calibri"/>
                <a:cs typeface="Calibri"/>
                <a:sym typeface="Calibri"/>
              </a:rPr>
              <a:t>Reflection After the Practice</a:t>
            </a:r>
            <a:endParaRPr b="1">
              <a:solidFill>
                <a:schemeClr val="dk2"/>
              </a:solidFill>
              <a:latin typeface="Calibri"/>
              <a:ea typeface="Calibri"/>
              <a:cs typeface="Calibri"/>
              <a:sym typeface="Calibri"/>
            </a:endParaRPr>
          </a:p>
          <a:p>
            <a:pPr marL="171450" lvl="0" indent="-171450" algn="l" rtl="0">
              <a:lnSpc>
                <a:spcPct val="100000"/>
              </a:lnSpc>
              <a:spcBef>
                <a:spcPts val="0"/>
              </a:spcBef>
              <a:spcAft>
                <a:spcPts val="0"/>
              </a:spcAft>
              <a:buSzPts val="1100"/>
              <a:buChar char="●"/>
            </a:pPr>
            <a:r>
              <a:rPr lang="en-SG" b="0">
                <a:solidFill>
                  <a:schemeClr val="dk2"/>
                </a:solidFill>
                <a:latin typeface="Calibri"/>
                <a:ea typeface="Calibri"/>
                <a:cs typeface="Calibri"/>
                <a:sym typeface="Calibri"/>
              </a:rPr>
              <a:t>How did students respond to this practice? Did they find it helpful in helping them decide what their purpose might be?</a:t>
            </a:r>
            <a:endParaRPr b="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sz="1100" b="0" u="none" strike="noStrike" cap="none">
              <a:solidFill>
                <a:schemeClr val="dk2"/>
              </a:solidFill>
              <a:latin typeface="Calibri"/>
              <a:ea typeface="Calibri"/>
              <a:cs typeface="Calibri"/>
              <a:sym typeface="Calibri"/>
            </a:endParaRPr>
          </a:p>
        </p:txBody>
      </p:sp>
      <p:sp>
        <p:nvSpPr>
          <p:cNvPr id="1624" name="Google Shape;1624;p8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0"/>
        <p:cNvGrpSpPr/>
        <p:nvPr/>
      </p:nvGrpSpPr>
      <p:grpSpPr>
        <a:xfrm>
          <a:off x="0" y="0"/>
          <a:ext cx="0" cy="0"/>
          <a:chOff x="0" y="0"/>
          <a:chExt cx="0" cy="0"/>
        </a:xfrm>
      </p:grpSpPr>
      <p:sp>
        <p:nvSpPr>
          <p:cNvPr id="1631" name="Google Shape;163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SG" sz="1600" b="1" u="sng">
                <a:solidFill>
                  <a:schemeClr val="dk2"/>
                </a:solidFill>
                <a:latin typeface="Calibri"/>
                <a:ea typeface="Calibri"/>
                <a:cs typeface="Calibri"/>
                <a:sym typeface="Calibri"/>
              </a:rPr>
              <a:t>Speaker Notes:</a:t>
            </a:r>
            <a:endParaRPr b="1">
              <a:solidFill>
                <a:schemeClr val="dk2"/>
              </a:solidFill>
              <a:latin typeface="Calibri"/>
              <a:ea typeface="Calibri"/>
              <a:cs typeface="Calibri"/>
              <a:sym typeface="Calibri"/>
            </a:endParaRPr>
          </a:p>
          <a:p>
            <a:pPr marL="0" marR="457200" lvl="0" indent="0" algn="l" rtl="0">
              <a:lnSpc>
                <a:spcPct val="106666"/>
              </a:lnSpc>
              <a:spcBef>
                <a:spcPts val="65"/>
              </a:spcBef>
              <a:spcAft>
                <a:spcPts val="0"/>
              </a:spcAft>
              <a:buClr>
                <a:schemeClr val="dk1"/>
              </a:buClr>
              <a:buSzPts val="1100"/>
              <a:buFont typeface="Arial"/>
              <a:buNone/>
            </a:pPr>
            <a:endParaRPr b="1">
              <a:solidFill>
                <a:schemeClr val="dk2"/>
              </a:solidFill>
              <a:latin typeface="Calibri"/>
              <a:ea typeface="Calibri"/>
              <a:cs typeface="Calibri"/>
              <a:sym typeface="Calibri"/>
            </a:endParaRPr>
          </a:p>
          <a:p>
            <a:pPr marL="0" marR="457200" lvl="0" indent="0" algn="l" rtl="0">
              <a:lnSpc>
                <a:spcPct val="106666"/>
              </a:lnSpc>
              <a:spcBef>
                <a:spcPts val="65"/>
              </a:spcBef>
              <a:spcAft>
                <a:spcPts val="0"/>
              </a:spcAft>
              <a:buClr>
                <a:schemeClr val="dk1"/>
              </a:buClr>
              <a:buSzPts val="1100"/>
              <a:buFont typeface="Arial"/>
              <a:buNone/>
            </a:pPr>
            <a:r>
              <a:rPr lang="en-SG" b="1">
                <a:solidFill>
                  <a:schemeClr val="dk2"/>
                </a:solidFill>
                <a:latin typeface="Calibri"/>
                <a:ea typeface="Calibri"/>
                <a:cs typeface="Calibri"/>
                <a:sym typeface="Calibri"/>
              </a:rPr>
              <a:t>LESSON OBJECTIVE</a:t>
            </a:r>
            <a:endParaRPr>
              <a:latin typeface="Calibri"/>
              <a:ea typeface="Calibri"/>
              <a:cs typeface="Calibri"/>
              <a:sym typeface="Calibri"/>
            </a:endParaRPr>
          </a:p>
          <a:p>
            <a:pPr marL="0" marR="457200" lvl="0" indent="0" algn="l" rtl="0">
              <a:lnSpc>
                <a:spcPct val="106666"/>
              </a:lnSpc>
              <a:spcBef>
                <a:spcPts val="65"/>
              </a:spcBef>
              <a:spcAft>
                <a:spcPts val="0"/>
              </a:spcAft>
              <a:buClr>
                <a:schemeClr val="dk1"/>
              </a:buClr>
              <a:buSzPts val="1100"/>
              <a:buFont typeface="Arial"/>
              <a:buNone/>
            </a:pPr>
            <a:r>
              <a:rPr lang="en-SG" sz="1100" b="0" i="0" u="none" strike="noStrike" cap="none">
                <a:solidFill>
                  <a:schemeClr val="dk2"/>
                </a:solidFill>
                <a:latin typeface="Calibri"/>
                <a:ea typeface="Calibri"/>
                <a:cs typeface="Calibri"/>
                <a:sym typeface="Calibri"/>
              </a:rPr>
              <a:t>Participants will learn how to verify news images by conducting a reverse image search. Participants will be able to determine the appropriate contexts in which they can rely on reverse image search results and recognize how re-contextualizing an image with its original news event can help combat misinformation. Participants will discuss the importance of verifying news images and why images can proliferate so widely during breaking news events.</a:t>
            </a:r>
            <a:endParaRPr>
              <a:latin typeface="Calibri"/>
              <a:ea typeface="Calibri"/>
              <a:cs typeface="Calibri"/>
              <a:sym typeface="Calibri"/>
            </a:endParaRPr>
          </a:p>
          <a:p>
            <a:pPr marL="0" marR="457200" lvl="0" indent="0" algn="l" rtl="0">
              <a:lnSpc>
                <a:spcPct val="106666"/>
              </a:lnSpc>
              <a:spcBef>
                <a:spcPts val="65"/>
              </a:spcBef>
              <a:spcAft>
                <a:spcPts val="0"/>
              </a:spcAft>
              <a:buClr>
                <a:schemeClr val="dk1"/>
              </a:buClr>
              <a:buSzPts val="1100"/>
              <a:buFont typeface="Arial"/>
              <a:buNone/>
            </a:pPr>
            <a:endParaRPr b="1">
              <a:solidFill>
                <a:schemeClr val="dk2"/>
              </a:solidFill>
              <a:latin typeface="Calibri"/>
              <a:ea typeface="Calibri"/>
              <a:cs typeface="Calibri"/>
              <a:sym typeface="Calibri"/>
            </a:endParaRPr>
          </a:p>
          <a:p>
            <a:pPr marL="0" marR="457200" lvl="0" indent="0" algn="l" rtl="0">
              <a:lnSpc>
                <a:spcPct val="106666"/>
              </a:lnSpc>
              <a:spcBef>
                <a:spcPts val="65"/>
              </a:spcBef>
              <a:spcAft>
                <a:spcPts val="0"/>
              </a:spcAft>
              <a:buSzPts val="1100"/>
              <a:buNone/>
            </a:pPr>
            <a:r>
              <a:rPr lang="en-SG" b="1">
                <a:solidFill>
                  <a:schemeClr val="dk2"/>
                </a:solidFill>
                <a:latin typeface="Calibri"/>
                <a:ea typeface="Calibri"/>
                <a:cs typeface="Calibri"/>
                <a:sym typeface="Calibri"/>
              </a:rPr>
              <a:t>ESTIMATED TIME</a:t>
            </a:r>
            <a:endParaRPr>
              <a:latin typeface="Calibri"/>
              <a:ea typeface="Calibri"/>
              <a:cs typeface="Calibri"/>
              <a:sym typeface="Calibri"/>
            </a:endParaRPr>
          </a:p>
          <a:p>
            <a:pPr marL="0" marR="457200" lvl="0" indent="0" algn="l" rtl="0">
              <a:lnSpc>
                <a:spcPct val="106666"/>
              </a:lnSpc>
              <a:spcBef>
                <a:spcPts val="65"/>
              </a:spcBef>
              <a:spcAft>
                <a:spcPts val="0"/>
              </a:spcAft>
              <a:buSzPts val="1100"/>
              <a:buNone/>
            </a:pPr>
            <a:r>
              <a:rPr lang="en-SG" b="0">
                <a:solidFill>
                  <a:schemeClr val="dk2"/>
                </a:solidFill>
                <a:latin typeface="Calibri"/>
                <a:ea typeface="Calibri"/>
                <a:cs typeface="Calibri"/>
                <a:sym typeface="Calibri"/>
              </a:rPr>
              <a:t>60 Minutes</a:t>
            </a:r>
            <a:endParaRPr>
              <a:latin typeface="Calibri"/>
              <a:ea typeface="Calibri"/>
              <a:cs typeface="Calibri"/>
              <a:sym typeface="Calibri"/>
            </a:endParaRPr>
          </a:p>
          <a:p>
            <a:pPr marL="0" marR="457200" lvl="0" indent="0" algn="l" rtl="0">
              <a:lnSpc>
                <a:spcPct val="106666"/>
              </a:lnSpc>
              <a:spcBef>
                <a:spcPts val="65"/>
              </a:spcBef>
              <a:spcAft>
                <a:spcPts val="0"/>
              </a:spcAft>
              <a:buSzPts val="1100"/>
              <a:buNone/>
            </a:pPr>
            <a:endParaRPr b="1">
              <a:solidFill>
                <a:schemeClr val="dk2"/>
              </a:solidFill>
              <a:latin typeface="Calibri"/>
              <a:ea typeface="Calibri"/>
              <a:cs typeface="Calibri"/>
              <a:sym typeface="Calibri"/>
            </a:endParaRPr>
          </a:p>
          <a:p>
            <a:pPr marL="0" marR="457200" lvl="0" indent="0" algn="l" rtl="0">
              <a:lnSpc>
                <a:spcPct val="106666"/>
              </a:lnSpc>
              <a:spcBef>
                <a:spcPts val="65"/>
              </a:spcBef>
              <a:spcAft>
                <a:spcPts val="0"/>
              </a:spcAft>
              <a:buSzPts val="1100"/>
              <a:buNone/>
            </a:pPr>
            <a:r>
              <a:rPr lang="en-SG" b="1">
                <a:solidFill>
                  <a:schemeClr val="dk2"/>
                </a:solidFill>
                <a:latin typeface="Calibri"/>
                <a:ea typeface="Calibri"/>
                <a:cs typeface="Calibri"/>
                <a:sym typeface="Calibri"/>
              </a:rPr>
              <a:t>ESSENTIAL QUESTION</a:t>
            </a:r>
            <a:endParaRPr>
              <a:latin typeface="Calibri"/>
              <a:ea typeface="Calibri"/>
              <a:cs typeface="Calibri"/>
              <a:sym typeface="Calibri"/>
            </a:endParaRPr>
          </a:p>
          <a:p>
            <a:pPr marL="171450" marR="457200" lvl="0" indent="-171450" algn="l" rtl="0">
              <a:lnSpc>
                <a:spcPct val="106666"/>
              </a:lnSpc>
              <a:spcBef>
                <a:spcPts val="65"/>
              </a:spcBef>
              <a:spcAft>
                <a:spcPts val="0"/>
              </a:spcAft>
              <a:buSzPts val="1100"/>
              <a:buChar char="●"/>
            </a:pPr>
            <a:r>
              <a:rPr lang="en-SG" sz="1100" b="0" i="0" u="none" strike="noStrike" cap="none">
                <a:solidFill>
                  <a:schemeClr val="dk2"/>
                </a:solidFill>
                <a:latin typeface="Calibri"/>
                <a:ea typeface="Calibri"/>
                <a:cs typeface="Calibri"/>
                <a:sym typeface="Calibri"/>
              </a:rPr>
              <a:t>Why is reverse image search a useful tool in verifying information?</a:t>
            </a:r>
            <a:endParaRPr b="1">
              <a:solidFill>
                <a:schemeClr val="dk2"/>
              </a:solidFill>
              <a:latin typeface="Calibri"/>
              <a:ea typeface="Calibri"/>
              <a:cs typeface="Calibri"/>
              <a:sym typeface="Calibri"/>
            </a:endParaRPr>
          </a:p>
          <a:p>
            <a:pPr marL="457200" lvl="0" indent="-228600" algn="l" rtl="0">
              <a:lnSpc>
                <a:spcPct val="100000"/>
              </a:lnSpc>
              <a:spcBef>
                <a:spcPts val="0"/>
              </a:spcBef>
              <a:spcAft>
                <a:spcPts val="0"/>
              </a:spcAft>
              <a:buClr>
                <a:schemeClr val="dk1"/>
              </a:buClr>
              <a:buSzPts val="1100"/>
              <a:buNone/>
            </a:pP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n-SG" b="1">
                <a:solidFill>
                  <a:schemeClr val="dk2"/>
                </a:solidFill>
                <a:latin typeface="Calibri"/>
                <a:ea typeface="Calibri"/>
                <a:cs typeface="Calibri"/>
                <a:sym typeface="Calibri"/>
              </a:rPr>
              <a:t>PREPARATION</a:t>
            </a:r>
            <a:endParaRPr>
              <a:latin typeface="Calibri"/>
              <a:ea typeface="Calibri"/>
              <a:cs typeface="Calibri"/>
              <a:sym typeface="Calibri"/>
            </a:endParaRPr>
          </a:p>
          <a:p>
            <a:pPr marL="171450" marR="0" lvl="0" indent="-171450" algn="l" rtl="0">
              <a:lnSpc>
                <a:spcPct val="100000"/>
              </a:lnSpc>
              <a:spcBef>
                <a:spcPts val="0"/>
              </a:spcBef>
              <a:spcAft>
                <a:spcPts val="0"/>
              </a:spcAft>
              <a:buClr>
                <a:srgbClr val="000000"/>
              </a:buClr>
              <a:buSzPts val="1100"/>
              <a:buFont typeface="Arial"/>
              <a:buChar char="●"/>
            </a:pPr>
            <a:r>
              <a:rPr lang="en-SG" sz="1100" b="0" i="0" u="none" strike="noStrike" cap="none">
                <a:solidFill>
                  <a:schemeClr val="dk2"/>
                </a:solidFill>
                <a:latin typeface="Calibri"/>
                <a:ea typeface="Calibri"/>
                <a:cs typeface="Calibri"/>
                <a:sym typeface="Calibri"/>
              </a:rPr>
              <a:t>Students will need internet access for this lesson.</a:t>
            </a:r>
            <a:endParaRPr sz="1100" b="0" i="0" u="none" strike="noStrike" cap="none">
              <a:solidFill>
                <a:schemeClr val="dk2"/>
              </a:solidFill>
              <a:latin typeface="Calibri"/>
              <a:ea typeface="Calibri"/>
              <a:cs typeface="Calibri"/>
              <a:sym typeface="Calibri"/>
            </a:endParaRPr>
          </a:p>
          <a:p>
            <a:pPr marL="171450" marR="0" lvl="0" indent="-171450" algn="l" rtl="0">
              <a:lnSpc>
                <a:spcPct val="100000"/>
              </a:lnSpc>
              <a:spcBef>
                <a:spcPts val="0"/>
              </a:spcBef>
              <a:spcAft>
                <a:spcPts val="0"/>
              </a:spcAft>
              <a:buClr>
                <a:srgbClr val="000000"/>
              </a:buClr>
              <a:buSzPts val="1100"/>
              <a:buFont typeface="Arial"/>
              <a:buChar char="●"/>
            </a:pPr>
            <a:r>
              <a:rPr lang="en-SG" sz="1100" b="0" i="0" u="none" strike="noStrike" cap="none">
                <a:solidFill>
                  <a:schemeClr val="dk2"/>
                </a:solidFill>
                <a:latin typeface="Calibri"/>
                <a:ea typeface="Calibri"/>
                <a:cs typeface="Calibri"/>
                <a:sym typeface="Calibri"/>
              </a:rPr>
              <a:t>There are opportunities to localize content to your students’ experience and local context. These opportunities are flagged as a “Teacher’s Note.” We suggest you read through the lesson ahead of time and prepare the examples before the lesson begins.</a:t>
            </a:r>
            <a:endParaRPr b="1">
              <a:solidFill>
                <a:schemeClr val="dk2"/>
              </a:solidFill>
              <a:latin typeface="Calibri"/>
              <a:ea typeface="Calibri"/>
              <a:cs typeface="Calibri"/>
              <a:sym typeface="Calibri"/>
            </a:endParaRPr>
          </a:p>
          <a:p>
            <a:pPr marL="457200" marR="0" lvl="0" indent="-228600" algn="l" rtl="0">
              <a:lnSpc>
                <a:spcPct val="100000"/>
              </a:lnSpc>
              <a:spcBef>
                <a:spcPts val="0"/>
              </a:spcBef>
              <a:spcAft>
                <a:spcPts val="0"/>
              </a:spcAft>
              <a:buClr>
                <a:schemeClr val="dk1"/>
              </a:buClr>
              <a:buSzPts val="1100"/>
              <a:buFont typeface="Arial"/>
              <a:buNone/>
            </a:pP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n-SG" b="1" i="1">
                <a:solidFill>
                  <a:schemeClr val="dk2"/>
                </a:solidFill>
                <a:latin typeface="Calibri"/>
                <a:ea typeface="Calibri"/>
                <a:cs typeface="Calibri"/>
                <a:sym typeface="Calibri"/>
              </a:rPr>
              <a:t>OPTIONAL: </a:t>
            </a:r>
            <a:r>
              <a:rPr lang="en-SG" b="1">
                <a:solidFill>
                  <a:schemeClr val="dk2"/>
                </a:solidFill>
                <a:latin typeface="Calibri"/>
                <a:ea typeface="Calibri"/>
                <a:cs typeface="Calibri"/>
                <a:sym typeface="Calibri"/>
              </a:rPr>
              <a:t>ISTE DIGCITCOMMIT COMPETENCY</a:t>
            </a:r>
            <a:endParaRPr>
              <a:latin typeface="Calibri"/>
              <a:ea typeface="Calibri"/>
              <a:cs typeface="Calibri"/>
              <a:sym typeface="Calibri"/>
            </a:endParaRPr>
          </a:p>
          <a:p>
            <a:pPr marL="171450" lvl="0" indent="-171450" algn="l" rtl="0">
              <a:lnSpc>
                <a:spcPct val="100000"/>
              </a:lnSpc>
              <a:spcBef>
                <a:spcPts val="0"/>
              </a:spcBef>
              <a:spcAft>
                <a:spcPts val="0"/>
              </a:spcAft>
              <a:buSzPts val="1100"/>
              <a:buChar char="●"/>
            </a:pPr>
            <a:r>
              <a:rPr lang="en-SG" sz="1100" b="0" i="0" u="none" strike="noStrike" cap="none">
                <a:solidFill>
                  <a:schemeClr val="dk2"/>
                </a:solidFill>
                <a:latin typeface="Calibri"/>
                <a:ea typeface="Calibri"/>
                <a:cs typeface="Calibri"/>
                <a:sym typeface="Calibri"/>
              </a:rPr>
              <a:t>INFORMED: I evaluate the accuracy, perspective, and validity of digital media and social posts.</a:t>
            </a:r>
            <a:endParaRPr b="1">
              <a:solidFill>
                <a:schemeClr val="dk2"/>
              </a:solidFill>
              <a:latin typeface="Calibri"/>
              <a:ea typeface="Calibri"/>
              <a:cs typeface="Calibri"/>
              <a:sym typeface="Calibri"/>
            </a:endParaRPr>
          </a:p>
        </p:txBody>
      </p:sp>
      <p:sp>
        <p:nvSpPr>
          <p:cNvPr id="1632" name="Google Shape;1632;p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9"/>
        <p:cNvGrpSpPr/>
        <p:nvPr/>
      </p:nvGrpSpPr>
      <p:grpSpPr>
        <a:xfrm>
          <a:off x="0" y="0"/>
          <a:ext cx="0" cy="0"/>
          <a:chOff x="0" y="0"/>
          <a:chExt cx="0" cy="0"/>
        </a:xfrm>
      </p:grpSpPr>
      <p:sp>
        <p:nvSpPr>
          <p:cNvPr id="1650" name="Google Shape;165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SG" sz="1100" b="1" u="sng">
                <a:solidFill>
                  <a:schemeClr val="dk2"/>
                </a:solidFill>
                <a:latin typeface="Calibri"/>
                <a:ea typeface="Calibri"/>
                <a:cs typeface="Calibri"/>
                <a:sym typeface="Calibri"/>
              </a:rPr>
              <a:t>Speaker Notes:</a:t>
            </a:r>
            <a:endParaRPr sz="1100" b="1"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1" i="0" u="none" strike="noStrike" cap="none">
                <a:solidFill>
                  <a:schemeClr val="dk2"/>
                </a:solidFill>
                <a:latin typeface="Calibri"/>
                <a:ea typeface="Calibri"/>
                <a:cs typeface="Calibri"/>
                <a:sym typeface="Calibri"/>
              </a:rPr>
              <a:t>TELL YOUR STUDENTS</a:t>
            </a:r>
            <a:r>
              <a:rPr lang="en-SG" sz="1100" b="0" i="0" u="none" strike="noStrike" cap="none">
                <a:solidFill>
                  <a:schemeClr val="dk2"/>
                </a:solidFill>
                <a:latin typeface="Calibri"/>
                <a:ea typeface="Calibri"/>
                <a:cs typeface="Calibri"/>
                <a:sym typeface="Calibri"/>
              </a:rPr>
              <a:t> </a:t>
            </a:r>
            <a:endParaRPr>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0" i="0" u="none" strike="noStrike" cap="none">
                <a:solidFill>
                  <a:schemeClr val="dk2"/>
                </a:solidFill>
                <a:latin typeface="Calibri"/>
                <a:ea typeface="Calibri"/>
                <a:cs typeface="Calibri"/>
                <a:sym typeface="Calibri"/>
              </a:rPr>
              <a:t>Sometimes photographs and videos that you find online may not be truthful because they are digitally altered. However, content that has not been digitally altered could also be misleading if it has been taken out of context (e.g., captured at a different time and/or location than the news event in question). As a result, verifying the source of an image you see on social media involves determining whether it is both accurate and in-context. </a:t>
            </a:r>
            <a:br>
              <a:rPr lang="en-SG">
                <a:solidFill>
                  <a:schemeClr val="dk2"/>
                </a:solidFill>
                <a:latin typeface="Calibri"/>
                <a:ea typeface="Calibri"/>
                <a:cs typeface="Calibri"/>
                <a:sym typeface="Calibri"/>
              </a:rPr>
            </a:br>
            <a:endParaRPr b="1">
              <a:solidFill>
                <a:schemeClr val="dk2"/>
              </a:solidFill>
              <a:latin typeface="Calibri"/>
              <a:ea typeface="Calibri"/>
              <a:cs typeface="Calibri"/>
              <a:sym typeface="Calibri"/>
            </a:endParaRPr>
          </a:p>
        </p:txBody>
      </p:sp>
      <p:sp>
        <p:nvSpPr>
          <p:cNvPr id="1651" name="Google Shape;1651;p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4"/>
        <p:cNvGrpSpPr/>
        <p:nvPr/>
      </p:nvGrpSpPr>
      <p:grpSpPr>
        <a:xfrm>
          <a:off x="0" y="0"/>
          <a:ext cx="0" cy="0"/>
          <a:chOff x="0" y="0"/>
          <a:chExt cx="0" cy="0"/>
        </a:xfrm>
      </p:grpSpPr>
      <p:sp>
        <p:nvSpPr>
          <p:cNvPr id="1665" name="Google Shape;166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SG" sz="1100" b="1" u="sng">
                <a:solidFill>
                  <a:schemeClr val="dk2"/>
                </a:solidFill>
                <a:latin typeface="Calibri"/>
                <a:ea typeface="Calibri"/>
                <a:cs typeface="Calibri"/>
                <a:sym typeface="Calibri"/>
              </a:rPr>
              <a:t>Speaker Notes:</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n-SG" b="1">
                <a:solidFill>
                  <a:schemeClr val="dk2"/>
                </a:solidFill>
                <a:latin typeface="Calibri"/>
                <a:ea typeface="Calibri"/>
                <a:cs typeface="Calibri"/>
                <a:sym typeface="Calibri"/>
              </a:rPr>
              <a:t>TELL YOUR STUDENTS</a:t>
            </a:r>
            <a:endParaRPr>
              <a:latin typeface="Calibri"/>
              <a:ea typeface="Calibri"/>
              <a:cs typeface="Calibri"/>
              <a:sym typeface="Calibri"/>
            </a:endParaRPr>
          </a:p>
          <a:p>
            <a:pPr marL="0" lvl="0" indent="0" algn="l" rtl="0">
              <a:lnSpc>
                <a:spcPct val="100000"/>
              </a:lnSpc>
              <a:spcBef>
                <a:spcPts val="0"/>
              </a:spcBef>
              <a:spcAft>
                <a:spcPts val="0"/>
              </a:spcAft>
              <a:buSzPts val="1100"/>
              <a:buNone/>
            </a:pPr>
            <a:r>
              <a:rPr lang="en-SG" sz="1100" b="0" i="0" u="none" strike="noStrike" cap="none">
                <a:solidFill>
                  <a:schemeClr val="dk2"/>
                </a:solidFill>
                <a:latin typeface="Calibri"/>
                <a:ea typeface="Calibri"/>
                <a:cs typeface="Calibri"/>
                <a:sym typeface="Calibri"/>
              </a:rPr>
              <a:t>A useful tool for verifying the origin and potentially source, date, and location of a photograph is called a Reverse Image Search Engine.</a:t>
            </a:r>
            <a:endParaRPr>
              <a:latin typeface="Calibri"/>
              <a:ea typeface="Calibri"/>
              <a:cs typeface="Calibri"/>
              <a:sym typeface="Calibri"/>
            </a:endParaRPr>
          </a:p>
          <a:p>
            <a:pPr marL="0" lvl="0" indent="0" algn="l" rtl="0">
              <a:lnSpc>
                <a:spcPct val="100000"/>
              </a:lnSpc>
              <a:spcBef>
                <a:spcPts val="0"/>
              </a:spcBef>
              <a:spcAft>
                <a:spcPts val="0"/>
              </a:spcAft>
              <a:buSzPts val="1100"/>
              <a:buNone/>
            </a:pPr>
            <a:endParaRPr sz="1100" b="0" i="0" u="none" strike="noStrike" cap="none">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n-SG" sz="1100" b="1" i="0" u="none" strike="noStrike" cap="none">
                <a:solidFill>
                  <a:schemeClr val="dk2"/>
                </a:solidFill>
                <a:latin typeface="Calibri"/>
                <a:ea typeface="Calibri"/>
                <a:cs typeface="Calibri"/>
                <a:sym typeface="Calibri"/>
              </a:rPr>
              <a:t>ASK YOUR STUDENTS</a:t>
            </a:r>
            <a:r>
              <a:rPr lang="en-SG" sz="1100" b="0" i="0" u="none" strike="noStrike" cap="none">
                <a:solidFill>
                  <a:schemeClr val="dk2"/>
                </a:solidFill>
                <a:latin typeface="Calibri"/>
                <a:ea typeface="Calibri"/>
                <a:cs typeface="Calibri"/>
                <a:sym typeface="Calibri"/>
              </a:rPr>
              <a:t> </a:t>
            </a:r>
            <a:endParaRPr>
              <a:latin typeface="Calibri"/>
              <a:ea typeface="Calibri"/>
              <a:cs typeface="Calibri"/>
              <a:sym typeface="Calibri"/>
            </a:endParaRPr>
          </a:p>
          <a:p>
            <a:pPr marL="171450" lvl="0" indent="-171450" algn="l" rtl="0">
              <a:lnSpc>
                <a:spcPct val="100000"/>
              </a:lnSpc>
              <a:spcBef>
                <a:spcPts val="0"/>
              </a:spcBef>
              <a:spcAft>
                <a:spcPts val="0"/>
              </a:spcAft>
              <a:buSzPts val="1100"/>
              <a:buChar char="●"/>
            </a:pPr>
            <a:r>
              <a:rPr lang="en-SG" sz="1100" b="0" i="0" u="none" strike="noStrike" cap="none">
                <a:solidFill>
                  <a:schemeClr val="dk2"/>
                </a:solidFill>
                <a:latin typeface="Calibri"/>
                <a:ea typeface="Calibri"/>
                <a:cs typeface="Calibri"/>
                <a:sym typeface="Calibri"/>
              </a:rPr>
              <a:t>How do you think a reverse image search engine works? </a:t>
            </a:r>
            <a:endParaRPr>
              <a:latin typeface="Calibri"/>
              <a:ea typeface="Calibri"/>
              <a:cs typeface="Calibri"/>
              <a:sym typeface="Calibri"/>
            </a:endParaRPr>
          </a:p>
          <a:p>
            <a:pPr marL="0" lvl="0" indent="0" algn="l" rtl="0">
              <a:lnSpc>
                <a:spcPct val="100000"/>
              </a:lnSpc>
              <a:spcBef>
                <a:spcPts val="0"/>
              </a:spcBef>
              <a:spcAft>
                <a:spcPts val="0"/>
              </a:spcAft>
              <a:buSzPts val="1100"/>
              <a:buNone/>
            </a:pPr>
            <a:endParaRPr sz="1100" b="0" i="0" u="none" strike="noStrike" cap="none">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n-SG" sz="1100" b="1" i="0" u="none" strike="noStrike" cap="none">
                <a:solidFill>
                  <a:schemeClr val="dk2"/>
                </a:solidFill>
                <a:latin typeface="Calibri"/>
                <a:ea typeface="Calibri"/>
                <a:cs typeface="Calibri"/>
                <a:sym typeface="Calibri"/>
              </a:rPr>
              <a:t>TELL YOUR STUDENTS</a:t>
            </a:r>
            <a:endParaRPr sz="1100" b="0" i="0" u="none" strike="noStrike" cap="none">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n-SG" sz="1100" b="0" i="0" u="none" strike="noStrike" cap="none">
                <a:solidFill>
                  <a:schemeClr val="dk2"/>
                </a:solidFill>
                <a:latin typeface="Calibri"/>
                <a:ea typeface="Calibri"/>
                <a:cs typeface="Calibri"/>
                <a:sym typeface="Calibri"/>
              </a:rPr>
              <a:t>A reverse image search engine allows users to search for information online using images instead of keywords. </a:t>
            </a:r>
            <a:br>
              <a:rPr lang="en-SG">
                <a:solidFill>
                  <a:schemeClr val="dk2"/>
                </a:solidFill>
                <a:latin typeface="Calibri"/>
                <a:ea typeface="Calibri"/>
                <a:cs typeface="Calibri"/>
                <a:sym typeface="Calibri"/>
              </a:rPr>
            </a:br>
            <a:endParaRPr b="1">
              <a:solidFill>
                <a:schemeClr val="dk2"/>
              </a:solidFill>
              <a:latin typeface="Calibri"/>
              <a:ea typeface="Calibri"/>
              <a:cs typeface="Calibri"/>
              <a:sym typeface="Calibri"/>
            </a:endParaRPr>
          </a:p>
        </p:txBody>
      </p:sp>
      <p:sp>
        <p:nvSpPr>
          <p:cNvPr id="1666" name="Google Shape;1666;p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3"/>
        <p:cNvGrpSpPr/>
        <p:nvPr/>
      </p:nvGrpSpPr>
      <p:grpSpPr>
        <a:xfrm>
          <a:off x="0" y="0"/>
          <a:ext cx="0" cy="0"/>
          <a:chOff x="0" y="0"/>
          <a:chExt cx="0" cy="0"/>
        </a:xfrm>
      </p:grpSpPr>
      <p:sp>
        <p:nvSpPr>
          <p:cNvPr id="1674" name="Google Shape;1674;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SG" sz="1100" b="1" u="sng">
                <a:solidFill>
                  <a:schemeClr val="dk2"/>
                </a:solidFill>
                <a:latin typeface="Calibri"/>
                <a:ea typeface="Calibri"/>
                <a:cs typeface="Calibri"/>
                <a:sym typeface="Calibri"/>
              </a:rPr>
              <a:t>Speaker Notes:</a:t>
            </a:r>
            <a:endParaRPr sz="1100" b="1"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1" i="0" u="none" strike="noStrike" cap="none">
                <a:solidFill>
                  <a:schemeClr val="dk2"/>
                </a:solidFill>
                <a:latin typeface="Calibri"/>
                <a:ea typeface="Calibri"/>
                <a:cs typeface="Calibri"/>
                <a:sym typeface="Calibri"/>
              </a:rPr>
              <a:t>TELL YOUR STUDENTS</a:t>
            </a:r>
            <a:endParaRPr sz="1100"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0" i="0" u="none" strike="noStrike" cap="none">
                <a:solidFill>
                  <a:schemeClr val="dk2"/>
                </a:solidFill>
                <a:latin typeface="Calibri"/>
                <a:ea typeface="Calibri"/>
                <a:cs typeface="Calibri"/>
                <a:sym typeface="Calibri"/>
              </a:rPr>
              <a:t>A search engine first begins by gathering billions of images online into a database. By looking at information such as image file names and metadata, the database can organize images into a massive index, similar to the index in the back of a nonfiction book. When you upload an image file or enter the URL of an image, the search engine sorts through the items in the index to give you the results that are most relevant to your search. The search engine compares your image to the billions of others in its database, so you can discover if there are identical or similar photographs on the web, and where and when the image has been published.</a:t>
            </a:r>
            <a:endParaRPr>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0" i="0" u="none" strike="noStrike" cap="none">
                <a:solidFill>
                  <a:schemeClr val="dk2"/>
                </a:solidFill>
                <a:latin typeface="Calibri"/>
                <a:ea typeface="Calibri"/>
                <a:cs typeface="Calibri"/>
                <a:sym typeface="Calibri"/>
              </a:rPr>
              <a:t>Journalists oftentimes use a reverse search engine like Google Reverse Image Search [https://images.google.com/] or TinEye [https://www.tineye.com/] as the very first step of their verification process. Verifying the origin with a reverse image search engine may reveal that the image you are looking at was actually uploaded before a news event took place, or that the image was already associated with a different context. Different search engines may provide different results, but an effective image search can probably locate an image’s original source. Not all false or out-of-context images can be caught by a reverse image search engine, but such engines are still a powerful verification tool.</a:t>
            </a:r>
            <a:br>
              <a:rPr lang="en-SG">
                <a:solidFill>
                  <a:schemeClr val="dk2"/>
                </a:solidFill>
                <a:latin typeface="Calibri"/>
                <a:ea typeface="Calibri"/>
                <a:cs typeface="Calibri"/>
                <a:sym typeface="Calibri"/>
              </a:rPr>
            </a:br>
            <a:br>
              <a:rPr lang="en-SG">
                <a:solidFill>
                  <a:schemeClr val="dk2"/>
                </a:solidFill>
                <a:latin typeface="Calibri"/>
                <a:ea typeface="Calibri"/>
                <a:cs typeface="Calibri"/>
                <a:sym typeface="Calibri"/>
              </a:rPr>
            </a:br>
            <a:endParaRPr b="1">
              <a:solidFill>
                <a:schemeClr val="dk2"/>
              </a:solidFill>
              <a:latin typeface="Calibri"/>
              <a:ea typeface="Calibri"/>
              <a:cs typeface="Calibri"/>
              <a:sym typeface="Calibri"/>
            </a:endParaRPr>
          </a:p>
        </p:txBody>
      </p:sp>
      <p:sp>
        <p:nvSpPr>
          <p:cNvPr id="1675" name="Google Shape;1675;p2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7"/>
        <p:cNvGrpSpPr/>
        <p:nvPr/>
      </p:nvGrpSpPr>
      <p:grpSpPr>
        <a:xfrm>
          <a:off x="0" y="0"/>
          <a:ext cx="0" cy="0"/>
          <a:chOff x="0" y="0"/>
          <a:chExt cx="0" cy="0"/>
        </a:xfrm>
      </p:grpSpPr>
      <p:sp>
        <p:nvSpPr>
          <p:cNvPr id="1698" name="Google Shape;1698;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SG" sz="1100" b="1" u="sng" dirty="0">
                <a:solidFill>
                  <a:schemeClr val="dk2"/>
                </a:solidFill>
                <a:latin typeface="Calibri"/>
                <a:ea typeface="Calibri"/>
                <a:cs typeface="Calibri"/>
                <a:sym typeface="Calibri"/>
              </a:rPr>
              <a:t>Speaker Notes:</a:t>
            </a:r>
            <a:endParaRPr sz="1100" b="1" i="0" u="none" strike="noStrike" cap="none" dirty="0">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dirty="0">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1" i="0" u="none" strike="noStrike" cap="none" dirty="0">
                <a:solidFill>
                  <a:schemeClr val="dk2"/>
                </a:solidFill>
                <a:latin typeface="Calibri"/>
                <a:ea typeface="Calibri"/>
                <a:cs typeface="Calibri"/>
                <a:sym typeface="Calibri"/>
              </a:rPr>
              <a:t>TEACHER’S NOTE</a:t>
            </a:r>
            <a:endParaRPr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0" i="0" u="none" strike="noStrike" cap="none" dirty="0">
                <a:solidFill>
                  <a:schemeClr val="dk2"/>
                </a:solidFill>
                <a:latin typeface="Calibri"/>
                <a:ea typeface="Calibri"/>
                <a:cs typeface="Calibri"/>
                <a:sym typeface="Calibri"/>
              </a:rPr>
              <a:t>Show Common Sense Education’s “How to Use Google Reverse Image Search to Fact Check Images” video to provide a demo for Google Reverse Image Search. Let participants know that they can also upload screenshots of images into reverse search engines. They can also filter their search results by clicking on Tools (below the search bar on the right), clicking on Time, and selecting a set duration or a custom date range. </a:t>
            </a:r>
            <a:endParaRPr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0" i="0" u="none" strike="noStrike" cap="none" dirty="0">
                <a:solidFill>
                  <a:schemeClr val="dk2"/>
                </a:solidFill>
                <a:latin typeface="Calibri"/>
                <a:ea typeface="Calibri"/>
                <a:cs typeface="Calibri"/>
                <a:sym typeface="Calibri"/>
              </a:rPr>
              <a:t>For reference images, please see below:</a:t>
            </a:r>
            <a:endParaRPr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0" i="0" u="none" strike="noStrike" cap="none" dirty="0" err="1">
                <a:solidFill>
                  <a:schemeClr val="dk2"/>
                </a:solidFill>
                <a:latin typeface="Calibri"/>
                <a:ea typeface="Calibri"/>
                <a:cs typeface="Calibri"/>
                <a:sym typeface="Calibri"/>
              </a:rPr>
              <a:t>pbs.org</a:t>
            </a:r>
            <a:r>
              <a:rPr lang="en-SG" sz="1100" b="0" i="0" u="none" strike="noStrike" cap="none" dirty="0">
                <a:solidFill>
                  <a:schemeClr val="dk2"/>
                </a:solidFill>
                <a:latin typeface="Calibri"/>
                <a:ea typeface="Calibri"/>
                <a:cs typeface="Calibri"/>
                <a:sym typeface="Calibri"/>
              </a:rPr>
              <a:t>/</a:t>
            </a:r>
            <a:r>
              <a:rPr lang="en-SG" sz="1100" b="0" i="0" u="none" strike="noStrike" cap="none" dirty="0" err="1">
                <a:solidFill>
                  <a:schemeClr val="dk2"/>
                </a:solidFill>
                <a:latin typeface="Calibri"/>
                <a:ea typeface="Calibri"/>
                <a:cs typeface="Calibri"/>
                <a:sym typeface="Calibri"/>
              </a:rPr>
              <a:t>newshour</a:t>
            </a:r>
            <a:r>
              <a:rPr lang="en-SG" sz="1100" b="0" i="0" u="none" strike="noStrike" cap="none" dirty="0">
                <a:solidFill>
                  <a:schemeClr val="dk2"/>
                </a:solidFill>
                <a:latin typeface="Calibri"/>
                <a:ea typeface="Calibri"/>
                <a:cs typeface="Calibri"/>
                <a:sym typeface="Calibri"/>
              </a:rPr>
              <a:t>/extra/daily-videos/why-is-</a:t>
            </a:r>
            <a:r>
              <a:rPr lang="en-SG" sz="1100" b="0" i="0" u="none" strike="noStrike" cap="none" dirty="0" err="1">
                <a:solidFill>
                  <a:schemeClr val="dk2"/>
                </a:solidFill>
                <a:latin typeface="Calibri"/>
                <a:ea typeface="Calibri"/>
                <a:cs typeface="Calibri"/>
                <a:sym typeface="Calibri"/>
              </a:rPr>
              <a:t>itimportant</a:t>
            </a:r>
            <a:r>
              <a:rPr lang="en-SG" sz="1100" b="0" i="0" u="none" strike="noStrike" cap="none" dirty="0">
                <a:solidFill>
                  <a:schemeClr val="dk2"/>
                </a:solidFill>
                <a:latin typeface="Calibri"/>
                <a:ea typeface="Calibri"/>
                <a:cs typeface="Calibri"/>
                <a:sym typeface="Calibri"/>
              </a:rPr>
              <a:t>-for-news-sources-to-be-trustworthy</a:t>
            </a:r>
            <a:br>
              <a:rPr lang="en-SG" dirty="0">
                <a:solidFill>
                  <a:schemeClr val="dk2"/>
                </a:solidFill>
                <a:latin typeface="Calibri"/>
                <a:ea typeface="Calibri"/>
                <a:cs typeface="Calibri"/>
                <a:sym typeface="Calibri"/>
              </a:rPr>
            </a:br>
            <a:endParaRPr dirty="0">
              <a:solidFill>
                <a:schemeClr val="dk2"/>
              </a:solidFill>
              <a:latin typeface="Calibri"/>
              <a:ea typeface="Calibri"/>
              <a:cs typeface="Calibri"/>
              <a:sym typeface="Calibri"/>
            </a:endParaRPr>
          </a:p>
        </p:txBody>
      </p:sp>
      <p:sp>
        <p:nvSpPr>
          <p:cNvPr id="1699" name="Google Shape;1699;p4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7"/>
        <p:cNvGrpSpPr/>
        <p:nvPr/>
      </p:nvGrpSpPr>
      <p:grpSpPr>
        <a:xfrm>
          <a:off x="0" y="0"/>
          <a:ext cx="0" cy="0"/>
          <a:chOff x="0" y="0"/>
          <a:chExt cx="0" cy="0"/>
        </a:xfrm>
      </p:grpSpPr>
      <p:sp>
        <p:nvSpPr>
          <p:cNvPr id="1708" name="Google Shape;1708;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SG" sz="1100" b="1" u="sng">
                <a:solidFill>
                  <a:schemeClr val="dk2"/>
                </a:solidFill>
                <a:latin typeface="Calibri"/>
                <a:ea typeface="Calibri"/>
                <a:cs typeface="Calibri"/>
                <a:sym typeface="Calibri"/>
              </a:rPr>
              <a:t>Speaker Notes:</a:t>
            </a:r>
            <a:endParaRPr sz="1100" b="1"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1" i="0" u="none" strike="noStrike" cap="none">
                <a:solidFill>
                  <a:schemeClr val="dk2"/>
                </a:solidFill>
                <a:latin typeface="Calibri"/>
                <a:ea typeface="Calibri"/>
                <a:cs typeface="Calibri"/>
                <a:sym typeface="Calibri"/>
              </a:rPr>
              <a:t>IMAGE CLASS INTERACTION </a:t>
            </a:r>
            <a:endParaRPr sz="1100"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0" i="0" u="none" strike="noStrike" cap="none">
                <a:solidFill>
                  <a:schemeClr val="dk2"/>
                </a:solidFill>
                <a:latin typeface="Calibri"/>
                <a:ea typeface="Calibri"/>
                <a:cs typeface="Calibri"/>
                <a:sym typeface="Calibri"/>
              </a:rPr>
              <a:t>Now, you’ll have a chance to see how a reverse image search engine works using an image you create. Use your computer or your mobile device to take a photograph. Please be mindful of privacy concerns: we recommend taking a photo of an inanimate object or scene that does not reveal personal details about you or about another person. </a:t>
            </a:r>
            <a:endParaRPr>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0" i="0" u="none" strike="noStrike" cap="none">
                <a:solidFill>
                  <a:schemeClr val="dk2"/>
                </a:solidFill>
                <a:latin typeface="Calibri"/>
                <a:ea typeface="Calibri"/>
                <a:cs typeface="Calibri"/>
                <a:sym typeface="Calibri"/>
              </a:rPr>
              <a:t>Upload this image into Google Reverse Image Search or TinEye and review the results. </a:t>
            </a:r>
            <a:endParaRPr>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1" i="0" u="none" strike="noStrike" cap="none">
                <a:solidFill>
                  <a:schemeClr val="dk2"/>
                </a:solidFill>
                <a:latin typeface="Calibri"/>
                <a:ea typeface="Calibri"/>
                <a:cs typeface="Calibri"/>
                <a:sym typeface="Calibri"/>
              </a:rPr>
              <a:t>ASK YOUR STUDENTS</a:t>
            </a:r>
            <a:endParaRPr sz="1100" b="0" i="0" u="none" strike="noStrike" cap="none">
              <a:solidFill>
                <a:schemeClr val="dk2"/>
              </a:solidFill>
              <a:latin typeface="Calibri"/>
              <a:ea typeface="Calibri"/>
              <a:cs typeface="Calibri"/>
              <a:sym typeface="Calibri"/>
            </a:endParaRPr>
          </a:p>
          <a:p>
            <a:pPr marL="171450" marR="0" lvl="0" indent="-171450" algn="l" rtl="0">
              <a:lnSpc>
                <a:spcPct val="100000"/>
              </a:lnSpc>
              <a:spcBef>
                <a:spcPts val="0"/>
              </a:spcBef>
              <a:spcAft>
                <a:spcPts val="0"/>
              </a:spcAft>
              <a:buClr>
                <a:srgbClr val="000000"/>
              </a:buClr>
              <a:buSzPts val="1100"/>
              <a:buChar char="●"/>
            </a:pPr>
            <a:r>
              <a:rPr lang="en-SG" sz="1100" b="0" i="0" u="none" strike="noStrike" cap="none">
                <a:solidFill>
                  <a:schemeClr val="dk2"/>
                </a:solidFill>
                <a:latin typeface="Calibri"/>
                <a:ea typeface="Calibri"/>
                <a:cs typeface="Calibri"/>
                <a:sym typeface="Calibri"/>
              </a:rPr>
              <a:t>What results did you get? </a:t>
            </a:r>
            <a:endParaRPr>
              <a:latin typeface="Calibri"/>
              <a:ea typeface="Calibri"/>
              <a:cs typeface="Calibri"/>
              <a:sym typeface="Calibri"/>
            </a:endParaRPr>
          </a:p>
          <a:p>
            <a:pPr marL="171450" marR="0" lvl="0" indent="-171450" algn="l" rtl="0">
              <a:lnSpc>
                <a:spcPct val="100000"/>
              </a:lnSpc>
              <a:spcBef>
                <a:spcPts val="0"/>
              </a:spcBef>
              <a:spcAft>
                <a:spcPts val="0"/>
              </a:spcAft>
              <a:buClr>
                <a:srgbClr val="000000"/>
              </a:buClr>
              <a:buSzPts val="1100"/>
              <a:buChar char="●"/>
            </a:pPr>
            <a:r>
              <a:rPr lang="en-SG" sz="1100" b="0" i="0" u="none" strike="noStrike" cap="none">
                <a:solidFill>
                  <a:schemeClr val="dk2"/>
                </a:solidFill>
                <a:latin typeface="Calibri"/>
                <a:ea typeface="Calibri"/>
                <a:cs typeface="Calibri"/>
                <a:sym typeface="Calibri"/>
              </a:rPr>
              <a:t>Were the results what you expected? </a:t>
            </a:r>
            <a:endParaRPr>
              <a:latin typeface="Calibri"/>
              <a:ea typeface="Calibri"/>
              <a:cs typeface="Calibri"/>
              <a:sym typeface="Calibri"/>
            </a:endParaRPr>
          </a:p>
          <a:p>
            <a:pPr marL="171450" marR="0" lvl="0" indent="-171450" algn="l" rtl="0">
              <a:lnSpc>
                <a:spcPct val="100000"/>
              </a:lnSpc>
              <a:spcBef>
                <a:spcPts val="0"/>
              </a:spcBef>
              <a:spcAft>
                <a:spcPts val="0"/>
              </a:spcAft>
              <a:buClr>
                <a:srgbClr val="000000"/>
              </a:buClr>
              <a:buSzPts val="1100"/>
              <a:buChar char="●"/>
            </a:pPr>
            <a:r>
              <a:rPr lang="en-SG" sz="1100" b="0" i="0" u="none" strike="noStrike" cap="none">
                <a:solidFill>
                  <a:schemeClr val="dk2"/>
                </a:solidFill>
                <a:latin typeface="Calibri"/>
                <a:ea typeface="Calibri"/>
                <a:cs typeface="Calibri"/>
                <a:sym typeface="Calibri"/>
              </a:rPr>
              <a:t>Why or why not?</a:t>
            </a:r>
            <a:endParaRPr>
              <a:latin typeface="Calibri"/>
              <a:ea typeface="Calibri"/>
              <a:cs typeface="Calibri"/>
              <a:sym typeface="Calibri"/>
            </a:endParaRPr>
          </a:p>
          <a:p>
            <a:pPr marL="0" lvl="0" indent="0" algn="l" rtl="0">
              <a:lnSpc>
                <a:spcPct val="100000"/>
              </a:lnSpc>
              <a:spcBef>
                <a:spcPts val="0"/>
              </a:spcBef>
              <a:spcAft>
                <a:spcPts val="0"/>
              </a:spcAft>
              <a:buSzPts val="1100"/>
              <a:buNone/>
            </a:pPr>
            <a:endParaRPr b="1">
              <a:solidFill>
                <a:schemeClr val="dk2"/>
              </a:solidFill>
              <a:latin typeface="Calibri"/>
              <a:ea typeface="Calibri"/>
              <a:cs typeface="Calibri"/>
              <a:sym typeface="Calibri"/>
            </a:endParaRPr>
          </a:p>
        </p:txBody>
      </p:sp>
      <p:sp>
        <p:nvSpPr>
          <p:cNvPr id="1709" name="Google Shape;1709;p4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6"/>
        <p:cNvGrpSpPr/>
        <p:nvPr/>
      </p:nvGrpSpPr>
      <p:grpSpPr>
        <a:xfrm>
          <a:off x="0" y="0"/>
          <a:ext cx="0" cy="0"/>
          <a:chOff x="0" y="0"/>
          <a:chExt cx="0" cy="0"/>
        </a:xfrm>
      </p:grpSpPr>
      <p:sp>
        <p:nvSpPr>
          <p:cNvPr id="1727" name="Google Shape;1727;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SG" sz="1100" b="1" u="sng">
                <a:solidFill>
                  <a:schemeClr val="dk2"/>
                </a:solidFill>
                <a:latin typeface="Calibri"/>
                <a:ea typeface="Calibri"/>
                <a:cs typeface="Calibri"/>
                <a:sym typeface="Calibri"/>
              </a:rPr>
              <a:t>Speaker Notes:</a:t>
            </a:r>
            <a:endParaRPr sz="1100" b="1"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1" i="0" u="none" strike="noStrike" cap="none">
                <a:solidFill>
                  <a:schemeClr val="dk2"/>
                </a:solidFill>
                <a:latin typeface="Calibri"/>
                <a:ea typeface="Calibri"/>
                <a:cs typeface="Calibri"/>
                <a:sym typeface="Calibri"/>
              </a:rPr>
              <a:t>Assignment </a:t>
            </a:r>
            <a:endParaRPr sz="1100"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1" i="1" u="none" strike="noStrike" cap="none">
                <a:solidFill>
                  <a:schemeClr val="dk2"/>
                </a:solidFill>
                <a:latin typeface="Calibri"/>
                <a:ea typeface="Calibri"/>
                <a:cs typeface="Calibri"/>
                <a:sym typeface="Calibri"/>
              </a:rPr>
              <a:t>Part 1</a:t>
            </a:r>
            <a:r>
              <a:rPr lang="en-SG" sz="1100" b="0" i="0" u="none" strike="noStrike" cap="none">
                <a:solidFill>
                  <a:schemeClr val="dk2"/>
                </a:solidFill>
                <a:latin typeface="Calibri"/>
                <a:ea typeface="Calibri"/>
                <a:cs typeface="Calibri"/>
                <a:sym typeface="Calibri"/>
              </a:rPr>
              <a:t> </a:t>
            </a:r>
            <a:endParaRPr>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1" i="0" u="none" strike="noStrike" cap="none">
                <a:solidFill>
                  <a:schemeClr val="dk2"/>
                </a:solidFill>
                <a:latin typeface="Calibri"/>
                <a:ea typeface="Calibri"/>
                <a:cs typeface="Calibri"/>
                <a:sym typeface="Calibri"/>
              </a:rPr>
              <a:t>TEACHER’S NOTE</a:t>
            </a:r>
            <a:endParaRPr sz="1100"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0" i="0" u="none" strike="noStrike" cap="none">
                <a:solidFill>
                  <a:schemeClr val="dk2"/>
                </a:solidFill>
                <a:latin typeface="Calibri"/>
                <a:ea typeface="Calibri"/>
                <a:cs typeface="Calibri"/>
                <a:sym typeface="Calibri"/>
              </a:rPr>
              <a:t>Show First Draft’s “Reverse Image Search With TinEye” video to provide a demo on how to use TinEye: youtube.com/watch?time_continue=42&amp;v=sufLXYuLL9M </a:t>
            </a:r>
            <a:br>
              <a:rPr lang="en-SG">
                <a:solidFill>
                  <a:schemeClr val="dk2"/>
                </a:solidFill>
                <a:latin typeface="Calibri"/>
                <a:ea typeface="Calibri"/>
                <a:cs typeface="Calibri"/>
                <a:sym typeface="Calibri"/>
              </a:rPr>
            </a:br>
            <a:endParaRPr b="1">
              <a:solidFill>
                <a:schemeClr val="dk2"/>
              </a:solidFill>
              <a:latin typeface="Calibri"/>
              <a:ea typeface="Calibri"/>
              <a:cs typeface="Calibri"/>
              <a:sym typeface="Calibri"/>
            </a:endParaRPr>
          </a:p>
        </p:txBody>
      </p:sp>
      <p:sp>
        <p:nvSpPr>
          <p:cNvPr id="1728" name="Google Shape;1728;p5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8000"/>
              </a:lnSpc>
              <a:spcBef>
                <a:spcPts val="0"/>
              </a:spcBef>
              <a:spcAft>
                <a:spcPts val="0"/>
              </a:spcAft>
              <a:buSzPts val="1100"/>
              <a:buNone/>
            </a:pPr>
            <a:r>
              <a:rPr lang="en-SG" sz="1100" b="1" u="sng" dirty="0">
                <a:solidFill>
                  <a:schemeClr val="dk2"/>
                </a:solidFill>
                <a:latin typeface="Calibri"/>
                <a:ea typeface="Calibri"/>
                <a:cs typeface="Calibri"/>
                <a:sym typeface="Calibri"/>
              </a:rPr>
              <a:t>Speaker’s Notes</a:t>
            </a:r>
            <a:endParaRPr b="1" dirty="0">
              <a:solidFill>
                <a:schemeClr val="dk2"/>
              </a:solidFill>
              <a:latin typeface="Calibri"/>
              <a:ea typeface="Calibri"/>
              <a:cs typeface="Calibri"/>
              <a:sym typeface="Calibri"/>
            </a:endParaRPr>
          </a:p>
          <a:p>
            <a:pPr marL="0" lvl="0" indent="0" algn="l" rtl="0">
              <a:lnSpc>
                <a:spcPct val="118000"/>
              </a:lnSpc>
              <a:spcBef>
                <a:spcPts val="0"/>
              </a:spcBef>
              <a:spcAft>
                <a:spcPts val="0"/>
              </a:spcAft>
              <a:buSzPts val="1100"/>
              <a:buNone/>
            </a:pPr>
            <a:endParaRPr sz="1100" b="1" dirty="0">
              <a:solidFill>
                <a:schemeClr val="dk2"/>
              </a:solidFill>
              <a:latin typeface="Calibri"/>
              <a:ea typeface="Calibri"/>
              <a:cs typeface="Calibri"/>
              <a:sym typeface="Calibri"/>
            </a:endParaRPr>
          </a:p>
          <a:p>
            <a:pPr marL="0" lvl="0" indent="0" algn="l" rtl="0">
              <a:lnSpc>
                <a:spcPct val="118000"/>
              </a:lnSpc>
              <a:spcBef>
                <a:spcPts val="0"/>
              </a:spcBef>
              <a:spcAft>
                <a:spcPts val="0"/>
              </a:spcAft>
              <a:buClr>
                <a:schemeClr val="dk1"/>
              </a:buClr>
              <a:buSzPts val="1100"/>
              <a:buFont typeface="Arial"/>
              <a:buNone/>
            </a:pPr>
            <a:r>
              <a:rPr lang="en-SG" sz="1100" b="1" dirty="0">
                <a:solidFill>
                  <a:schemeClr val="dk2"/>
                </a:solidFill>
                <a:latin typeface="Calibri"/>
                <a:ea typeface="Calibri"/>
                <a:cs typeface="Calibri"/>
                <a:sym typeface="Calibri"/>
              </a:rPr>
              <a:t>TELL YOUR STUDENTS</a:t>
            </a:r>
            <a:endParaRPr b="1" dirty="0">
              <a:solidFill>
                <a:schemeClr val="dk2"/>
              </a:solidFill>
              <a:latin typeface="Calibri"/>
              <a:ea typeface="Calibri"/>
              <a:cs typeface="Calibri"/>
              <a:sym typeface="Calibri"/>
            </a:endParaRPr>
          </a:p>
          <a:p>
            <a:pPr marL="0" lvl="0" indent="0" algn="l" rtl="0">
              <a:lnSpc>
                <a:spcPct val="118000"/>
              </a:lnSpc>
              <a:spcBef>
                <a:spcPts val="0"/>
              </a:spcBef>
              <a:spcAft>
                <a:spcPts val="0"/>
              </a:spcAft>
              <a:buClr>
                <a:schemeClr val="dk1"/>
              </a:buClr>
              <a:buSzPts val="1100"/>
              <a:buFont typeface="Arial"/>
              <a:buNone/>
            </a:pPr>
            <a:r>
              <a:rPr lang="en-SG" sz="1100" b="0" dirty="0">
                <a:solidFill>
                  <a:schemeClr val="dk2"/>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Community Standards/Guidelines are a set of rules Meta put in place that determine what is and isn’t allowed on Facebook and Instagram.</a:t>
            </a:r>
            <a:endParaRPr b="0" dirty="0">
              <a:solidFill>
                <a:schemeClr val="dk2"/>
              </a:solidFill>
              <a:latin typeface="Calibri"/>
              <a:ea typeface="Calibri"/>
              <a:cs typeface="Calibri"/>
              <a:sym typeface="Calibri"/>
            </a:endParaRPr>
          </a:p>
          <a:p>
            <a:pPr marL="0" lvl="0" indent="0" algn="l" rtl="0">
              <a:lnSpc>
                <a:spcPct val="118000"/>
              </a:lnSpc>
              <a:spcBef>
                <a:spcPts val="0"/>
              </a:spcBef>
              <a:spcAft>
                <a:spcPts val="0"/>
              </a:spcAft>
              <a:buClr>
                <a:schemeClr val="dk1"/>
              </a:buClr>
              <a:buSzPts val="1100"/>
              <a:buFont typeface="Arial"/>
              <a:buNone/>
            </a:pPr>
            <a:endParaRPr sz="1100" b="0" dirty="0">
              <a:solidFill>
                <a:schemeClr val="dk2"/>
              </a:solidFill>
              <a:latin typeface="Calibri"/>
              <a:ea typeface="Calibri"/>
              <a:cs typeface="Calibri"/>
              <a:sym typeface="Calibri"/>
            </a:endParaRPr>
          </a:p>
          <a:p>
            <a:pPr marL="0" lvl="0" indent="0" algn="l" rtl="0">
              <a:lnSpc>
                <a:spcPct val="118000"/>
              </a:lnSpc>
              <a:spcBef>
                <a:spcPts val="0"/>
              </a:spcBef>
              <a:spcAft>
                <a:spcPts val="0"/>
              </a:spcAft>
              <a:buClr>
                <a:schemeClr val="dk1"/>
              </a:buClr>
              <a:buSzPts val="1100"/>
              <a:buFont typeface="Arial"/>
              <a:buNone/>
            </a:pPr>
            <a:r>
              <a:rPr lang="en-SG" sz="1100" b="0" dirty="0">
                <a:solidFill>
                  <a:schemeClr val="dk2"/>
                </a:solidFill>
                <a:latin typeface="Calibri"/>
                <a:ea typeface="Calibri"/>
                <a:cs typeface="Calibri"/>
                <a:sym typeface="Calibri"/>
              </a:rPr>
              <a:t>They’re at the heart of how Facebook and Instagram think about safety.</a:t>
            </a:r>
            <a:endParaRPr b="0" dirty="0">
              <a:solidFill>
                <a:schemeClr val="dk2"/>
              </a:solidFill>
              <a:latin typeface="Calibri"/>
              <a:ea typeface="Calibri"/>
              <a:cs typeface="Calibri"/>
              <a:sym typeface="Calibri"/>
            </a:endParaRPr>
          </a:p>
          <a:p>
            <a:pPr marL="0" lvl="0" indent="0" algn="l" rtl="0">
              <a:lnSpc>
                <a:spcPct val="118000"/>
              </a:lnSpc>
              <a:spcBef>
                <a:spcPts val="0"/>
              </a:spcBef>
              <a:spcAft>
                <a:spcPts val="0"/>
              </a:spcAft>
              <a:buClr>
                <a:schemeClr val="dk1"/>
              </a:buClr>
              <a:buSzPts val="1100"/>
              <a:buFont typeface="Arial"/>
              <a:buNone/>
            </a:pPr>
            <a:endParaRPr sz="1100" b="0" dirty="0">
              <a:solidFill>
                <a:schemeClr val="dk2"/>
              </a:solidFill>
              <a:latin typeface="Calibri"/>
              <a:ea typeface="Calibri"/>
              <a:cs typeface="Calibri"/>
              <a:sym typeface="Calibri"/>
            </a:endParaRPr>
          </a:p>
          <a:p>
            <a:pPr marL="0" lvl="0" indent="0" algn="l" rtl="0">
              <a:lnSpc>
                <a:spcPct val="118000"/>
              </a:lnSpc>
              <a:spcBef>
                <a:spcPts val="0"/>
              </a:spcBef>
              <a:spcAft>
                <a:spcPts val="0"/>
              </a:spcAft>
              <a:buClr>
                <a:schemeClr val="dk1"/>
              </a:buClr>
              <a:buSzPts val="1100"/>
              <a:buFont typeface="Arial"/>
              <a:buNone/>
            </a:pPr>
            <a:r>
              <a:rPr lang="en-SG" sz="1100" b="0" dirty="0">
                <a:solidFill>
                  <a:schemeClr val="dk2"/>
                </a:solidFill>
                <a:latin typeface="Calibri"/>
                <a:ea typeface="Calibri"/>
                <a:cs typeface="Calibri"/>
                <a:sym typeface="Calibri"/>
              </a:rPr>
              <a:t>To develop policies Facebook and Instagram identify issues, work with outside experts on solutions, and then craft policies and operational support to make sure those issues are addressed.</a:t>
            </a:r>
            <a:endParaRPr b="0" dirty="0">
              <a:solidFill>
                <a:schemeClr val="dk2"/>
              </a:solidFill>
              <a:latin typeface="Calibri"/>
              <a:ea typeface="Calibri"/>
              <a:cs typeface="Calibri"/>
              <a:sym typeface="Calibri"/>
            </a:endParaRPr>
          </a:p>
          <a:p>
            <a:pPr marL="0" lvl="0" indent="0" algn="l" rtl="0">
              <a:lnSpc>
                <a:spcPct val="118000"/>
              </a:lnSpc>
              <a:spcBef>
                <a:spcPts val="0"/>
              </a:spcBef>
              <a:spcAft>
                <a:spcPts val="0"/>
              </a:spcAft>
              <a:buClr>
                <a:schemeClr val="dk1"/>
              </a:buClr>
              <a:buSzPts val="1100"/>
              <a:buFont typeface="Arial"/>
              <a:buNone/>
            </a:pPr>
            <a:endParaRPr sz="1100" b="0" dirty="0">
              <a:solidFill>
                <a:schemeClr val="dk2"/>
              </a:solidFill>
              <a:latin typeface="Calibri"/>
              <a:ea typeface="Calibri"/>
              <a:cs typeface="Calibri"/>
              <a:sym typeface="Calibri"/>
            </a:endParaRPr>
          </a:p>
          <a:p>
            <a:pPr marL="0" lvl="0" indent="0" algn="l" rtl="0">
              <a:lnSpc>
                <a:spcPct val="118000"/>
              </a:lnSpc>
              <a:spcBef>
                <a:spcPts val="0"/>
              </a:spcBef>
              <a:spcAft>
                <a:spcPts val="0"/>
              </a:spcAft>
              <a:buSzPts val="1100"/>
              <a:buNone/>
            </a:pPr>
            <a:r>
              <a:rPr lang="en-SG" sz="1100" b="0" dirty="0">
                <a:solidFill>
                  <a:schemeClr val="dk2"/>
                </a:solidFill>
                <a:latin typeface="Calibri"/>
                <a:ea typeface="Calibri"/>
                <a:cs typeface="Calibri"/>
                <a:sym typeface="Calibri"/>
              </a:rPr>
              <a:t>There are a number of ways that Facebook and Instagram's products and ecosystems differ, but when it comes to what is and isn't allowed on the platforms, the policies are the same.</a:t>
            </a:r>
            <a:endParaRPr b="0" dirty="0">
              <a:solidFill>
                <a:schemeClr val="dk2"/>
              </a:solidFill>
              <a:latin typeface="Calibri"/>
              <a:ea typeface="Calibri"/>
              <a:cs typeface="Calibri"/>
              <a:sym typeface="Calibri"/>
            </a:endParaRPr>
          </a:p>
          <a:p>
            <a:pPr marL="0" lvl="0" indent="0" algn="l" rtl="0">
              <a:lnSpc>
                <a:spcPct val="118000"/>
              </a:lnSpc>
              <a:spcBef>
                <a:spcPts val="0"/>
              </a:spcBef>
              <a:spcAft>
                <a:spcPts val="0"/>
              </a:spcAft>
              <a:buSzPts val="1100"/>
              <a:buNone/>
            </a:pPr>
            <a:endParaRPr sz="1100" b="0" dirty="0">
              <a:solidFill>
                <a:schemeClr val="dk2"/>
              </a:solidFill>
              <a:latin typeface="Calibri"/>
              <a:ea typeface="Calibri"/>
              <a:cs typeface="Calibri"/>
              <a:sym typeface="Calibri"/>
            </a:endParaRPr>
          </a:p>
          <a:p>
            <a:pPr marL="0" lvl="0" indent="0" algn="l" rtl="0">
              <a:lnSpc>
                <a:spcPct val="118000"/>
              </a:lnSpc>
              <a:spcBef>
                <a:spcPts val="0"/>
              </a:spcBef>
              <a:spcAft>
                <a:spcPts val="0"/>
              </a:spcAft>
              <a:buSzPts val="1100"/>
              <a:buNone/>
            </a:pPr>
            <a:r>
              <a:rPr lang="en-SG" sz="1100" b="0" dirty="0">
                <a:solidFill>
                  <a:schemeClr val="dk2"/>
                </a:solidFill>
                <a:latin typeface="Calibri"/>
                <a:ea typeface="Calibri"/>
                <a:cs typeface="Calibri"/>
                <a:sym typeface="Calibri"/>
              </a:rPr>
              <a:t>The key area where Facebook and Instagram differ is that Instagram does not require you to set up an account using your real name.</a:t>
            </a:r>
            <a:endParaRPr b="0" dirty="0">
              <a:solidFill>
                <a:schemeClr val="dk2"/>
              </a:solidFill>
              <a:latin typeface="Calibri"/>
              <a:ea typeface="Calibri"/>
              <a:cs typeface="Calibri"/>
              <a:sym typeface="Calibri"/>
            </a:endParaRPr>
          </a:p>
          <a:p>
            <a:pPr marL="0" lvl="0" indent="0" algn="l" rtl="0">
              <a:lnSpc>
                <a:spcPct val="118000"/>
              </a:lnSpc>
              <a:spcBef>
                <a:spcPts val="0"/>
              </a:spcBef>
              <a:spcAft>
                <a:spcPts val="0"/>
              </a:spcAft>
              <a:buSzPts val="1100"/>
              <a:buNone/>
            </a:pPr>
            <a:endParaRPr sz="1100" b="0" dirty="0">
              <a:solidFill>
                <a:schemeClr val="dk2"/>
              </a:solidFill>
              <a:latin typeface="Calibri"/>
              <a:ea typeface="Calibri"/>
              <a:cs typeface="Calibri"/>
              <a:sym typeface="Calibri"/>
            </a:endParaRPr>
          </a:p>
          <a:p>
            <a:pPr marL="0" lvl="0" indent="0" algn="l" rtl="0">
              <a:lnSpc>
                <a:spcPct val="118000"/>
              </a:lnSpc>
              <a:spcBef>
                <a:spcPts val="0"/>
              </a:spcBef>
              <a:spcAft>
                <a:spcPts val="0"/>
              </a:spcAft>
              <a:buSzPts val="1100"/>
              <a:buNone/>
            </a:pPr>
            <a:r>
              <a:rPr lang="en-SG" sz="1100" b="0" dirty="0">
                <a:solidFill>
                  <a:schemeClr val="dk2"/>
                </a:solidFill>
                <a:latin typeface="Calibri"/>
                <a:ea typeface="Calibri"/>
                <a:cs typeface="Calibri"/>
                <a:sym typeface="Calibri"/>
              </a:rPr>
              <a:t>Instagram is a place where anyone can express themselves, whether on behalf of their pet hedgehog or someone who may be questioning their sexuality and might not be ready to come out using their real name.</a:t>
            </a:r>
            <a:endParaRPr b="0" dirty="0">
              <a:solidFill>
                <a:schemeClr val="dk2"/>
              </a:solidFill>
              <a:latin typeface="Calibri"/>
              <a:ea typeface="Calibri"/>
              <a:cs typeface="Calibri"/>
              <a:sym typeface="Calibri"/>
            </a:endParaRPr>
          </a:p>
          <a:p>
            <a:pPr marL="0" lvl="0" indent="0" algn="l" rtl="0">
              <a:lnSpc>
                <a:spcPct val="118000"/>
              </a:lnSpc>
              <a:spcBef>
                <a:spcPts val="0"/>
              </a:spcBef>
              <a:spcAft>
                <a:spcPts val="0"/>
              </a:spcAft>
              <a:buSzPts val="1100"/>
              <a:buNone/>
            </a:pPr>
            <a:endParaRPr sz="1100" b="0" dirty="0">
              <a:solidFill>
                <a:schemeClr val="dk2"/>
              </a:solidFill>
              <a:latin typeface="Calibri"/>
              <a:ea typeface="Calibri"/>
              <a:cs typeface="Calibri"/>
              <a:sym typeface="Calibri"/>
            </a:endParaRPr>
          </a:p>
          <a:p>
            <a:pPr marL="0" lvl="0" indent="0" algn="l" rtl="0">
              <a:lnSpc>
                <a:spcPct val="118000"/>
              </a:lnSpc>
              <a:spcBef>
                <a:spcPts val="0"/>
              </a:spcBef>
              <a:spcAft>
                <a:spcPts val="0"/>
              </a:spcAft>
              <a:buSzPts val="1100"/>
              <a:buNone/>
            </a:pPr>
            <a:r>
              <a:rPr lang="en-SG" sz="1100" b="0" dirty="0">
                <a:solidFill>
                  <a:schemeClr val="dk2"/>
                </a:solidFill>
                <a:latin typeface="Calibri"/>
                <a:ea typeface="Calibri"/>
                <a:cs typeface="Calibri"/>
                <a:sym typeface="Calibri"/>
              </a:rPr>
              <a:t>Policies try to balance freedom of expression and safety, but doing this for a community of a billion people from all corners of the world will always be challenging.</a:t>
            </a:r>
            <a:endParaRPr b="0" dirty="0">
              <a:solidFill>
                <a:schemeClr val="dk2"/>
              </a:solidFill>
              <a:latin typeface="Calibri"/>
              <a:ea typeface="Calibri"/>
              <a:cs typeface="Calibri"/>
              <a:sym typeface="Calibri"/>
            </a:endParaRPr>
          </a:p>
          <a:p>
            <a:pPr marL="0" lvl="0" indent="0" algn="l" rtl="0">
              <a:lnSpc>
                <a:spcPct val="118000"/>
              </a:lnSpc>
              <a:spcBef>
                <a:spcPts val="0"/>
              </a:spcBef>
              <a:spcAft>
                <a:spcPts val="0"/>
              </a:spcAft>
              <a:buSzPts val="1100"/>
              <a:buNone/>
            </a:pPr>
            <a:endParaRPr sz="1100" b="0" dirty="0">
              <a:solidFill>
                <a:schemeClr val="dk2"/>
              </a:solidFill>
              <a:latin typeface="Calibri"/>
              <a:ea typeface="Calibri"/>
              <a:cs typeface="Calibri"/>
              <a:sym typeface="Calibri"/>
            </a:endParaRPr>
          </a:p>
          <a:p>
            <a:pPr marL="0" lvl="0" indent="0" algn="l" rtl="0">
              <a:lnSpc>
                <a:spcPct val="115000"/>
              </a:lnSpc>
              <a:spcBef>
                <a:spcPts val="0"/>
              </a:spcBef>
              <a:spcAft>
                <a:spcPts val="0"/>
              </a:spcAft>
              <a:buSzPts val="1100"/>
              <a:buNone/>
            </a:pPr>
            <a:r>
              <a:rPr lang="en-SG" sz="1100" b="0" dirty="0">
                <a:solidFill>
                  <a:schemeClr val="dk2"/>
                </a:solidFill>
                <a:latin typeface="Calibri"/>
                <a:ea typeface="Calibri"/>
                <a:cs typeface="Calibri"/>
                <a:sym typeface="Calibri"/>
              </a:rPr>
              <a:t>In-app reporting allows anyone to report anything to us — from Stories to Explore content — if they think it breaks the rules.</a:t>
            </a:r>
            <a:endParaRPr b="0" dirty="0">
              <a:solidFill>
                <a:schemeClr val="dk2"/>
              </a:solidFill>
              <a:latin typeface="Calibri"/>
              <a:ea typeface="Calibri"/>
              <a:cs typeface="Calibri"/>
              <a:sym typeface="Calibri"/>
            </a:endParaRPr>
          </a:p>
          <a:p>
            <a:pPr marL="0" lvl="0" indent="0" algn="l" rtl="0">
              <a:lnSpc>
                <a:spcPct val="115000"/>
              </a:lnSpc>
              <a:spcBef>
                <a:spcPts val="0"/>
              </a:spcBef>
              <a:spcAft>
                <a:spcPts val="0"/>
              </a:spcAft>
              <a:buSzPts val="1100"/>
              <a:buNone/>
            </a:pPr>
            <a:endParaRPr sz="1100" b="0" dirty="0">
              <a:solidFill>
                <a:schemeClr val="dk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SG" sz="1100" b="0" dirty="0">
                <a:solidFill>
                  <a:schemeClr val="dk2"/>
                </a:solidFill>
                <a:latin typeface="Calibri"/>
                <a:ea typeface="Calibri"/>
                <a:cs typeface="Calibri"/>
                <a:sym typeface="Calibri"/>
              </a:rPr>
              <a:t>Real people working 24/7 who review reports and take action accordingly, and AI technology trained to proactively find rule-breaking content, and alert Meta’s teams so they can take appropriate action.</a:t>
            </a:r>
            <a:endParaRPr b="0" dirty="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1" dirty="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b="1" dirty="0">
              <a:solidFill>
                <a:schemeClr val="dk2"/>
              </a:solidFill>
              <a:latin typeface="Calibri"/>
              <a:ea typeface="Calibri"/>
              <a:cs typeface="Calibri"/>
              <a:sym typeface="Calibri"/>
            </a:endParaRPr>
          </a:p>
        </p:txBody>
      </p:sp>
      <p:sp>
        <p:nvSpPr>
          <p:cNvPr id="405" name="Google Shape;405;p1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6"/>
        <p:cNvGrpSpPr/>
        <p:nvPr/>
      </p:nvGrpSpPr>
      <p:grpSpPr>
        <a:xfrm>
          <a:off x="0" y="0"/>
          <a:ext cx="0" cy="0"/>
          <a:chOff x="0" y="0"/>
          <a:chExt cx="0" cy="0"/>
        </a:xfrm>
      </p:grpSpPr>
      <p:sp>
        <p:nvSpPr>
          <p:cNvPr id="1737" name="Google Shape;1737;p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SG" sz="1100" b="1" u="sng">
                <a:solidFill>
                  <a:schemeClr val="dk2"/>
                </a:solidFill>
                <a:latin typeface="Calibri"/>
                <a:ea typeface="Calibri"/>
                <a:cs typeface="Calibri"/>
                <a:sym typeface="Calibri"/>
              </a:rPr>
              <a:t>Speaker Notes:</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sz="1100" b="0" i="0" u="none" strike="noStrike" cap="none">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n-SG" sz="1100" b="1" i="0" u="none" strike="noStrike" cap="none">
                <a:solidFill>
                  <a:schemeClr val="dk2"/>
                </a:solidFill>
                <a:latin typeface="Calibri"/>
                <a:ea typeface="Calibri"/>
                <a:cs typeface="Calibri"/>
                <a:sym typeface="Calibri"/>
              </a:rPr>
              <a:t>TELL YOUR STUDENTS</a:t>
            </a:r>
            <a:endParaRPr>
              <a:latin typeface="Calibri"/>
              <a:ea typeface="Calibri"/>
              <a:cs typeface="Calibri"/>
              <a:sym typeface="Calibri"/>
            </a:endParaRPr>
          </a:p>
          <a:p>
            <a:pPr marL="0" lvl="0" indent="0" algn="l" rtl="0">
              <a:lnSpc>
                <a:spcPct val="100000"/>
              </a:lnSpc>
              <a:spcBef>
                <a:spcPts val="0"/>
              </a:spcBef>
              <a:spcAft>
                <a:spcPts val="0"/>
              </a:spcAft>
              <a:buSzPts val="1100"/>
              <a:buNone/>
            </a:pPr>
            <a:r>
              <a:rPr lang="en-SG" sz="1100" b="0" i="0" u="none" strike="noStrike" cap="none">
                <a:solidFill>
                  <a:schemeClr val="dk2"/>
                </a:solidFill>
                <a:latin typeface="Calibri"/>
                <a:ea typeface="Calibri"/>
                <a:cs typeface="Calibri"/>
                <a:sym typeface="Calibri"/>
              </a:rPr>
              <a:t>Professional journalists face unique verification challenges when dealing with breaking news situations such as accidents, natural disasters, and ongoing events that capture large amounts of media attention. Images and videos related to these news events spread quickly, and it can be difficult to locate and communicate with sources, especially those that remain in the affected zone. The pressure to quickly report on unfolding events, in addition to the prevalence of photo editing tools, can lead news consumers, and even professional journalists, to post or share inaccurate content.</a:t>
            </a:r>
            <a:endParaRPr b="1">
              <a:solidFill>
                <a:schemeClr val="dk2"/>
              </a:solidFill>
              <a:latin typeface="Calibri"/>
              <a:ea typeface="Calibri"/>
              <a:cs typeface="Calibri"/>
              <a:sym typeface="Calibri"/>
            </a:endParaRPr>
          </a:p>
        </p:txBody>
      </p:sp>
      <p:sp>
        <p:nvSpPr>
          <p:cNvPr id="1738" name="Google Shape;1738;p7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6"/>
        <p:cNvGrpSpPr/>
        <p:nvPr/>
      </p:nvGrpSpPr>
      <p:grpSpPr>
        <a:xfrm>
          <a:off x="0" y="0"/>
          <a:ext cx="0" cy="0"/>
          <a:chOff x="0" y="0"/>
          <a:chExt cx="0" cy="0"/>
        </a:xfrm>
      </p:grpSpPr>
      <p:sp>
        <p:nvSpPr>
          <p:cNvPr id="1757" name="Google Shape;1757;p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SG" sz="1100" b="1" u="sng">
                <a:solidFill>
                  <a:schemeClr val="dk2"/>
                </a:solidFill>
                <a:latin typeface="Calibri"/>
                <a:ea typeface="Calibri"/>
                <a:cs typeface="Calibri"/>
                <a:sym typeface="Calibri"/>
              </a:rPr>
              <a:t>Speaker Notes:</a:t>
            </a:r>
            <a:endParaRPr sz="1100" b="1"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1" i="1" u="none" strike="noStrike" cap="none">
                <a:solidFill>
                  <a:schemeClr val="dk2"/>
                </a:solidFill>
                <a:latin typeface="Calibri"/>
                <a:ea typeface="Calibri"/>
                <a:cs typeface="Calibri"/>
                <a:sym typeface="Calibri"/>
              </a:rPr>
              <a:t>Part 2 </a:t>
            </a:r>
            <a:endParaRPr sz="1100" b="0" i="1"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1" i="0" u="none" strike="noStrike" cap="none">
                <a:solidFill>
                  <a:schemeClr val="dk2"/>
                </a:solidFill>
                <a:latin typeface="Calibri"/>
                <a:ea typeface="Calibri"/>
                <a:cs typeface="Calibri"/>
                <a:sym typeface="Calibri"/>
              </a:rPr>
              <a:t>TELL YOUR STUDENTS</a:t>
            </a:r>
            <a:r>
              <a:rPr lang="en-SG" sz="1100" b="0" i="0" u="none" strike="noStrike" cap="none">
                <a:solidFill>
                  <a:schemeClr val="dk2"/>
                </a:solidFill>
                <a:latin typeface="Calibri"/>
                <a:ea typeface="Calibri"/>
                <a:cs typeface="Calibri"/>
                <a:sym typeface="Calibri"/>
              </a:rPr>
              <a:t> </a:t>
            </a:r>
            <a:endParaRPr>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0" i="0" u="none" strike="noStrike" cap="none">
                <a:solidFill>
                  <a:schemeClr val="dk2"/>
                </a:solidFill>
                <a:latin typeface="Calibri"/>
                <a:ea typeface="Calibri"/>
                <a:cs typeface="Calibri"/>
                <a:sym typeface="Calibri"/>
              </a:rPr>
              <a:t>Use the TinEye reverse search engine tineye.com to identify the source of the photograph at the link in the slide. Investigate if there are similar images to the shark image and check if they correspond to the period of time when the original image was captured.</a:t>
            </a:r>
            <a:endParaRPr>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0" i="0" u="none" strike="noStrike" cap="none">
                <a:solidFill>
                  <a:schemeClr val="dk2"/>
                </a:solidFill>
                <a:latin typeface="Calibri"/>
                <a:ea typeface="Calibri"/>
                <a:cs typeface="Calibri"/>
                <a:sym typeface="Calibri"/>
              </a:rPr>
              <a:t>After you have verified the origin of the photograph, write a paragraph explaining why it is important to verify photographs that are shared online.</a:t>
            </a:r>
            <a:endParaRPr>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0" i="0" u="none" strike="noStrike" cap="none">
                <a:solidFill>
                  <a:schemeClr val="dk2"/>
                </a:solidFill>
                <a:latin typeface="Calibri"/>
                <a:ea typeface="Calibri"/>
                <a:cs typeface="Calibri"/>
                <a:sym typeface="Calibri"/>
              </a:rPr>
              <a:t>Participants can take a screenshot of the shark image and upload it to TinEye. Filtering the search results by the oldest date might reveal that it was posted on several publications. Unfortunately, social media websites remove the metadata of the original photos, so we cannot run this image through an EXIF data viewer to check if it is the original. A journalist may decide to contact people who post images to social media to confirm whether this photo is in fact the original.</a:t>
            </a:r>
            <a:endParaRPr>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1" i="0" u="none" strike="noStrike" cap="none">
                <a:solidFill>
                  <a:schemeClr val="dk2"/>
                </a:solidFill>
                <a:latin typeface="Calibri"/>
                <a:ea typeface="Calibri"/>
                <a:cs typeface="Calibri"/>
                <a:sym typeface="Calibri"/>
              </a:rPr>
              <a:t>TEACHER’S NOTE</a:t>
            </a:r>
            <a:endParaRPr>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0" i="0" u="none" strike="noStrike" cap="none">
                <a:solidFill>
                  <a:srgbClr val="000000"/>
                </a:solidFill>
                <a:latin typeface="Calibri"/>
                <a:ea typeface="Calibri"/>
                <a:cs typeface="Calibri"/>
                <a:sym typeface="Calibri"/>
              </a:rPr>
              <a:t>This example is intended to make students think critically about the images they see and learn how to verify whether they are real or not. </a:t>
            </a:r>
            <a:r>
              <a:rPr lang="en-SG" sz="1100" b="0" u="none" strike="noStrike" cap="none">
                <a:solidFill>
                  <a:schemeClr val="dk2"/>
                </a:solidFill>
                <a:latin typeface="Calibri"/>
                <a:ea typeface="Calibri"/>
                <a:cs typeface="Calibri"/>
                <a:sym typeface="Calibri"/>
              </a:rPr>
              <a:t>While the shark image is a great example to use, we encourage you to choose an image that will resonate with your students. If there is a local example that your students will connect with more, we recommend using that example instead. </a:t>
            </a:r>
            <a:endParaRPr sz="1100" b="1"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1" i="0" u="none" strike="noStrike" cap="none">
                <a:solidFill>
                  <a:schemeClr val="dk2"/>
                </a:solidFill>
                <a:latin typeface="Calibri"/>
                <a:ea typeface="Calibri"/>
                <a:cs typeface="Calibri"/>
                <a:sym typeface="Calibri"/>
              </a:rPr>
              <a:t>Discussion </a:t>
            </a:r>
            <a:endParaRPr sz="1100"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1" i="1" u="none" strike="noStrike" cap="none">
                <a:solidFill>
                  <a:schemeClr val="dk2"/>
                </a:solidFill>
                <a:latin typeface="Calibri"/>
                <a:ea typeface="Calibri"/>
                <a:cs typeface="Calibri"/>
                <a:sym typeface="Calibri"/>
              </a:rPr>
              <a:t>Part 1</a:t>
            </a:r>
            <a:r>
              <a:rPr lang="en-SG" sz="1100" b="1" i="0" u="none" strike="noStrike" cap="none">
                <a:solidFill>
                  <a:schemeClr val="dk2"/>
                </a:solidFill>
                <a:latin typeface="Calibri"/>
                <a:ea typeface="Calibri"/>
                <a:cs typeface="Calibri"/>
                <a:sym typeface="Calibri"/>
              </a:rPr>
              <a:t> </a:t>
            </a:r>
            <a:endParaRPr sz="1100"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1" i="0" u="none" strike="noStrike" cap="none">
                <a:solidFill>
                  <a:schemeClr val="dk2"/>
                </a:solidFill>
                <a:latin typeface="Calibri"/>
                <a:ea typeface="Calibri"/>
                <a:cs typeface="Calibri"/>
                <a:sym typeface="Calibri"/>
              </a:rPr>
              <a:t>TELL YOUR STUDENTS</a:t>
            </a:r>
            <a:endParaRPr sz="1100"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0" i="0" u="none" strike="noStrike" cap="none">
                <a:solidFill>
                  <a:schemeClr val="dk2"/>
                </a:solidFill>
                <a:latin typeface="Calibri"/>
                <a:ea typeface="Calibri"/>
                <a:cs typeface="Calibri"/>
                <a:sym typeface="Calibri"/>
              </a:rPr>
              <a:t>Ask participants to turn to the person sitting next to them to discuss these questions in pairs. </a:t>
            </a:r>
            <a:endParaRPr>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1" i="0" u="none" strike="noStrike" cap="none">
                <a:solidFill>
                  <a:schemeClr val="dk2"/>
                </a:solidFill>
                <a:latin typeface="Calibri"/>
                <a:ea typeface="Calibri"/>
                <a:cs typeface="Calibri"/>
                <a:sym typeface="Calibri"/>
              </a:rPr>
              <a:t>ASK YOUR STUDENTS</a:t>
            </a:r>
            <a:endParaRPr>
              <a:latin typeface="Calibri"/>
              <a:ea typeface="Calibri"/>
              <a:cs typeface="Calibri"/>
              <a:sym typeface="Calibri"/>
            </a:endParaRPr>
          </a:p>
          <a:p>
            <a:pPr marL="171450" marR="0" lvl="0" indent="-171450" algn="l" rtl="0">
              <a:lnSpc>
                <a:spcPct val="100000"/>
              </a:lnSpc>
              <a:spcBef>
                <a:spcPts val="0"/>
              </a:spcBef>
              <a:spcAft>
                <a:spcPts val="0"/>
              </a:spcAft>
              <a:buClr>
                <a:srgbClr val="000000"/>
              </a:buClr>
              <a:buSzPts val="1100"/>
              <a:buChar char="●"/>
            </a:pPr>
            <a:r>
              <a:rPr lang="en-SG" sz="1100" b="0" i="0" u="none" strike="noStrike" cap="none">
                <a:solidFill>
                  <a:schemeClr val="dk2"/>
                </a:solidFill>
                <a:latin typeface="Calibri"/>
                <a:ea typeface="Calibri"/>
                <a:cs typeface="Calibri"/>
                <a:sym typeface="Calibri"/>
              </a:rPr>
              <a:t>What methods did you use to find the original photograph posted by the source? </a:t>
            </a:r>
            <a:endParaRPr>
              <a:latin typeface="Calibri"/>
              <a:ea typeface="Calibri"/>
              <a:cs typeface="Calibri"/>
              <a:sym typeface="Calibri"/>
            </a:endParaRPr>
          </a:p>
          <a:p>
            <a:pPr marL="171450" marR="0" lvl="0" indent="-171450" algn="l" rtl="0">
              <a:lnSpc>
                <a:spcPct val="100000"/>
              </a:lnSpc>
              <a:spcBef>
                <a:spcPts val="0"/>
              </a:spcBef>
              <a:spcAft>
                <a:spcPts val="0"/>
              </a:spcAft>
              <a:buClr>
                <a:srgbClr val="000000"/>
              </a:buClr>
              <a:buSzPts val="1100"/>
              <a:buChar char="●"/>
            </a:pPr>
            <a:r>
              <a:rPr lang="en-SG" sz="1100" b="0" i="0" u="none" strike="noStrike" cap="none">
                <a:solidFill>
                  <a:schemeClr val="dk2"/>
                </a:solidFill>
                <a:latin typeface="Calibri"/>
                <a:ea typeface="Calibri"/>
                <a:cs typeface="Calibri"/>
                <a:sym typeface="Calibri"/>
              </a:rPr>
              <a:t>How close did you get? How confident are you that the image you found is the original?</a:t>
            </a:r>
            <a:endParaRPr>
              <a:latin typeface="Calibri"/>
              <a:ea typeface="Calibri"/>
              <a:cs typeface="Calibri"/>
              <a:sym typeface="Calibri"/>
            </a:endParaRPr>
          </a:p>
          <a:p>
            <a:pPr marL="171450" marR="0" lvl="0" indent="-171450" algn="l" rtl="0">
              <a:lnSpc>
                <a:spcPct val="100000"/>
              </a:lnSpc>
              <a:spcBef>
                <a:spcPts val="0"/>
              </a:spcBef>
              <a:spcAft>
                <a:spcPts val="0"/>
              </a:spcAft>
              <a:buClr>
                <a:srgbClr val="000000"/>
              </a:buClr>
              <a:buSzPts val="1100"/>
              <a:buChar char="●"/>
            </a:pPr>
            <a:r>
              <a:rPr lang="en-SG" sz="1100" b="0" i="0" u="none" strike="noStrike" cap="none">
                <a:solidFill>
                  <a:schemeClr val="dk2"/>
                </a:solidFill>
                <a:latin typeface="Calibri"/>
                <a:ea typeface="Calibri"/>
                <a:cs typeface="Calibri"/>
                <a:sym typeface="Calibri"/>
              </a:rPr>
              <a:t>Who is the source? </a:t>
            </a:r>
            <a:endParaRPr>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br>
              <a:rPr lang="en-SG">
                <a:solidFill>
                  <a:schemeClr val="dk2"/>
                </a:solidFill>
                <a:latin typeface="Calibri"/>
                <a:ea typeface="Calibri"/>
                <a:cs typeface="Calibri"/>
                <a:sym typeface="Calibri"/>
              </a:rPr>
            </a:br>
            <a:endParaRPr b="1">
              <a:solidFill>
                <a:schemeClr val="dk2"/>
              </a:solidFill>
              <a:latin typeface="Calibri"/>
              <a:ea typeface="Calibri"/>
              <a:cs typeface="Calibri"/>
              <a:sym typeface="Calibri"/>
            </a:endParaRPr>
          </a:p>
        </p:txBody>
      </p:sp>
      <p:sp>
        <p:nvSpPr>
          <p:cNvPr id="1758" name="Google Shape;1758;p8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1"/>
        <p:cNvGrpSpPr/>
        <p:nvPr/>
      </p:nvGrpSpPr>
      <p:grpSpPr>
        <a:xfrm>
          <a:off x="0" y="0"/>
          <a:ext cx="0" cy="0"/>
          <a:chOff x="0" y="0"/>
          <a:chExt cx="0" cy="0"/>
        </a:xfrm>
      </p:grpSpPr>
      <p:sp>
        <p:nvSpPr>
          <p:cNvPr id="1772" name="Google Shape;1772;p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SG" sz="1100" b="1" u="sng">
                <a:solidFill>
                  <a:schemeClr val="dk2"/>
                </a:solidFill>
                <a:latin typeface="Calibri"/>
                <a:ea typeface="Calibri"/>
                <a:cs typeface="Calibri"/>
                <a:sym typeface="Calibri"/>
              </a:rPr>
              <a:t>Speaker Notes:</a:t>
            </a:r>
            <a:endParaRPr sz="1100" b="1"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1" i="1" u="none" strike="noStrike" cap="none">
                <a:solidFill>
                  <a:schemeClr val="dk2"/>
                </a:solidFill>
                <a:latin typeface="Calibri"/>
                <a:ea typeface="Calibri"/>
                <a:cs typeface="Calibri"/>
                <a:sym typeface="Calibri"/>
              </a:rPr>
              <a:t>Part 2 </a:t>
            </a:r>
            <a:endParaRPr sz="1100" b="0" i="1"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1" i="0" u="none" strike="noStrike" cap="none">
                <a:solidFill>
                  <a:schemeClr val="dk2"/>
                </a:solidFill>
                <a:latin typeface="Calibri"/>
                <a:ea typeface="Calibri"/>
                <a:cs typeface="Calibri"/>
                <a:sym typeface="Calibri"/>
              </a:rPr>
              <a:t>TEACHER’S NOTE</a:t>
            </a:r>
            <a:r>
              <a:rPr lang="en-SG" sz="1100" b="0" i="0" u="none" strike="noStrike" cap="none">
                <a:solidFill>
                  <a:schemeClr val="dk2"/>
                </a:solidFill>
                <a:latin typeface="Calibri"/>
                <a:ea typeface="Calibri"/>
                <a:cs typeface="Calibri"/>
                <a:sym typeface="Calibri"/>
              </a:rPr>
              <a:t> </a:t>
            </a:r>
            <a:endParaRPr>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0" i="0" u="none" strike="noStrike" cap="none">
                <a:solidFill>
                  <a:schemeClr val="dk2"/>
                </a:solidFill>
                <a:latin typeface="Calibri"/>
                <a:ea typeface="Calibri"/>
                <a:cs typeface="Calibri"/>
                <a:sym typeface="Calibri"/>
              </a:rPr>
              <a:t>Reconvene as a large group and ask participants to nominate partners who used effective or unusual techniques to find the origin and source. Discuss as a larger group. </a:t>
            </a:r>
            <a:endParaRPr>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1" i="0" u="none" strike="noStrike" cap="none">
                <a:solidFill>
                  <a:schemeClr val="dk2"/>
                </a:solidFill>
                <a:latin typeface="Calibri"/>
                <a:ea typeface="Calibri"/>
                <a:cs typeface="Calibri"/>
                <a:sym typeface="Calibri"/>
              </a:rPr>
              <a:t>ASK YOUR STUDENTS</a:t>
            </a:r>
            <a:r>
              <a:rPr lang="en-SG" sz="1100" b="0" i="0" u="none" strike="noStrike" cap="none">
                <a:solidFill>
                  <a:schemeClr val="dk2"/>
                </a:solidFill>
                <a:latin typeface="Calibri"/>
                <a:ea typeface="Calibri"/>
                <a:cs typeface="Calibri"/>
                <a:sym typeface="Calibri"/>
              </a:rPr>
              <a:t> </a:t>
            </a:r>
            <a:endParaRPr>
              <a:latin typeface="Calibri"/>
              <a:ea typeface="Calibri"/>
              <a:cs typeface="Calibri"/>
              <a:sym typeface="Calibri"/>
            </a:endParaRPr>
          </a:p>
          <a:p>
            <a:pPr marL="171450" marR="0" lvl="0" indent="-171450" algn="l" rtl="0">
              <a:lnSpc>
                <a:spcPct val="100000"/>
              </a:lnSpc>
              <a:spcBef>
                <a:spcPts val="0"/>
              </a:spcBef>
              <a:spcAft>
                <a:spcPts val="0"/>
              </a:spcAft>
              <a:buClr>
                <a:srgbClr val="000000"/>
              </a:buClr>
              <a:buSzPts val="1100"/>
              <a:buChar char="●"/>
            </a:pPr>
            <a:r>
              <a:rPr lang="en-SG" sz="1100" b="0" i="0" u="none" strike="noStrike" cap="none">
                <a:solidFill>
                  <a:schemeClr val="dk2"/>
                </a:solidFill>
                <a:latin typeface="Calibri"/>
                <a:ea typeface="Calibri"/>
                <a:cs typeface="Calibri"/>
                <a:sym typeface="Calibri"/>
              </a:rPr>
              <a:t>When using a reverse image search engine, how do you know if the oldest result in the search engine is the original photograph? </a:t>
            </a:r>
            <a:br>
              <a:rPr lang="en-SG">
                <a:solidFill>
                  <a:schemeClr val="dk2"/>
                </a:solidFill>
                <a:latin typeface="Calibri"/>
                <a:ea typeface="Calibri"/>
                <a:cs typeface="Calibri"/>
                <a:sym typeface="Calibri"/>
              </a:rPr>
            </a:br>
            <a:r>
              <a:rPr lang="en-SG">
                <a:solidFill>
                  <a:schemeClr val="dk2"/>
                </a:solidFill>
                <a:latin typeface="Calibri"/>
                <a:ea typeface="Calibri"/>
                <a:cs typeface="Calibri"/>
                <a:sym typeface="Calibri"/>
              </a:rPr>
              <a:t> </a:t>
            </a:r>
            <a:endParaRPr b="1">
              <a:solidFill>
                <a:schemeClr val="dk2"/>
              </a:solidFill>
              <a:latin typeface="Calibri"/>
              <a:ea typeface="Calibri"/>
              <a:cs typeface="Calibri"/>
              <a:sym typeface="Calibri"/>
            </a:endParaRPr>
          </a:p>
        </p:txBody>
      </p:sp>
      <p:sp>
        <p:nvSpPr>
          <p:cNvPr id="1773" name="Google Shape;1773;p8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9"/>
        <p:cNvGrpSpPr/>
        <p:nvPr/>
      </p:nvGrpSpPr>
      <p:grpSpPr>
        <a:xfrm>
          <a:off x="0" y="0"/>
          <a:ext cx="0" cy="0"/>
          <a:chOff x="0" y="0"/>
          <a:chExt cx="0" cy="0"/>
        </a:xfrm>
      </p:grpSpPr>
      <p:sp>
        <p:nvSpPr>
          <p:cNvPr id="1780" name="Google Shape;1780;p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SG" sz="1100" b="1" u="sng">
                <a:solidFill>
                  <a:schemeClr val="dk2"/>
                </a:solidFill>
                <a:latin typeface="Calibri"/>
                <a:ea typeface="Calibri"/>
                <a:cs typeface="Calibri"/>
                <a:sym typeface="Calibri"/>
              </a:rPr>
              <a:t>Speaker Notes:</a:t>
            </a: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b="1">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1" i="0" u="none" strike="noStrike" cap="none">
                <a:solidFill>
                  <a:schemeClr val="dk2"/>
                </a:solidFill>
                <a:latin typeface="Calibri"/>
                <a:ea typeface="Calibri"/>
                <a:cs typeface="Calibri"/>
                <a:sym typeface="Calibri"/>
              </a:rPr>
              <a:t>TELL YOUR STUDENTS</a:t>
            </a:r>
            <a:endParaRPr>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0" i="0" u="none" strike="noStrike" cap="none">
                <a:solidFill>
                  <a:schemeClr val="dk2"/>
                </a:solidFill>
                <a:latin typeface="Calibri"/>
                <a:ea typeface="Calibri"/>
                <a:cs typeface="Calibri"/>
                <a:sym typeface="Calibri"/>
              </a:rPr>
              <a:t>You cannot assume that the oldest result in a reverse image search engine is the original news image. Results may vary by search engine, and older results and/or the original image itself may not have been included in the search results. The best way to verify the origin of an image is to use reverse image search techniques in combination with other verification methods. For example, you might refer to other publications where the image is published to help you find and contact the original source. Finding multiple ways to verify a news image and its origin and source can help you ensure that you are conducting the verification process more thoroughly.</a:t>
            </a:r>
            <a:endParaRPr b="1">
              <a:solidFill>
                <a:schemeClr val="dk2"/>
              </a:solidFill>
              <a:latin typeface="Calibri"/>
              <a:ea typeface="Calibri"/>
              <a:cs typeface="Calibri"/>
              <a:sym typeface="Calibri"/>
            </a:endParaRPr>
          </a:p>
        </p:txBody>
      </p:sp>
      <p:sp>
        <p:nvSpPr>
          <p:cNvPr id="1781" name="Google Shape;1781;p8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6"/>
        <p:cNvGrpSpPr/>
        <p:nvPr/>
      </p:nvGrpSpPr>
      <p:grpSpPr>
        <a:xfrm>
          <a:off x="0" y="0"/>
          <a:ext cx="0" cy="0"/>
          <a:chOff x="0" y="0"/>
          <a:chExt cx="0" cy="0"/>
        </a:xfrm>
      </p:grpSpPr>
      <p:sp>
        <p:nvSpPr>
          <p:cNvPr id="1787" name="Google Shape;1787;p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SG" sz="1100" b="1" u="sng">
                <a:solidFill>
                  <a:schemeClr val="dk2"/>
                </a:solidFill>
                <a:latin typeface="Calibri"/>
                <a:ea typeface="Calibri"/>
                <a:cs typeface="Calibri"/>
                <a:sym typeface="Calibri"/>
              </a:rPr>
              <a:t>Speaker Notes:</a:t>
            </a:r>
            <a:endParaRPr sz="1100" b="1"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1" i="0" u="none" strike="noStrike" cap="none">
                <a:solidFill>
                  <a:schemeClr val="dk2"/>
                </a:solidFill>
                <a:latin typeface="Calibri"/>
                <a:ea typeface="Calibri"/>
                <a:cs typeface="Calibri"/>
                <a:sym typeface="Calibri"/>
              </a:rPr>
              <a:t>ASK YOUR STUDENTS</a:t>
            </a:r>
            <a:r>
              <a:rPr lang="en-SG" sz="1100" b="0" i="0" u="none" strike="noStrike" cap="none">
                <a:solidFill>
                  <a:schemeClr val="dk2"/>
                </a:solidFill>
                <a:latin typeface="Calibri"/>
                <a:ea typeface="Calibri"/>
                <a:cs typeface="Calibri"/>
                <a:sym typeface="Calibri"/>
              </a:rPr>
              <a:t> </a:t>
            </a:r>
            <a:endParaRPr>
              <a:latin typeface="Calibri"/>
              <a:ea typeface="Calibri"/>
              <a:cs typeface="Calibri"/>
              <a:sym typeface="Calibri"/>
            </a:endParaRPr>
          </a:p>
          <a:p>
            <a:pPr marL="171450" marR="0" lvl="0" indent="-171450" algn="l" rtl="0">
              <a:lnSpc>
                <a:spcPct val="100000"/>
              </a:lnSpc>
              <a:spcBef>
                <a:spcPts val="0"/>
              </a:spcBef>
              <a:spcAft>
                <a:spcPts val="0"/>
              </a:spcAft>
              <a:buClr>
                <a:srgbClr val="000000"/>
              </a:buClr>
              <a:buSzPts val="1100"/>
              <a:buChar char="●"/>
            </a:pPr>
            <a:r>
              <a:rPr lang="en-SG" sz="1100" b="0" i="0" u="none" strike="noStrike" cap="none">
                <a:solidFill>
                  <a:schemeClr val="dk2"/>
                </a:solidFill>
                <a:latin typeface="Calibri"/>
                <a:ea typeface="Calibri"/>
                <a:cs typeface="Calibri"/>
                <a:sym typeface="Calibri"/>
              </a:rPr>
              <a:t>Reverse video search engines currently do not exist. How could you use a reverse image search engine to help you verify video content? </a:t>
            </a:r>
            <a:endParaRPr/>
          </a:p>
          <a:p>
            <a:pPr marL="0" marR="0" lvl="0" indent="0" algn="l" rtl="0">
              <a:lnSpc>
                <a:spcPct val="100000"/>
              </a:lnSpc>
              <a:spcBef>
                <a:spcPts val="0"/>
              </a:spcBef>
              <a:spcAft>
                <a:spcPts val="0"/>
              </a:spcAft>
              <a:buClr>
                <a:srgbClr val="000000"/>
              </a:buClr>
              <a:buSzPts val="1100"/>
              <a:buNone/>
            </a:pPr>
            <a:endParaRPr sz="1100"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1" i="0" u="none" strike="noStrike" cap="none">
                <a:solidFill>
                  <a:schemeClr val="dk2"/>
                </a:solidFill>
                <a:latin typeface="Calibri"/>
                <a:ea typeface="Calibri"/>
                <a:cs typeface="Calibri"/>
                <a:sym typeface="Calibri"/>
              </a:rPr>
              <a:t>TELL YOUR STUDENTS</a:t>
            </a:r>
            <a:r>
              <a:rPr lang="en-SG" sz="1100" b="0" i="0" u="none" strike="noStrike" cap="none">
                <a:solidFill>
                  <a:schemeClr val="dk2"/>
                </a:solidFill>
                <a:latin typeface="Calibri"/>
                <a:ea typeface="Calibri"/>
                <a:cs typeface="Calibri"/>
                <a:sym typeface="Calibri"/>
              </a:rPr>
              <a:t> </a:t>
            </a:r>
            <a:endParaRPr/>
          </a:p>
          <a:p>
            <a:pPr marL="0" marR="0" lvl="0" indent="0" algn="l" rtl="0">
              <a:lnSpc>
                <a:spcPct val="100000"/>
              </a:lnSpc>
              <a:spcBef>
                <a:spcPts val="0"/>
              </a:spcBef>
              <a:spcAft>
                <a:spcPts val="0"/>
              </a:spcAft>
              <a:buClr>
                <a:srgbClr val="000000"/>
              </a:buClr>
              <a:buSzPts val="1100"/>
              <a:buFont typeface="Arial"/>
              <a:buNone/>
            </a:pPr>
            <a:r>
              <a:rPr lang="en-SG" sz="1100" b="0" i="0" u="none" strike="noStrike" cap="none">
                <a:solidFill>
                  <a:schemeClr val="dk2"/>
                </a:solidFill>
                <a:latin typeface="Calibri"/>
                <a:ea typeface="Calibri"/>
                <a:cs typeface="Calibri"/>
                <a:sym typeface="Calibri"/>
              </a:rPr>
              <a:t>For now, you can take a prominent screengrab in the video and run the still image through a reverse image search engine to see if previous versions exist. This method, unfortunately, is highly dependent on the screengrab that you choose. A video is essentially a combination of images that are shown in rapid succession (e.g., at 24 frames per second). As a result, video files contain a lot of data, which reverse image search engines are currently not built to fully support.</a:t>
            </a:r>
            <a:endParaRPr>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1" i="0" u="none" strike="noStrike" cap="none">
                <a:solidFill>
                  <a:schemeClr val="dk2"/>
                </a:solidFill>
                <a:latin typeface="Calibri"/>
                <a:ea typeface="Calibri"/>
                <a:cs typeface="Calibri"/>
                <a:sym typeface="Calibri"/>
              </a:rPr>
              <a:t>ASK YOUR STUDENTS</a:t>
            </a:r>
            <a:r>
              <a:rPr lang="en-SG" sz="1100" b="0" i="0" u="none" strike="noStrike" cap="none">
                <a:solidFill>
                  <a:schemeClr val="dk2"/>
                </a:solidFill>
                <a:latin typeface="Calibri"/>
                <a:ea typeface="Calibri"/>
                <a:cs typeface="Calibri"/>
                <a:sym typeface="Calibri"/>
              </a:rPr>
              <a:t> </a:t>
            </a:r>
            <a:endParaRPr>
              <a:latin typeface="Calibri"/>
              <a:ea typeface="Calibri"/>
              <a:cs typeface="Calibri"/>
              <a:sym typeface="Calibri"/>
            </a:endParaRPr>
          </a:p>
          <a:p>
            <a:pPr marL="171450" marR="0" lvl="0" indent="-171450" algn="l" rtl="0">
              <a:lnSpc>
                <a:spcPct val="100000"/>
              </a:lnSpc>
              <a:spcBef>
                <a:spcPts val="0"/>
              </a:spcBef>
              <a:spcAft>
                <a:spcPts val="0"/>
              </a:spcAft>
              <a:buClr>
                <a:srgbClr val="000000"/>
              </a:buClr>
              <a:buSzPts val="1100"/>
              <a:buChar char="●"/>
            </a:pPr>
            <a:r>
              <a:rPr lang="en-SG" sz="1100" b="0" i="0" u="none" strike="noStrike" cap="none">
                <a:solidFill>
                  <a:schemeClr val="dk2"/>
                </a:solidFill>
                <a:latin typeface="Calibri"/>
                <a:ea typeface="Calibri"/>
                <a:cs typeface="Calibri"/>
                <a:sym typeface="Calibri"/>
              </a:rPr>
              <a:t>Why do you think dramatic images such as these are shared so widely during breaking news events? </a:t>
            </a:r>
            <a:endParaRPr>
              <a:latin typeface="Calibri"/>
              <a:ea typeface="Calibri"/>
              <a:cs typeface="Calibri"/>
              <a:sym typeface="Calibri"/>
            </a:endParaRPr>
          </a:p>
          <a:p>
            <a:pPr marL="171450" marR="0" lvl="0" indent="-171450" algn="l" rtl="0">
              <a:lnSpc>
                <a:spcPct val="100000"/>
              </a:lnSpc>
              <a:spcBef>
                <a:spcPts val="0"/>
              </a:spcBef>
              <a:spcAft>
                <a:spcPts val="0"/>
              </a:spcAft>
              <a:buClr>
                <a:srgbClr val="000000"/>
              </a:buClr>
              <a:buSzPts val="1100"/>
              <a:buChar char="●"/>
            </a:pPr>
            <a:r>
              <a:rPr lang="en-SG" sz="1100" b="0" i="0" u="none" strike="noStrike" cap="none">
                <a:solidFill>
                  <a:schemeClr val="dk2"/>
                </a:solidFill>
                <a:latin typeface="Calibri"/>
                <a:ea typeface="Calibri"/>
                <a:cs typeface="Calibri"/>
                <a:sym typeface="Calibri"/>
              </a:rPr>
              <a:t>Have you shared these kinds of images or videos before? Why/why not? </a:t>
            </a:r>
            <a:endParaRPr>
              <a:latin typeface="Calibri"/>
              <a:ea typeface="Calibri"/>
              <a:cs typeface="Calibri"/>
              <a:sym typeface="Calibri"/>
            </a:endParaRPr>
          </a:p>
          <a:p>
            <a:pPr marL="171450" marR="0" lvl="0" indent="-171450" algn="l" rtl="0">
              <a:lnSpc>
                <a:spcPct val="100000"/>
              </a:lnSpc>
              <a:spcBef>
                <a:spcPts val="0"/>
              </a:spcBef>
              <a:spcAft>
                <a:spcPts val="0"/>
              </a:spcAft>
              <a:buClr>
                <a:srgbClr val="000000"/>
              </a:buClr>
              <a:buSzPts val="1100"/>
              <a:buChar char="●"/>
            </a:pPr>
            <a:r>
              <a:rPr lang="en-SG" sz="1100" b="0" i="0" u="none" strike="noStrike" cap="none">
                <a:solidFill>
                  <a:schemeClr val="dk2"/>
                </a:solidFill>
                <a:latin typeface="Calibri"/>
                <a:ea typeface="Calibri"/>
                <a:cs typeface="Calibri"/>
                <a:sym typeface="Calibri"/>
              </a:rPr>
              <a:t>Why do you think it is important to verify images and videos that are shared on social media during breaking news events? </a:t>
            </a:r>
            <a:endParaRPr>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1" i="0" u="none" strike="noStrike" cap="none">
                <a:solidFill>
                  <a:schemeClr val="dk2"/>
                </a:solidFill>
                <a:latin typeface="Calibri"/>
                <a:ea typeface="Calibri"/>
                <a:cs typeface="Calibri"/>
                <a:sym typeface="Calibri"/>
              </a:rPr>
              <a:t>TEACHER’S NOTE</a:t>
            </a:r>
            <a:endParaRPr>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0" i="0" u="none" strike="noStrike" cap="none">
                <a:solidFill>
                  <a:schemeClr val="dk2"/>
                </a:solidFill>
                <a:latin typeface="Calibri"/>
                <a:ea typeface="Calibri"/>
                <a:cs typeface="Calibri"/>
                <a:sym typeface="Calibri"/>
              </a:rPr>
              <a:t>Discuss as a large group.</a:t>
            </a:r>
            <a:endParaRPr>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1" i="0" u="none" strike="noStrike" cap="none">
                <a:solidFill>
                  <a:schemeClr val="dk2"/>
                </a:solidFill>
                <a:latin typeface="Calibri"/>
                <a:ea typeface="Calibri"/>
                <a:cs typeface="Calibri"/>
                <a:sym typeface="Calibri"/>
              </a:rPr>
              <a:t>RESOURCES</a:t>
            </a:r>
            <a:endParaRPr sz="1100" b="0" i="0" u="none" strike="noStrike" cap="none">
              <a:solidFill>
                <a:schemeClr val="dk2"/>
              </a:solidFill>
              <a:latin typeface="Calibri"/>
              <a:ea typeface="Calibri"/>
              <a:cs typeface="Calibri"/>
              <a:sym typeface="Calibri"/>
            </a:endParaRPr>
          </a:p>
          <a:p>
            <a:pPr marL="171450" marR="0" lvl="0" indent="-171450" algn="l" rtl="0">
              <a:lnSpc>
                <a:spcPct val="100000"/>
              </a:lnSpc>
              <a:spcBef>
                <a:spcPts val="0"/>
              </a:spcBef>
              <a:spcAft>
                <a:spcPts val="0"/>
              </a:spcAft>
              <a:buClr>
                <a:srgbClr val="000000"/>
              </a:buClr>
              <a:buSzPts val="1100"/>
              <a:buChar char="●"/>
            </a:pPr>
            <a:r>
              <a:rPr lang="en-SG" sz="1100" b="0" i="0" u="none" strike="noStrike" cap="none">
                <a:solidFill>
                  <a:schemeClr val="dk2"/>
                </a:solidFill>
                <a:latin typeface="Calibri"/>
                <a:ea typeface="Calibri"/>
                <a:cs typeface="Calibri"/>
                <a:sym typeface="Calibri"/>
              </a:rPr>
              <a:t>Video by Common Sense Education: How to Use Google Reverse Image Search to Fact Check Images</a:t>
            </a:r>
            <a:endParaRPr>
              <a:latin typeface="Calibri"/>
              <a:ea typeface="Calibri"/>
              <a:cs typeface="Calibri"/>
              <a:sym typeface="Calibri"/>
            </a:endParaRPr>
          </a:p>
          <a:p>
            <a:pPr marL="628650" marR="0" lvl="1" indent="-171450" algn="l" rtl="0">
              <a:lnSpc>
                <a:spcPct val="100000"/>
              </a:lnSpc>
              <a:spcBef>
                <a:spcPts val="0"/>
              </a:spcBef>
              <a:spcAft>
                <a:spcPts val="0"/>
              </a:spcAft>
              <a:buClr>
                <a:srgbClr val="000000"/>
              </a:buClr>
              <a:buSzPts val="1100"/>
              <a:buChar char="○"/>
            </a:pPr>
            <a:r>
              <a:rPr lang="en-SG" sz="1100" b="0" i="0" u="none" strike="noStrike" cap="none">
                <a:solidFill>
                  <a:schemeClr val="dk2"/>
                </a:solidFill>
                <a:latin typeface="Calibri"/>
                <a:ea typeface="Calibri"/>
                <a:cs typeface="Calibri"/>
                <a:sym typeface="Calibri"/>
              </a:rPr>
              <a:t>pbs.org/newshour/extra/daily-videos/why-is-itimportant-for-news-sources-to-be-trustworthy </a:t>
            </a:r>
            <a:endParaRPr>
              <a:latin typeface="Calibri"/>
              <a:ea typeface="Calibri"/>
              <a:cs typeface="Calibri"/>
              <a:sym typeface="Calibri"/>
            </a:endParaRPr>
          </a:p>
          <a:p>
            <a:pPr marL="171450" marR="0" lvl="0" indent="-171450" algn="l" rtl="0">
              <a:lnSpc>
                <a:spcPct val="100000"/>
              </a:lnSpc>
              <a:spcBef>
                <a:spcPts val="0"/>
              </a:spcBef>
              <a:spcAft>
                <a:spcPts val="0"/>
              </a:spcAft>
              <a:buClr>
                <a:srgbClr val="000000"/>
              </a:buClr>
              <a:buSzPts val="1100"/>
              <a:buChar char="●"/>
            </a:pPr>
            <a:r>
              <a:rPr lang="en-SG" sz="1100" b="0" i="0" u="none" strike="noStrike" cap="none">
                <a:solidFill>
                  <a:schemeClr val="dk2"/>
                </a:solidFill>
                <a:latin typeface="Calibri"/>
                <a:ea typeface="Calibri"/>
                <a:cs typeface="Calibri"/>
                <a:sym typeface="Calibri"/>
              </a:rPr>
              <a:t>Video by First Draft: Reverse Image Search With TinEye </a:t>
            </a:r>
            <a:endParaRPr>
              <a:latin typeface="Calibri"/>
              <a:ea typeface="Calibri"/>
              <a:cs typeface="Calibri"/>
              <a:sym typeface="Calibri"/>
            </a:endParaRPr>
          </a:p>
          <a:p>
            <a:pPr marL="628650" marR="0" lvl="1" indent="-171450" algn="l" rtl="0">
              <a:lnSpc>
                <a:spcPct val="100000"/>
              </a:lnSpc>
              <a:spcBef>
                <a:spcPts val="0"/>
              </a:spcBef>
              <a:spcAft>
                <a:spcPts val="0"/>
              </a:spcAft>
              <a:buClr>
                <a:srgbClr val="000000"/>
              </a:buClr>
              <a:buSzPts val="1100"/>
              <a:buChar char="○"/>
            </a:pPr>
            <a:r>
              <a:rPr lang="en-SG" sz="1100" b="0" i="0" u="none" strike="noStrike" cap="none">
                <a:solidFill>
                  <a:schemeClr val="dk2"/>
                </a:solidFill>
                <a:latin typeface="Calibri"/>
                <a:ea typeface="Calibri"/>
                <a:cs typeface="Calibri"/>
                <a:sym typeface="Calibri"/>
              </a:rPr>
              <a:t>youtube.com/watch?time_continue=42&amp;v=sufLXYuLL9M </a:t>
            </a:r>
            <a:endParaRPr>
              <a:latin typeface="Calibri"/>
              <a:ea typeface="Calibri"/>
              <a:cs typeface="Calibri"/>
              <a:sym typeface="Calibri"/>
            </a:endParaRPr>
          </a:p>
          <a:p>
            <a:pPr marL="171450" marR="0" lvl="0" indent="-171450" algn="l" rtl="0">
              <a:lnSpc>
                <a:spcPct val="100000"/>
              </a:lnSpc>
              <a:spcBef>
                <a:spcPts val="0"/>
              </a:spcBef>
              <a:spcAft>
                <a:spcPts val="0"/>
              </a:spcAft>
              <a:buClr>
                <a:srgbClr val="000000"/>
              </a:buClr>
              <a:buSzPts val="1100"/>
              <a:buChar char="●"/>
            </a:pPr>
            <a:r>
              <a:rPr lang="en-SG" sz="1100" b="0" i="0" u="none" strike="noStrike" cap="none">
                <a:solidFill>
                  <a:schemeClr val="dk2"/>
                </a:solidFill>
                <a:latin typeface="Calibri"/>
                <a:ea typeface="Calibri"/>
                <a:cs typeface="Calibri"/>
                <a:sym typeface="Calibri"/>
              </a:rPr>
              <a:t>Reverse Image Search Engines: </a:t>
            </a:r>
            <a:endParaRPr>
              <a:latin typeface="Calibri"/>
              <a:ea typeface="Calibri"/>
              <a:cs typeface="Calibri"/>
              <a:sym typeface="Calibri"/>
            </a:endParaRPr>
          </a:p>
          <a:p>
            <a:pPr marL="628650" marR="0" lvl="1" indent="-171450" algn="l" rtl="0">
              <a:lnSpc>
                <a:spcPct val="100000"/>
              </a:lnSpc>
              <a:spcBef>
                <a:spcPts val="0"/>
              </a:spcBef>
              <a:spcAft>
                <a:spcPts val="0"/>
              </a:spcAft>
              <a:buClr>
                <a:srgbClr val="000000"/>
              </a:buClr>
              <a:buSzPts val="1100"/>
              <a:buChar char="○"/>
            </a:pPr>
            <a:r>
              <a:rPr lang="en-SG" sz="1100" b="0" i="0" u="none" strike="noStrike" cap="none">
                <a:solidFill>
                  <a:schemeClr val="dk2"/>
                </a:solidFill>
                <a:latin typeface="Calibri"/>
                <a:ea typeface="Calibri"/>
                <a:cs typeface="Calibri"/>
                <a:sym typeface="Calibri"/>
              </a:rPr>
              <a:t>tineye.com </a:t>
            </a:r>
            <a:endParaRPr>
              <a:latin typeface="Calibri"/>
              <a:ea typeface="Calibri"/>
              <a:cs typeface="Calibri"/>
              <a:sym typeface="Calibri"/>
            </a:endParaRPr>
          </a:p>
          <a:p>
            <a:pPr marL="628650" marR="0" lvl="1" indent="-171450" algn="l" rtl="0">
              <a:lnSpc>
                <a:spcPct val="100000"/>
              </a:lnSpc>
              <a:spcBef>
                <a:spcPts val="0"/>
              </a:spcBef>
              <a:spcAft>
                <a:spcPts val="0"/>
              </a:spcAft>
              <a:buClr>
                <a:srgbClr val="000000"/>
              </a:buClr>
              <a:buSzPts val="1100"/>
              <a:buChar char="○"/>
            </a:pPr>
            <a:r>
              <a:rPr lang="en-SG" sz="1100" b="0" i="0" u="none" strike="noStrike" cap="none">
                <a:solidFill>
                  <a:schemeClr val="dk2"/>
                </a:solidFill>
                <a:latin typeface="Calibri"/>
                <a:ea typeface="Calibri"/>
                <a:cs typeface="Calibri"/>
                <a:sym typeface="Calibri"/>
              </a:rPr>
              <a:t>images.google.com </a:t>
            </a:r>
            <a:endParaRPr>
              <a:latin typeface="Calibri"/>
              <a:ea typeface="Calibri"/>
              <a:cs typeface="Calibri"/>
              <a:sym typeface="Calibri"/>
            </a:endParaRPr>
          </a:p>
          <a:p>
            <a:pPr marL="171450" marR="0" lvl="0" indent="-171450" algn="l" rtl="0">
              <a:lnSpc>
                <a:spcPct val="100000"/>
              </a:lnSpc>
              <a:spcBef>
                <a:spcPts val="0"/>
              </a:spcBef>
              <a:spcAft>
                <a:spcPts val="0"/>
              </a:spcAft>
              <a:buClr>
                <a:srgbClr val="000000"/>
              </a:buClr>
              <a:buSzPts val="1100"/>
              <a:buChar char="●"/>
            </a:pPr>
            <a:r>
              <a:rPr lang="en-SG" sz="1100" b="0" i="0" u="none" strike="noStrike" cap="none">
                <a:solidFill>
                  <a:schemeClr val="dk2"/>
                </a:solidFill>
                <a:latin typeface="Calibri"/>
                <a:ea typeface="Calibri"/>
                <a:cs typeface="Calibri"/>
                <a:sym typeface="Calibri"/>
              </a:rPr>
              <a:t>Article by Josh Stearns (First Draft): Why do people share rumours and misinformation in breaking news? </a:t>
            </a:r>
            <a:endParaRPr>
              <a:latin typeface="Calibri"/>
              <a:ea typeface="Calibri"/>
              <a:cs typeface="Calibri"/>
              <a:sym typeface="Calibri"/>
            </a:endParaRPr>
          </a:p>
          <a:p>
            <a:pPr marL="628650" marR="0" lvl="1" indent="-171450" algn="l" rtl="0">
              <a:lnSpc>
                <a:spcPct val="100000"/>
              </a:lnSpc>
              <a:spcBef>
                <a:spcPts val="0"/>
              </a:spcBef>
              <a:spcAft>
                <a:spcPts val="0"/>
              </a:spcAft>
              <a:buClr>
                <a:srgbClr val="000000"/>
              </a:buClr>
              <a:buSzPts val="1100"/>
              <a:buChar char="○"/>
            </a:pPr>
            <a:r>
              <a:rPr lang="en-SG" sz="1100" b="0" i="0" u="none" strike="noStrike" cap="none">
                <a:solidFill>
                  <a:schemeClr val="dk2"/>
                </a:solidFill>
                <a:latin typeface="Calibri"/>
                <a:ea typeface="Calibri"/>
                <a:cs typeface="Calibri"/>
                <a:sym typeface="Calibri"/>
              </a:rPr>
              <a:t>firstdraftnews.org/people-share-misinformationrumors-online-breaking-news-events</a:t>
            </a:r>
            <a:br>
              <a:rPr lang="en-SG">
                <a:solidFill>
                  <a:schemeClr val="dk2"/>
                </a:solidFill>
                <a:latin typeface="Calibri"/>
                <a:ea typeface="Calibri"/>
                <a:cs typeface="Calibri"/>
                <a:sym typeface="Calibri"/>
              </a:rPr>
            </a:br>
            <a:br>
              <a:rPr lang="en-SG">
                <a:solidFill>
                  <a:schemeClr val="dk2"/>
                </a:solidFill>
                <a:latin typeface="Calibri"/>
                <a:ea typeface="Calibri"/>
                <a:cs typeface="Calibri"/>
                <a:sym typeface="Calibri"/>
              </a:rPr>
            </a:br>
            <a:endParaRPr b="1">
              <a:solidFill>
                <a:schemeClr val="dk2"/>
              </a:solidFill>
              <a:latin typeface="Calibri"/>
              <a:ea typeface="Calibri"/>
              <a:cs typeface="Calibri"/>
              <a:sym typeface="Calibri"/>
            </a:endParaRPr>
          </a:p>
        </p:txBody>
      </p:sp>
      <p:sp>
        <p:nvSpPr>
          <p:cNvPr id="1788" name="Google Shape;1788;p8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1"/>
        <p:cNvGrpSpPr/>
        <p:nvPr/>
      </p:nvGrpSpPr>
      <p:grpSpPr>
        <a:xfrm>
          <a:off x="0" y="0"/>
          <a:ext cx="0" cy="0"/>
          <a:chOff x="0" y="0"/>
          <a:chExt cx="0" cy="0"/>
        </a:xfrm>
      </p:grpSpPr>
      <p:sp>
        <p:nvSpPr>
          <p:cNvPr id="1802" name="Google Shape;1802;p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SG" sz="1600" b="1" u="sng">
                <a:solidFill>
                  <a:schemeClr val="dk2"/>
                </a:solidFill>
                <a:latin typeface="Calibri"/>
                <a:ea typeface="Calibri"/>
                <a:cs typeface="Calibri"/>
                <a:sym typeface="Calibri"/>
              </a:rPr>
              <a:t>Speaker Notes:</a:t>
            </a:r>
            <a:endParaRPr b="1">
              <a:solidFill>
                <a:schemeClr val="dk2"/>
              </a:solidFill>
              <a:latin typeface="Calibri"/>
              <a:ea typeface="Calibri"/>
              <a:cs typeface="Calibri"/>
              <a:sym typeface="Calibri"/>
            </a:endParaRPr>
          </a:p>
          <a:p>
            <a:pPr marL="0" marR="457200" lvl="0" indent="0" algn="l" rtl="0">
              <a:lnSpc>
                <a:spcPct val="106666"/>
              </a:lnSpc>
              <a:spcBef>
                <a:spcPts val="65"/>
              </a:spcBef>
              <a:spcAft>
                <a:spcPts val="0"/>
              </a:spcAft>
              <a:buClr>
                <a:schemeClr val="dk1"/>
              </a:buClr>
              <a:buSzPts val="1100"/>
              <a:buFont typeface="Arial"/>
              <a:buNone/>
            </a:pPr>
            <a:endParaRPr b="1">
              <a:solidFill>
                <a:schemeClr val="dk2"/>
              </a:solidFill>
              <a:latin typeface="Calibri"/>
              <a:ea typeface="Calibri"/>
              <a:cs typeface="Calibri"/>
              <a:sym typeface="Calibri"/>
            </a:endParaRPr>
          </a:p>
          <a:p>
            <a:pPr marL="0" marR="457200" lvl="0" indent="0" algn="l" rtl="0">
              <a:lnSpc>
                <a:spcPct val="106666"/>
              </a:lnSpc>
              <a:spcBef>
                <a:spcPts val="65"/>
              </a:spcBef>
              <a:spcAft>
                <a:spcPts val="0"/>
              </a:spcAft>
              <a:buClr>
                <a:schemeClr val="dk1"/>
              </a:buClr>
              <a:buSzPts val="1100"/>
              <a:buFont typeface="Arial"/>
              <a:buNone/>
            </a:pPr>
            <a:r>
              <a:rPr lang="en-SG" b="1">
                <a:solidFill>
                  <a:schemeClr val="dk2"/>
                </a:solidFill>
                <a:latin typeface="Calibri"/>
                <a:ea typeface="Calibri"/>
                <a:cs typeface="Calibri"/>
                <a:sym typeface="Calibri"/>
              </a:rPr>
              <a:t>LESSON OBJECTIVE</a:t>
            </a:r>
            <a:endParaRPr>
              <a:latin typeface="Calibri"/>
              <a:ea typeface="Calibri"/>
              <a:cs typeface="Calibri"/>
              <a:sym typeface="Calibri"/>
            </a:endParaRPr>
          </a:p>
          <a:p>
            <a:pPr marL="0" marR="457200" lvl="0" indent="0" algn="l" rtl="0">
              <a:lnSpc>
                <a:spcPct val="106666"/>
              </a:lnSpc>
              <a:spcBef>
                <a:spcPts val="65"/>
              </a:spcBef>
              <a:spcAft>
                <a:spcPts val="0"/>
              </a:spcAft>
              <a:buClr>
                <a:schemeClr val="dk1"/>
              </a:buClr>
              <a:buSzPts val="1100"/>
              <a:buFont typeface="Arial"/>
              <a:buNone/>
            </a:pPr>
            <a:r>
              <a:rPr lang="en-SG" sz="1100" b="0" i="0" u="none" strike="noStrike" cap="none">
                <a:solidFill>
                  <a:schemeClr val="dk2"/>
                </a:solidFill>
                <a:latin typeface="Calibri"/>
                <a:ea typeface="Calibri"/>
                <a:cs typeface="Calibri"/>
                <a:sym typeface="Calibri"/>
              </a:rPr>
              <a:t>Participants will learn how metadata relates to the news verification process by viewing an image’s metadata on three different metadata viewers. They will analyze the EXIF data of an image and discuss some of the challenges social media platforms and mobile devices pose for viewing accurate metadata. They will observe how easily metadata can be modified and will be able to explain the importance of identifying an image’s origin before examining its metadata.</a:t>
            </a:r>
            <a:endParaRPr b="1">
              <a:solidFill>
                <a:schemeClr val="dk2"/>
              </a:solidFill>
              <a:latin typeface="Calibri"/>
              <a:ea typeface="Calibri"/>
              <a:cs typeface="Calibri"/>
              <a:sym typeface="Calibri"/>
            </a:endParaRPr>
          </a:p>
          <a:p>
            <a:pPr marL="0" marR="457200" lvl="0" indent="0" algn="l" rtl="0">
              <a:lnSpc>
                <a:spcPct val="106666"/>
              </a:lnSpc>
              <a:spcBef>
                <a:spcPts val="65"/>
              </a:spcBef>
              <a:spcAft>
                <a:spcPts val="0"/>
              </a:spcAft>
              <a:buClr>
                <a:schemeClr val="dk1"/>
              </a:buClr>
              <a:buSzPts val="1100"/>
              <a:buFont typeface="Arial"/>
              <a:buNone/>
            </a:pPr>
            <a:endParaRPr b="1">
              <a:solidFill>
                <a:schemeClr val="dk2"/>
              </a:solidFill>
              <a:latin typeface="Calibri"/>
              <a:ea typeface="Calibri"/>
              <a:cs typeface="Calibri"/>
              <a:sym typeface="Calibri"/>
            </a:endParaRPr>
          </a:p>
          <a:p>
            <a:pPr marL="0" marR="457200" lvl="0" indent="0" algn="l" rtl="0">
              <a:lnSpc>
                <a:spcPct val="106666"/>
              </a:lnSpc>
              <a:spcBef>
                <a:spcPts val="65"/>
              </a:spcBef>
              <a:spcAft>
                <a:spcPts val="0"/>
              </a:spcAft>
              <a:buSzPts val="1100"/>
              <a:buNone/>
            </a:pPr>
            <a:r>
              <a:rPr lang="en-SG" b="1">
                <a:solidFill>
                  <a:schemeClr val="dk2"/>
                </a:solidFill>
                <a:latin typeface="Calibri"/>
                <a:ea typeface="Calibri"/>
                <a:cs typeface="Calibri"/>
                <a:sym typeface="Calibri"/>
              </a:rPr>
              <a:t>ESTIMATED TIME</a:t>
            </a:r>
            <a:endParaRPr b="1">
              <a:solidFill>
                <a:schemeClr val="dk2"/>
              </a:solidFill>
              <a:latin typeface="Calibri"/>
              <a:ea typeface="Calibri"/>
              <a:cs typeface="Calibri"/>
              <a:sym typeface="Calibri"/>
            </a:endParaRPr>
          </a:p>
          <a:p>
            <a:pPr marL="0" marR="457200" lvl="0" indent="0" algn="l" rtl="0">
              <a:lnSpc>
                <a:spcPct val="106666"/>
              </a:lnSpc>
              <a:spcBef>
                <a:spcPts val="65"/>
              </a:spcBef>
              <a:spcAft>
                <a:spcPts val="0"/>
              </a:spcAft>
              <a:buSzPts val="1100"/>
              <a:buNone/>
            </a:pPr>
            <a:r>
              <a:rPr lang="en-SG" b="0">
                <a:solidFill>
                  <a:schemeClr val="dk2"/>
                </a:solidFill>
                <a:latin typeface="Calibri"/>
                <a:ea typeface="Calibri"/>
                <a:cs typeface="Calibri"/>
                <a:sym typeface="Calibri"/>
              </a:rPr>
              <a:t>60 Minutes</a:t>
            </a:r>
            <a:endParaRPr>
              <a:latin typeface="Calibri"/>
              <a:ea typeface="Calibri"/>
              <a:cs typeface="Calibri"/>
              <a:sym typeface="Calibri"/>
            </a:endParaRPr>
          </a:p>
          <a:p>
            <a:pPr marL="0" marR="457200" lvl="0" indent="0" algn="l" rtl="0">
              <a:lnSpc>
                <a:spcPct val="106666"/>
              </a:lnSpc>
              <a:spcBef>
                <a:spcPts val="65"/>
              </a:spcBef>
              <a:spcAft>
                <a:spcPts val="0"/>
              </a:spcAft>
              <a:buSzPts val="1100"/>
              <a:buNone/>
            </a:pPr>
            <a:endParaRPr b="1">
              <a:solidFill>
                <a:schemeClr val="dk2"/>
              </a:solidFill>
              <a:latin typeface="Calibri"/>
              <a:ea typeface="Calibri"/>
              <a:cs typeface="Calibri"/>
              <a:sym typeface="Calibri"/>
            </a:endParaRPr>
          </a:p>
          <a:p>
            <a:pPr marL="0" marR="457200" lvl="0" indent="0" algn="l" rtl="0">
              <a:lnSpc>
                <a:spcPct val="106666"/>
              </a:lnSpc>
              <a:spcBef>
                <a:spcPts val="65"/>
              </a:spcBef>
              <a:spcAft>
                <a:spcPts val="0"/>
              </a:spcAft>
              <a:buSzPts val="1100"/>
              <a:buNone/>
            </a:pPr>
            <a:r>
              <a:rPr lang="en-SG" b="1">
                <a:solidFill>
                  <a:schemeClr val="dk2"/>
                </a:solidFill>
                <a:latin typeface="Calibri"/>
                <a:ea typeface="Calibri"/>
                <a:cs typeface="Calibri"/>
                <a:sym typeface="Calibri"/>
              </a:rPr>
              <a:t>ESSENTIAL QUESTIONS</a:t>
            </a:r>
            <a:endParaRPr sz="1100" b="1" i="0" u="none" strike="noStrike" cap="none">
              <a:solidFill>
                <a:schemeClr val="dk2"/>
              </a:solidFill>
              <a:latin typeface="Calibri"/>
              <a:ea typeface="Calibri"/>
              <a:cs typeface="Calibri"/>
              <a:sym typeface="Calibri"/>
            </a:endParaRPr>
          </a:p>
          <a:p>
            <a:pPr marL="171450" marR="457200" lvl="0" indent="-171450" algn="l" rtl="0">
              <a:lnSpc>
                <a:spcPct val="106666"/>
              </a:lnSpc>
              <a:spcBef>
                <a:spcPts val="65"/>
              </a:spcBef>
              <a:spcAft>
                <a:spcPts val="0"/>
              </a:spcAft>
              <a:buSzPts val="1100"/>
              <a:buChar char="●"/>
            </a:pPr>
            <a:r>
              <a:rPr lang="en-SG" sz="1100" b="0" i="0" u="none" strike="noStrike" cap="none">
                <a:solidFill>
                  <a:schemeClr val="dk2"/>
                </a:solidFill>
                <a:latin typeface="Calibri"/>
                <a:ea typeface="Calibri"/>
                <a:cs typeface="Calibri"/>
                <a:sym typeface="Calibri"/>
              </a:rPr>
              <a:t>Why does metadata matter? </a:t>
            </a:r>
            <a:endParaRPr>
              <a:latin typeface="Calibri"/>
              <a:ea typeface="Calibri"/>
              <a:cs typeface="Calibri"/>
              <a:sym typeface="Calibri"/>
            </a:endParaRPr>
          </a:p>
          <a:p>
            <a:pPr marL="171450" marR="457200" lvl="0" indent="-171450" algn="l" rtl="0">
              <a:lnSpc>
                <a:spcPct val="106666"/>
              </a:lnSpc>
              <a:spcBef>
                <a:spcPts val="65"/>
              </a:spcBef>
              <a:spcAft>
                <a:spcPts val="0"/>
              </a:spcAft>
              <a:buSzPts val="1100"/>
              <a:buChar char="●"/>
            </a:pPr>
            <a:r>
              <a:rPr lang="en-SG" sz="1100" b="0" i="0" u="none" strike="noStrike" cap="none">
                <a:solidFill>
                  <a:schemeClr val="dk2"/>
                </a:solidFill>
                <a:latin typeface="Calibri"/>
                <a:ea typeface="Calibri"/>
                <a:cs typeface="Calibri"/>
                <a:sym typeface="Calibri"/>
              </a:rPr>
              <a:t>Is metadata an accurate way to verify if an image is real?</a:t>
            </a:r>
            <a:endParaRPr b="1">
              <a:solidFill>
                <a:schemeClr val="dk2"/>
              </a:solidFill>
              <a:latin typeface="Calibri"/>
              <a:ea typeface="Calibri"/>
              <a:cs typeface="Calibri"/>
              <a:sym typeface="Calibri"/>
            </a:endParaRPr>
          </a:p>
          <a:p>
            <a:pPr marL="457200" lvl="0" indent="-228600" algn="l" rtl="0">
              <a:lnSpc>
                <a:spcPct val="100000"/>
              </a:lnSpc>
              <a:spcBef>
                <a:spcPts val="0"/>
              </a:spcBef>
              <a:spcAft>
                <a:spcPts val="0"/>
              </a:spcAft>
              <a:buClr>
                <a:schemeClr val="dk1"/>
              </a:buClr>
              <a:buSzPts val="1100"/>
              <a:buNone/>
            </a:pP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n-SG" b="1">
                <a:solidFill>
                  <a:schemeClr val="dk2"/>
                </a:solidFill>
                <a:latin typeface="Calibri"/>
                <a:ea typeface="Calibri"/>
                <a:cs typeface="Calibri"/>
                <a:sym typeface="Calibri"/>
              </a:rPr>
              <a:t>MATERIALS</a:t>
            </a:r>
            <a:endParaRPr sz="1100" b="1" i="0" u="none" strike="noStrike" cap="none">
              <a:solidFill>
                <a:schemeClr val="dk2"/>
              </a:solidFill>
              <a:latin typeface="Calibri"/>
              <a:ea typeface="Calibri"/>
              <a:cs typeface="Calibri"/>
              <a:sym typeface="Calibri"/>
            </a:endParaRPr>
          </a:p>
          <a:p>
            <a:pPr marL="171450" lvl="0" indent="-171450" algn="l" rtl="0">
              <a:lnSpc>
                <a:spcPct val="100000"/>
              </a:lnSpc>
              <a:spcBef>
                <a:spcPts val="0"/>
              </a:spcBef>
              <a:spcAft>
                <a:spcPts val="0"/>
              </a:spcAft>
              <a:buSzPts val="1100"/>
              <a:buChar char="●"/>
            </a:pPr>
            <a:r>
              <a:rPr lang="en-SG" sz="1100" b="0" i="0" u="none" strike="noStrike" cap="none">
                <a:solidFill>
                  <a:schemeClr val="dk2"/>
                </a:solidFill>
                <a:latin typeface="Calibri"/>
                <a:ea typeface="Calibri"/>
                <a:cs typeface="Calibri"/>
                <a:sym typeface="Calibri"/>
              </a:rPr>
              <a:t>Access to an EXIF viewer </a:t>
            </a:r>
            <a:endParaRPr>
              <a:latin typeface="Calibri"/>
              <a:ea typeface="Calibri"/>
              <a:cs typeface="Calibri"/>
              <a:sym typeface="Calibri"/>
            </a:endParaRPr>
          </a:p>
          <a:p>
            <a:pPr marL="0" lvl="0" indent="0" algn="l" rtl="0">
              <a:lnSpc>
                <a:spcPct val="100000"/>
              </a:lnSpc>
              <a:spcBef>
                <a:spcPts val="0"/>
              </a:spcBef>
              <a:spcAft>
                <a:spcPts val="0"/>
              </a:spcAft>
              <a:buSzPts val="1100"/>
              <a:buNone/>
            </a:pP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n-SG" b="1">
                <a:solidFill>
                  <a:schemeClr val="dk2"/>
                </a:solidFill>
                <a:latin typeface="Calibri"/>
                <a:ea typeface="Calibri"/>
                <a:cs typeface="Calibri"/>
                <a:sym typeface="Calibri"/>
              </a:rPr>
              <a:t>PREPARATION</a:t>
            </a:r>
            <a:endParaRPr>
              <a:latin typeface="Calibri"/>
              <a:ea typeface="Calibri"/>
              <a:cs typeface="Calibri"/>
              <a:sym typeface="Calibri"/>
            </a:endParaRPr>
          </a:p>
          <a:p>
            <a:pPr marL="171450" marR="0" lvl="0" indent="-171450" algn="l" rtl="0">
              <a:lnSpc>
                <a:spcPct val="100000"/>
              </a:lnSpc>
              <a:spcBef>
                <a:spcPts val="0"/>
              </a:spcBef>
              <a:spcAft>
                <a:spcPts val="0"/>
              </a:spcAft>
              <a:buClr>
                <a:srgbClr val="000000"/>
              </a:buClr>
              <a:buSzPts val="1100"/>
              <a:buFont typeface="Arial"/>
              <a:buChar char="●"/>
            </a:pPr>
            <a:r>
              <a:rPr lang="en-SG" sz="1100" b="0" i="0" u="none" strike="noStrike" cap="none">
                <a:solidFill>
                  <a:schemeClr val="dk2"/>
                </a:solidFill>
                <a:latin typeface="Calibri"/>
                <a:ea typeface="Calibri"/>
                <a:cs typeface="Calibri"/>
                <a:sym typeface="Calibri"/>
              </a:rPr>
              <a:t>Students will need internet access for this lesson.</a:t>
            </a:r>
            <a:endParaRPr>
              <a:latin typeface="Calibri"/>
              <a:ea typeface="Calibri"/>
              <a:cs typeface="Calibri"/>
              <a:sym typeface="Calibri"/>
            </a:endParaRPr>
          </a:p>
          <a:p>
            <a:pPr marL="171450" marR="0" lvl="0" indent="-171450" algn="l" rtl="0">
              <a:lnSpc>
                <a:spcPct val="100000"/>
              </a:lnSpc>
              <a:spcBef>
                <a:spcPts val="0"/>
              </a:spcBef>
              <a:spcAft>
                <a:spcPts val="0"/>
              </a:spcAft>
              <a:buClr>
                <a:srgbClr val="000000"/>
              </a:buClr>
              <a:buSzPts val="1100"/>
              <a:buFont typeface="Arial"/>
              <a:buChar char="●"/>
            </a:pPr>
            <a:r>
              <a:rPr lang="en-SG" sz="1100" b="0" i="0" u="none" strike="noStrike" cap="none">
                <a:solidFill>
                  <a:schemeClr val="dk2"/>
                </a:solidFill>
                <a:latin typeface="Calibri"/>
                <a:ea typeface="Calibri"/>
                <a:cs typeface="Calibri"/>
                <a:sym typeface="Calibri"/>
              </a:rPr>
              <a:t>There are opportunities to localize content to your students’ experience and local context. These opportunities are flagged as a “Teacher’s Note.” We suggest you read through the lesson ahead of time and prepare the examples before the lesson begins.</a:t>
            </a:r>
            <a:endParaRPr b="1">
              <a:solidFill>
                <a:schemeClr val="dk2"/>
              </a:solidFill>
              <a:latin typeface="Calibri"/>
              <a:ea typeface="Calibri"/>
              <a:cs typeface="Calibri"/>
              <a:sym typeface="Calibri"/>
            </a:endParaRPr>
          </a:p>
          <a:p>
            <a:pPr marL="457200" marR="0" lvl="0" indent="-228600" algn="l" rtl="0">
              <a:lnSpc>
                <a:spcPct val="100000"/>
              </a:lnSpc>
              <a:spcBef>
                <a:spcPts val="0"/>
              </a:spcBef>
              <a:spcAft>
                <a:spcPts val="0"/>
              </a:spcAft>
              <a:buClr>
                <a:schemeClr val="dk1"/>
              </a:buClr>
              <a:buSzPts val="1100"/>
              <a:buFont typeface="Arial"/>
              <a:buNone/>
            </a:pP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n-SG" b="1" i="1">
                <a:solidFill>
                  <a:schemeClr val="dk2"/>
                </a:solidFill>
                <a:latin typeface="Calibri"/>
                <a:ea typeface="Calibri"/>
                <a:cs typeface="Calibri"/>
                <a:sym typeface="Calibri"/>
              </a:rPr>
              <a:t>OPTIONAL: </a:t>
            </a:r>
            <a:r>
              <a:rPr lang="en-SG" b="1">
                <a:solidFill>
                  <a:schemeClr val="dk2"/>
                </a:solidFill>
                <a:latin typeface="Calibri"/>
                <a:ea typeface="Calibri"/>
                <a:cs typeface="Calibri"/>
                <a:sym typeface="Calibri"/>
              </a:rPr>
              <a:t>ISTE DIGCITCOMMIT COMPETENCY</a:t>
            </a:r>
            <a:endParaRPr>
              <a:latin typeface="Calibri"/>
              <a:ea typeface="Calibri"/>
              <a:cs typeface="Calibri"/>
              <a:sym typeface="Calibri"/>
            </a:endParaRPr>
          </a:p>
          <a:p>
            <a:pPr marL="171450" lvl="0" indent="-171450" algn="l" rtl="0">
              <a:lnSpc>
                <a:spcPct val="100000"/>
              </a:lnSpc>
              <a:spcBef>
                <a:spcPts val="0"/>
              </a:spcBef>
              <a:spcAft>
                <a:spcPts val="0"/>
              </a:spcAft>
              <a:buSzPts val="1100"/>
              <a:buChar char="●"/>
            </a:pPr>
            <a:r>
              <a:rPr lang="en-SG" sz="1100" b="0" i="0" u="none" strike="noStrike" cap="none">
                <a:solidFill>
                  <a:schemeClr val="dk2"/>
                </a:solidFill>
                <a:latin typeface="Calibri"/>
                <a:ea typeface="Calibri"/>
                <a:cs typeface="Calibri"/>
                <a:sym typeface="Calibri"/>
              </a:rPr>
              <a:t>INFORMED: I evaluate the accuracy, perspective, and validity of digital media and social posts.</a:t>
            </a:r>
            <a:endParaRPr b="1">
              <a:solidFill>
                <a:schemeClr val="dk2"/>
              </a:solidFill>
              <a:latin typeface="Calibri"/>
              <a:ea typeface="Calibri"/>
              <a:cs typeface="Calibri"/>
              <a:sym typeface="Calibri"/>
            </a:endParaRPr>
          </a:p>
          <a:p>
            <a:pPr marL="457200" lvl="0" indent="-228600" algn="l" rtl="0">
              <a:lnSpc>
                <a:spcPct val="100000"/>
              </a:lnSpc>
              <a:spcBef>
                <a:spcPts val="0"/>
              </a:spcBef>
              <a:spcAft>
                <a:spcPts val="0"/>
              </a:spcAft>
              <a:buClr>
                <a:schemeClr val="dk1"/>
              </a:buClr>
              <a:buSzPts val="1100"/>
              <a:buNone/>
            </a:pP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1">
              <a:solidFill>
                <a:schemeClr val="dk2"/>
              </a:solidFill>
              <a:latin typeface="Calibri"/>
              <a:ea typeface="Calibri"/>
              <a:cs typeface="Calibri"/>
              <a:sym typeface="Calibri"/>
            </a:endParaRPr>
          </a:p>
          <a:p>
            <a:pPr marL="457200" lvl="0" indent="-228600" algn="l" rtl="0">
              <a:lnSpc>
                <a:spcPct val="100000"/>
              </a:lnSpc>
              <a:spcBef>
                <a:spcPts val="0"/>
              </a:spcBef>
              <a:spcAft>
                <a:spcPts val="0"/>
              </a:spcAft>
              <a:buClr>
                <a:schemeClr val="dk1"/>
              </a:buClr>
              <a:buSzPts val="1100"/>
              <a:buNone/>
            </a:pPr>
            <a:endParaRPr b="1">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b="1">
              <a:solidFill>
                <a:schemeClr val="dk2"/>
              </a:solidFill>
              <a:latin typeface="Calibri"/>
              <a:ea typeface="Calibri"/>
              <a:cs typeface="Calibri"/>
              <a:sym typeface="Calibri"/>
            </a:endParaRPr>
          </a:p>
        </p:txBody>
      </p:sp>
      <p:sp>
        <p:nvSpPr>
          <p:cNvPr id="1803" name="Google Shape;1803;p8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0"/>
        <p:cNvGrpSpPr/>
        <p:nvPr/>
      </p:nvGrpSpPr>
      <p:grpSpPr>
        <a:xfrm>
          <a:off x="0" y="0"/>
          <a:ext cx="0" cy="0"/>
          <a:chOff x="0" y="0"/>
          <a:chExt cx="0" cy="0"/>
        </a:xfrm>
      </p:grpSpPr>
      <p:sp>
        <p:nvSpPr>
          <p:cNvPr id="1821" name="Google Shape;1821;p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SG" sz="1100" b="1" u="sng">
                <a:solidFill>
                  <a:schemeClr val="dk2"/>
                </a:solidFill>
                <a:latin typeface="Calibri"/>
                <a:ea typeface="Calibri"/>
                <a:cs typeface="Calibri"/>
                <a:sym typeface="Calibri"/>
              </a:rPr>
              <a:t>Speaker Notes:</a:t>
            </a:r>
            <a:endParaRPr sz="1100" b="1"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1" i="0" u="none" strike="noStrike" cap="none">
                <a:solidFill>
                  <a:schemeClr val="dk2"/>
                </a:solidFill>
                <a:latin typeface="Calibri"/>
                <a:ea typeface="Calibri"/>
                <a:cs typeface="Calibri"/>
                <a:sym typeface="Calibri"/>
              </a:rPr>
              <a:t>TELL YOUR STUDENTS</a:t>
            </a:r>
            <a:r>
              <a:rPr lang="en-SG" sz="1100" b="0" i="0" u="none" strike="noStrike" cap="none">
                <a:solidFill>
                  <a:schemeClr val="dk2"/>
                </a:solidFill>
                <a:latin typeface="Calibri"/>
                <a:ea typeface="Calibri"/>
                <a:cs typeface="Calibri"/>
                <a:sym typeface="Calibri"/>
              </a:rPr>
              <a:t> </a:t>
            </a:r>
            <a:endParaRPr>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0" i="0" u="none" strike="noStrike" cap="none">
                <a:solidFill>
                  <a:schemeClr val="dk2"/>
                </a:solidFill>
                <a:latin typeface="Calibri"/>
                <a:ea typeface="Calibri"/>
                <a:cs typeface="Calibri"/>
                <a:sym typeface="Calibri"/>
              </a:rPr>
              <a:t>In a previous lesson, you learned how scrapes and memes are easily made, altered, and shared on social media. Now imagine you are a journalist who is reporting on a breaking news event. You are writing an article about the event, and you begin to search for photographs that relate to your event. </a:t>
            </a:r>
            <a:endParaRPr>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1" i="0" u="none" strike="noStrike" cap="none">
                <a:solidFill>
                  <a:schemeClr val="dk2"/>
                </a:solidFill>
                <a:latin typeface="Calibri"/>
                <a:ea typeface="Calibri"/>
                <a:cs typeface="Calibri"/>
                <a:sym typeface="Calibri"/>
              </a:rPr>
              <a:t>ASK YOUR STUDENTS</a:t>
            </a:r>
            <a:r>
              <a:rPr lang="en-SG" sz="1100" b="0" i="0" u="none" strike="noStrike" cap="none">
                <a:solidFill>
                  <a:schemeClr val="dk2"/>
                </a:solidFill>
                <a:latin typeface="Calibri"/>
                <a:ea typeface="Calibri"/>
                <a:cs typeface="Calibri"/>
                <a:sym typeface="Calibri"/>
              </a:rPr>
              <a:t> </a:t>
            </a:r>
            <a:endParaRPr>
              <a:latin typeface="Calibri"/>
              <a:ea typeface="Calibri"/>
              <a:cs typeface="Calibri"/>
              <a:sym typeface="Calibri"/>
            </a:endParaRPr>
          </a:p>
          <a:p>
            <a:pPr marL="171450" marR="0" lvl="0" indent="-171450" algn="l" rtl="0">
              <a:lnSpc>
                <a:spcPct val="100000"/>
              </a:lnSpc>
              <a:spcBef>
                <a:spcPts val="0"/>
              </a:spcBef>
              <a:spcAft>
                <a:spcPts val="0"/>
              </a:spcAft>
              <a:buClr>
                <a:srgbClr val="000000"/>
              </a:buClr>
              <a:buSzPts val="1100"/>
              <a:buChar char="●"/>
            </a:pPr>
            <a:r>
              <a:rPr lang="en-SG" sz="1100" b="0" i="0" u="none" strike="noStrike" cap="none">
                <a:solidFill>
                  <a:schemeClr val="dk2"/>
                </a:solidFill>
                <a:latin typeface="Calibri"/>
                <a:ea typeface="Calibri"/>
                <a:cs typeface="Calibri"/>
                <a:sym typeface="Calibri"/>
              </a:rPr>
              <a:t>Why do you think it is important for a journalist to find the original version or the original person who took a photograph? </a:t>
            </a:r>
            <a:endParaRPr>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1" i="0" u="none" strike="noStrike" cap="none">
                <a:solidFill>
                  <a:schemeClr val="dk2"/>
                </a:solidFill>
                <a:latin typeface="Calibri"/>
                <a:ea typeface="Calibri"/>
                <a:cs typeface="Calibri"/>
                <a:sym typeface="Calibri"/>
              </a:rPr>
              <a:t>TELL YOUR STUDENTS</a:t>
            </a:r>
            <a:r>
              <a:rPr lang="en-SG" sz="1100" b="0" i="0" u="none" strike="noStrike" cap="none">
                <a:solidFill>
                  <a:schemeClr val="dk2"/>
                </a:solidFill>
                <a:latin typeface="Calibri"/>
                <a:ea typeface="Calibri"/>
                <a:cs typeface="Calibri"/>
                <a:sym typeface="Calibri"/>
              </a:rPr>
              <a:t> </a:t>
            </a:r>
            <a:endParaRPr>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0" i="0" u="none" strike="noStrike" cap="none">
                <a:solidFill>
                  <a:schemeClr val="dk2"/>
                </a:solidFill>
                <a:latin typeface="Calibri"/>
                <a:ea typeface="Calibri"/>
                <a:cs typeface="Calibri"/>
                <a:sym typeface="Calibri"/>
              </a:rPr>
              <a:t>It is important for journalists to cite original sources, as often as possible, when covering news stories in order to show the general public that they have conducted proper research for their stories. Using original sources and following best practices such as crediting the person who created the image helps ensure that news consumers understand the original context of an image. Images may also be subject to various copyright laws when they are reproduced, displayed in a publication, or used by various non-profit or for-profit organizations. </a:t>
            </a:r>
            <a:endParaRPr>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0" i="0" u="none" strike="noStrike" cap="none">
                <a:solidFill>
                  <a:schemeClr val="dk2"/>
                </a:solidFill>
                <a:latin typeface="Calibri"/>
                <a:ea typeface="Calibri"/>
                <a:cs typeface="Calibri"/>
                <a:sym typeface="Calibri"/>
              </a:rPr>
              <a:t>Verifying the original content and the source also allows journalists to determine whether a news item is real or fake. Digital photographs, audio recordings, video footage, books, and other digital media contain metadata, or “data about data.” Every digital file has metadata; metadata information is attached to the media itself, and it can be used to search, organize, and filter information in the digital world. </a:t>
            </a:r>
            <a:br>
              <a:rPr lang="en-SG">
                <a:solidFill>
                  <a:schemeClr val="dk2"/>
                </a:solidFill>
                <a:latin typeface="Calibri"/>
                <a:ea typeface="Calibri"/>
                <a:cs typeface="Calibri"/>
                <a:sym typeface="Calibri"/>
              </a:rPr>
            </a:br>
            <a:endParaRPr b="1">
              <a:solidFill>
                <a:schemeClr val="dk2"/>
              </a:solidFill>
              <a:latin typeface="Calibri"/>
              <a:ea typeface="Calibri"/>
              <a:cs typeface="Calibri"/>
              <a:sym typeface="Calibri"/>
            </a:endParaRPr>
          </a:p>
        </p:txBody>
      </p:sp>
      <p:sp>
        <p:nvSpPr>
          <p:cNvPr id="1822" name="Google Shape;1822;p8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9"/>
        <p:cNvGrpSpPr/>
        <p:nvPr/>
      </p:nvGrpSpPr>
      <p:grpSpPr>
        <a:xfrm>
          <a:off x="0" y="0"/>
          <a:ext cx="0" cy="0"/>
          <a:chOff x="0" y="0"/>
          <a:chExt cx="0" cy="0"/>
        </a:xfrm>
      </p:grpSpPr>
      <p:sp>
        <p:nvSpPr>
          <p:cNvPr id="1830" name="Google Shape;1830;p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SG" sz="1100" b="1" u="sng" dirty="0">
                <a:solidFill>
                  <a:schemeClr val="dk2"/>
                </a:solidFill>
                <a:latin typeface="Calibri"/>
                <a:ea typeface="Calibri"/>
                <a:cs typeface="Calibri"/>
                <a:sym typeface="Calibri"/>
              </a:rPr>
              <a:t>Speaker Notes:</a:t>
            </a:r>
            <a:endParaRPr sz="1100" b="1" i="0" u="none" strike="noStrike" cap="none" dirty="0">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dirty="0">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1" i="0" u="none" strike="noStrike" cap="none">
                <a:solidFill>
                  <a:schemeClr val="dk2"/>
                </a:solidFill>
                <a:latin typeface="Calibri"/>
                <a:ea typeface="Calibri"/>
                <a:cs typeface="Calibri"/>
                <a:sym typeface="Calibri"/>
              </a:rPr>
              <a:t>ASK YOUR STUDENTS</a:t>
            </a:r>
            <a:r>
              <a:rPr lang="en-SG" sz="1100" b="0" i="0" u="none" strike="noStrike" cap="none">
                <a:solidFill>
                  <a:schemeClr val="dk2"/>
                </a:solidFill>
                <a:latin typeface="Calibri"/>
                <a:ea typeface="Calibri"/>
                <a:cs typeface="Calibri"/>
                <a:sym typeface="Calibri"/>
              </a:rPr>
              <a:t> </a:t>
            </a:r>
            <a:endParaRPr>
              <a:latin typeface="Calibri"/>
              <a:ea typeface="Calibri"/>
              <a:cs typeface="Calibri"/>
              <a:sym typeface="Calibri"/>
            </a:endParaRPr>
          </a:p>
          <a:p>
            <a:pPr marL="171450" marR="0" lvl="0" indent="-171450" algn="l" rtl="0">
              <a:lnSpc>
                <a:spcPct val="100000"/>
              </a:lnSpc>
              <a:spcBef>
                <a:spcPts val="0"/>
              </a:spcBef>
              <a:spcAft>
                <a:spcPts val="0"/>
              </a:spcAft>
              <a:buClr>
                <a:srgbClr val="000000"/>
              </a:buClr>
              <a:buSzPts val="1100"/>
              <a:buChar char="●"/>
            </a:pPr>
            <a:r>
              <a:rPr lang="en-SG" sz="1100" b="0" i="0" u="none" strike="noStrike" cap="none" dirty="0">
                <a:solidFill>
                  <a:schemeClr val="dk2"/>
                </a:solidFill>
                <a:latin typeface="Calibri"/>
                <a:ea typeface="Calibri"/>
                <a:cs typeface="Calibri"/>
                <a:sym typeface="Calibri"/>
              </a:rPr>
              <a:t>When you take a photograph using your mobile phone, what information do you think your device captures about the image? </a:t>
            </a:r>
            <a:br>
              <a:rPr lang="en-SG" dirty="0">
                <a:solidFill>
                  <a:schemeClr val="dk2"/>
                </a:solidFill>
                <a:latin typeface="Calibri"/>
                <a:ea typeface="Calibri"/>
                <a:cs typeface="Calibri"/>
                <a:sym typeface="Calibri"/>
              </a:rPr>
            </a:br>
            <a:endParaRPr b="1" u="sng" dirty="0">
              <a:solidFill>
                <a:schemeClr val="dk2"/>
              </a:solidFill>
              <a:latin typeface="Calibri"/>
              <a:ea typeface="Calibri"/>
              <a:cs typeface="Calibri"/>
              <a:sym typeface="Calibri"/>
            </a:endParaRPr>
          </a:p>
        </p:txBody>
      </p:sp>
      <p:sp>
        <p:nvSpPr>
          <p:cNvPr id="1831" name="Google Shape;1831;p8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7"/>
        <p:cNvGrpSpPr/>
        <p:nvPr/>
      </p:nvGrpSpPr>
      <p:grpSpPr>
        <a:xfrm>
          <a:off x="0" y="0"/>
          <a:ext cx="0" cy="0"/>
          <a:chOff x="0" y="0"/>
          <a:chExt cx="0" cy="0"/>
        </a:xfrm>
      </p:grpSpPr>
      <p:sp>
        <p:nvSpPr>
          <p:cNvPr id="1838" name="Google Shape;1838;p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SG" sz="1100" b="1" u="sng">
                <a:solidFill>
                  <a:schemeClr val="dk2"/>
                </a:solidFill>
                <a:latin typeface="Calibri"/>
                <a:ea typeface="Calibri"/>
                <a:cs typeface="Calibri"/>
                <a:sym typeface="Calibri"/>
              </a:rPr>
              <a:t>Speaker Notes:</a:t>
            </a:r>
            <a:endParaRPr sz="1100" b="1"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1" i="0" u="none" strike="noStrike" cap="none">
                <a:solidFill>
                  <a:schemeClr val="dk2"/>
                </a:solidFill>
                <a:latin typeface="Calibri"/>
                <a:ea typeface="Calibri"/>
                <a:cs typeface="Calibri"/>
                <a:sym typeface="Calibri"/>
              </a:rPr>
              <a:t>TELL YOUR STUDENTS</a:t>
            </a:r>
            <a:r>
              <a:rPr lang="en-SG" sz="1100" b="0" i="0" u="none" strike="noStrike" cap="none">
                <a:solidFill>
                  <a:schemeClr val="dk2"/>
                </a:solidFill>
                <a:latin typeface="Calibri"/>
                <a:ea typeface="Calibri"/>
                <a:cs typeface="Calibri"/>
                <a:sym typeface="Calibri"/>
              </a:rPr>
              <a:t> </a:t>
            </a:r>
            <a:endParaRPr>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0" i="0" u="none" strike="noStrike" cap="none">
                <a:solidFill>
                  <a:schemeClr val="dk2"/>
                </a:solidFill>
                <a:latin typeface="Calibri"/>
                <a:ea typeface="Calibri"/>
                <a:cs typeface="Calibri"/>
                <a:sym typeface="Calibri"/>
              </a:rPr>
              <a:t>Metadata can include an item’s date and time of capture, GPS location, and even the camera model and/or settings used to capture the item.</a:t>
            </a:r>
            <a:br>
              <a:rPr lang="en-SG">
                <a:solidFill>
                  <a:schemeClr val="dk2"/>
                </a:solidFill>
                <a:latin typeface="Calibri"/>
                <a:ea typeface="Calibri"/>
                <a:cs typeface="Calibri"/>
                <a:sym typeface="Calibri"/>
              </a:rPr>
            </a:br>
            <a:endParaRPr b="1">
              <a:solidFill>
                <a:schemeClr val="dk2"/>
              </a:solidFill>
              <a:latin typeface="Calibri"/>
              <a:ea typeface="Calibri"/>
              <a:cs typeface="Calibri"/>
              <a:sym typeface="Calibri"/>
            </a:endParaRPr>
          </a:p>
        </p:txBody>
      </p:sp>
      <p:sp>
        <p:nvSpPr>
          <p:cNvPr id="1839" name="Google Shape;1839;p8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6"/>
        <p:cNvGrpSpPr/>
        <p:nvPr/>
      </p:nvGrpSpPr>
      <p:grpSpPr>
        <a:xfrm>
          <a:off x="0" y="0"/>
          <a:ext cx="0" cy="0"/>
          <a:chOff x="0" y="0"/>
          <a:chExt cx="0" cy="0"/>
        </a:xfrm>
      </p:grpSpPr>
      <p:sp>
        <p:nvSpPr>
          <p:cNvPr id="1847" name="Google Shape;1847;p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SG" sz="1100" b="1" u="sng">
                <a:solidFill>
                  <a:schemeClr val="dk2"/>
                </a:solidFill>
                <a:latin typeface="Calibri"/>
                <a:ea typeface="Calibri"/>
                <a:cs typeface="Calibri"/>
                <a:sym typeface="Calibri"/>
              </a:rPr>
              <a:t>Speaker Notes:</a:t>
            </a:r>
            <a:endParaRPr sz="1100" b="1"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1" i="0" u="none" strike="noStrike" cap="none">
                <a:solidFill>
                  <a:schemeClr val="dk2"/>
                </a:solidFill>
                <a:latin typeface="Calibri"/>
                <a:ea typeface="Calibri"/>
                <a:cs typeface="Calibri"/>
                <a:sym typeface="Calibri"/>
              </a:rPr>
              <a:t>TELL YOUR STUDENTS</a:t>
            </a:r>
            <a:endParaRPr>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0" i="0" u="none" strike="noStrike" cap="none">
                <a:solidFill>
                  <a:schemeClr val="dk2"/>
                </a:solidFill>
                <a:latin typeface="Calibri"/>
                <a:ea typeface="Calibri"/>
                <a:cs typeface="Calibri"/>
                <a:sym typeface="Calibri"/>
              </a:rPr>
              <a:t>EXIF data, one of the most useful types of metadata for images, can tell you when a photo was captured, when it was uploaded, and where it was captured (if the location setting on the person’s mobile device was turned on) (First Draft). </a:t>
            </a:r>
            <a:endParaRPr>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0" i="0" u="none" strike="noStrike" cap="none">
                <a:solidFill>
                  <a:schemeClr val="dk2"/>
                </a:solidFill>
                <a:latin typeface="Calibri"/>
                <a:ea typeface="Calibri"/>
                <a:cs typeface="Calibri"/>
                <a:sym typeface="Calibri"/>
              </a:rPr>
              <a:t>There are a number of free EXIF viewers online, including Metapicz, ExtractMetadata.com, and Jeffrey’s EXIF Viewer.</a:t>
            </a:r>
            <a:br>
              <a:rPr lang="en-SG">
                <a:solidFill>
                  <a:schemeClr val="dk2"/>
                </a:solidFill>
                <a:latin typeface="Calibri"/>
                <a:ea typeface="Calibri"/>
                <a:cs typeface="Calibri"/>
                <a:sym typeface="Calibri"/>
              </a:rPr>
            </a:br>
            <a:endParaRPr b="1">
              <a:solidFill>
                <a:schemeClr val="dk2"/>
              </a:solidFill>
              <a:latin typeface="Calibri"/>
              <a:ea typeface="Calibri"/>
              <a:cs typeface="Calibri"/>
              <a:sym typeface="Calibri"/>
            </a:endParaRPr>
          </a:p>
        </p:txBody>
      </p:sp>
      <p:sp>
        <p:nvSpPr>
          <p:cNvPr id="1848" name="Google Shape;1848;p9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0000"/>
              </a:lnSpc>
              <a:spcBef>
                <a:spcPts val="0"/>
              </a:spcBef>
              <a:spcAft>
                <a:spcPts val="0"/>
              </a:spcAft>
              <a:buClr>
                <a:schemeClr val="dk1"/>
              </a:buClr>
              <a:buSzPts val="1100"/>
              <a:buFont typeface="Arial"/>
              <a:buNone/>
            </a:pPr>
            <a:r>
              <a:rPr lang="en-SG" sz="1200" b="1" u="sng" dirty="0">
                <a:solidFill>
                  <a:schemeClr val="dk2"/>
                </a:solidFill>
                <a:latin typeface="Calibri"/>
                <a:ea typeface="Calibri"/>
                <a:cs typeface="Calibri"/>
                <a:sym typeface="Calibri"/>
              </a:rPr>
              <a:t>Speaker’s Notes</a:t>
            </a:r>
            <a:endParaRPr b="1" dirty="0">
              <a:solidFill>
                <a:schemeClr val="dk2"/>
              </a:solidFill>
              <a:latin typeface="Calibri"/>
              <a:ea typeface="Calibri"/>
              <a:cs typeface="Calibri"/>
              <a:sym typeface="Calibri"/>
            </a:endParaRPr>
          </a:p>
          <a:p>
            <a:pPr marL="0" lvl="0" indent="0" algn="l" rtl="0">
              <a:lnSpc>
                <a:spcPct val="110000"/>
              </a:lnSpc>
              <a:spcBef>
                <a:spcPts val="0"/>
              </a:spcBef>
              <a:spcAft>
                <a:spcPts val="0"/>
              </a:spcAft>
              <a:buClr>
                <a:schemeClr val="dk1"/>
              </a:buClr>
              <a:buSzPts val="1100"/>
              <a:buFont typeface="Arial"/>
              <a:buNone/>
            </a:pPr>
            <a:endParaRPr sz="1200" b="1" dirty="0">
              <a:solidFill>
                <a:schemeClr val="dk2"/>
              </a:solidFill>
              <a:latin typeface="Calibri"/>
              <a:ea typeface="Calibri"/>
              <a:cs typeface="Calibri"/>
              <a:sym typeface="Calibri"/>
            </a:endParaRPr>
          </a:p>
          <a:p>
            <a:pPr marL="0" lvl="0" indent="0" algn="l" rtl="0">
              <a:lnSpc>
                <a:spcPct val="110000"/>
              </a:lnSpc>
              <a:spcBef>
                <a:spcPts val="0"/>
              </a:spcBef>
              <a:spcAft>
                <a:spcPts val="0"/>
              </a:spcAft>
              <a:buClr>
                <a:schemeClr val="dk1"/>
              </a:buClr>
              <a:buSzPts val="1100"/>
              <a:buFont typeface="Arial"/>
              <a:buNone/>
            </a:pPr>
            <a:r>
              <a:rPr lang="en-SG" sz="1200" b="1" dirty="0">
                <a:solidFill>
                  <a:schemeClr val="dk2"/>
                </a:solidFill>
                <a:latin typeface="Calibri"/>
                <a:ea typeface="Calibri"/>
                <a:cs typeface="Calibri"/>
                <a:sym typeface="Calibri"/>
              </a:rPr>
              <a:t>TELL YOUR STUDENTS</a:t>
            </a:r>
            <a:endParaRPr b="1" dirty="0">
              <a:solidFill>
                <a:schemeClr val="dk2"/>
              </a:solidFill>
              <a:latin typeface="Calibri"/>
              <a:ea typeface="Calibri"/>
              <a:cs typeface="Calibri"/>
              <a:sym typeface="Calibri"/>
            </a:endParaRPr>
          </a:p>
          <a:p>
            <a:pPr marL="0" lvl="0" indent="0" algn="l" rtl="0">
              <a:lnSpc>
                <a:spcPct val="110000"/>
              </a:lnSpc>
              <a:spcBef>
                <a:spcPts val="0"/>
              </a:spcBef>
              <a:spcAft>
                <a:spcPts val="0"/>
              </a:spcAft>
              <a:buClr>
                <a:srgbClr val="67788A"/>
              </a:buClr>
              <a:buSzPts val="1100"/>
              <a:buFont typeface="Arial"/>
              <a:buNone/>
            </a:pPr>
            <a:r>
              <a:rPr lang="en-SG" sz="1200" b="0" dirty="0">
                <a:solidFill>
                  <a:schemeClr val="dk2"/>
                </a:solidFill>
                <a:latin typeface="Calibri"/>
                <a:ea typeface="Calibri"/>
                <a:cs typeface="Calibri"/>
                <a:sym typeface="Calibri"/>
              </a:rPr>
              <a:t>When you violate the community guidelines your content might be deleted/removed (or Facebook may ask you to)</a:t>
            </a:r>
            <a:endParaRPr b="0" dirty="0">
              <a:solidFill>
                <a:schemeClr val="dk2"/>
              </a:solidFill>
              <a:latin typeface="Calibri"/>
              <a:ea typeface="Calibri"/>
              <a:cs typeface="Calibri"/>
              <a:sym typeface="Calibri"/>
            </a:endParaRPr>
          </a:p>
          <a:p>
            <a:pPr marL="0" lvl="0" indent="0" algn="l" rtl="0">
              <a:lnSpc>
                <a:spcPct val="110000"/>
              </a:lnSpc>
              <a:spcBef>
                <a:spcPts val="0"/>
              </a:spcBef>
              <a:spcAft>
                <a:spcPts val="0"/>
              </a:spcAft>
              <a:buClr>
                <a:srgbClr val="67788A"/>
              </a:buClr>
              <a:buSzPts val="1100"/>
              <a:buFont typeface="Arial"/>
              <a:buNone/>
            </a:pPr>
            <a:endParaRPr sz="1200" b="0" dirty="0">
              <a:solidFill>
                <a:schemeClr val="dk2"/>
              </a:solidFill>
              <a:latin typeface="Calibri"/>
              <a:ea typeface="Calibri"/>
              <a:cs typeface="Calibri"/>
              <a:sym typeface="Calibri"/>
            </a:endParaRPr>
          </a:p>
          <a:p>
            <a:pPr marL="0" lvl="0" indent="0" algn="l" rtl="0">
              <a:lnSpc>
                <a:spcPct val="110000"/>
              </a:lnSpc>
              <a:spcBef>
                <a:spcPts val="0"/>
              </a:spcBef>
              <a:spcAft>
                <a:spcPts val="0"/>
              </a:spcAft>
              <a:buClr>
                <a:srgbClr val="67788A"/>
              </a:buClr>
              <a:buSzPts val="1100"/>
              <a:buFont typeface="Arial"/>
              <a:buNone/>
            </a:pPr>
            <a:r>
              <a:rPr lang="en-SG" sz="1200" b="0" dirty="0">
                <a:solidFill>
                  <a:schemeClr val="dk2"/>
                </a:solidFill>
                <a:latin typeface="Calibri"/>
                <a:ea typeface="Calibri"/>
                <a:cs typeface="Calibri"/>
                <a:sym typeface="Calibri"/>
              </a:rPr>
              <a:t>If you do not remove it on your own, it may impact your access.</a:t>
            </a:r>
            <a:endParaRPr b="0" dirty="0">
              <a:solidFill>
                <a:schemeClr val="dk2"/>
              </a:solidFill>
              <a:latin typeface="Calibri"/>
              <a:ea typeface="Calibri"/>
              <a:cs typeface="Calibri"/>
              <a:sym typeface="Calibri"/>
            </a:endParaRPr>
          </a:p>
          <a:p>
            <a:pPr marL="0" lvl="0" indent="0" algn="l" rtl="0">
              <a:lnSpc>
                <a:spcPct val="110000"/>
              </a:lnSpc>
              <a:spcBef>
                <a:spcPts val="0"/>
              </a:spcBef>
              <a:spcAft>
                <a:spcPts val="0"/>
              </a:spcAft>
              <a:buClr>
                <a:srgbClr val="67788A"/>
              </a:buClr>
              <a:buSzPts val="1100"/>
              <a:buFont typeface="Arial"/>
              <a:buNone/>
            </a:pPr>
            <a:endParaRPr sz="1200" b="0" dirty="0">
              <a:solidFill>
                <a:schemeClr val="dk2"/>
              </a:solidFill>
              <a:latin typeface="Calibri"/>
              <a:ea typeface="Calibri"/>
              <a:cs typeface="Calibri"/>
              <a:sym typeface="Calibri"/>
            </a:endParaRPr>
          </a:p>
          <a:p>
            <a:pPr marL="0" lvl="0" indent="0" algn="l" rtl="0">
              <a:lnSpc>
                <a:spcPct val="110000"/>
              </a:lnSpc>
              <a:spcBef>
                <a:spcPts val="0"/>
              </a:spcBef>
              <a:spcAft>
                <a:spcPts val="0"/>
              </a:spcAft>
              <a:buClr>
                <a:srgbClr val="67788A"/>
              </a:buClr>
              <a:buSzPts val="1100"/>
              <a:buFont typeface="Arial"/>
              <a:buNone/>
            </a:pPr>
            <a:r>
              <a:rPr lang="en-SG" sz="1200" b="0" dirty="0">
                <a:solidFill>
                  <a:schemeClr val="dk2"/>
                </a:solidFill>
                <a:latin typeface="Calibri"/>
                <a:ea typeface="Calibri"/>
                <a:cs typeface="Calibri"/>
                <a:sym typeface="Calibri"/>
              </a:rPr>
              <a:t>If someone notices their account is no longer active, the account may have been removed by Facebook due to misuse.</a:t>
            </a:r>
            <a:endParaRPr b="0" dirty="0">
              <a:solidFill>
                <a:schemeClr val="dk2"/>
              </a:solidFill>
              <a:latin typeface="Calibri"/>
              <a:ea typeface="Calibri"/>
              <a:cs typeface="Calibri"/>
              <a:sym typeface="Calibri"/>
            </a:endParaRPr>
          </a:p>
          <a:p>
            <a:pPr marL="0" lvl="0" indent="0" algn="l" rtl="0">
              <a:lnSpc>
                <a:spcPct val="110000"/>
              </a:lnSpc>
              <a:spcBef>
                <a:spcPts val="0"/>
              </a:spcBef>
              <a:spcAft>
                <a:spcPts val="0"/>
              </a:spcAft>
              <a:buClr>
                <a:srgbClr val="67788A"/>
              </a:buClr>
              <a:buSzPts val="1100"/>
              <a:buFont typeface="Arial"/>
              <a:buNone/>
            </a:pPr>
            <a:endParaRPr sz="1200" b="0" dirty="0">
              <a:solidFill>
                <a:schemeClr val="dk2"/>
              </a:solidFill>
              <a:latin typeface="Calibri"/>
              <a:ea typeface="Calibri"/>
              <a:cs typeface="Calibri"/>
              <a:sym typeface="Calibri"/>
            </a:endParaRPr>
          </a:p>
          <a:p>
            <a:pPr marL="0" lvl="0" indent="0" algn="l" rtl="0">
              <a:lnSpc>
                <a:spcPct val="110000"/>
              </a:lnSpc>
              <a:spcBef>
                <a:spcPts val="0"/>
              </a:spcBef>
              <a:spcAft>
                <a:spcPts val="0"/>
              </a:spcAft>
              <a:buClr>
                <a:srgbClr val="67788A"/>
              </a:buClr>
              <a:buSzPts val="1100"/>
              <a:buFont typeface="Arial"/>
              <a:buNone/>
            </a:pPr>
            <a:r>
              <a:rPr lang="en-SG" sz="1200" b="0" dirty="0">
                <a:solidFill>
                  <a:schemeClr val="dk2"/>
                </a:solidFill>
                <a:latin typeface="Calibri"/>
                <a:ea typeface="Calibri"/>
                <a:cs typeface="Calibri"/>
                <a:sym typeface="Calibri"/>
              </a:rPr>
              <a:t>Meta is re-evaluating when an account should be removed from Instagram.</a:t>
            </a:r>
            <a:endParaRPr b="0" dirty="0">
              <a:solidFill>
                <a:schemeClr val="dk2"/>
              </a:solidFill>
              <a:latin typeface="Calibri"/>
              <a:ea typeface="Calibri"/>
              <a:cs typeface="Calibri"/>
              <a:sym typeface="Calibri"/>
            </a:endParaRPr>
          </a:p>
          <a:p>
            <a:pPr marL="0" lvl="0" indent="0" algn="l" rtl="0">
              <a:lnSpc>
                <a:spcPct val="110000"/>
              </a:lnSpc>
              <a:spcBef>
                <a:spcPts val="0"/>
              </a:spcBef>
              <a:spcAft>
                <a:spcPts val="0"/>
              </a:spcAft>
              <a:buClr>
                <a:srgbClr val="67788A"/>
              </a:buClr>
              <a:buSzPts val="1100"/>
              <a:buFont typeface="Arial"/>
              <a:buNone/>
            </a:pPr>
            <a:endParaRPr sz="1200" b="0" dirty="0">
              <a:solidFill>
                <a:schemeClr val="dk2"/>
              </a:solidFill>
              <a:latin typeface="Calibri"/>
              <a:ea typeface="Calibri"/>
              <a:cs typeface="Calibri"/>
              <a:sym typeface="Calibri"/>
            </a:endParaRPr>
          </a:p>
          <a:p>
            <a:pPr marL="0" lvl="0" indent="0" algn="l" rtl="0">
              <a:lnSpc>
                <a:spcPct val="110000"/>
              </a:lnSpc>
              <a:spcBef>
                <a:spcPts val="0"/>
              </a:spcBef>
              <a:spcAft>
                <a:spcPts val="0"/>
              </a:spcAft>
              <a:buClr>
                <a:srgbClr val="67788A"/>
              </a:buClr>
              <a:buSzPts val="1100"/>
              <a:buFont typeface="Arial"/>
              <a:buNone/>
            </a:pPr>
            <a:r>
              <a:rPr lang="en-SG" sz="1200" b="0" dirty="0">
                <a:solidFill>
                  <a:schemeClr val="dk2"/>
                </a:solidFill>
                <a:latin typeface="Calibri"/>
                <a:ea typeface="Calibri"/>
                <a:cs typeface="Calibri"/>
                <a:sym typeface="Calibri"/>
              </a:rPr>
              <a:t>Accounts are now removed after a certain number of violations within a window of time. </a:t>
            </a:r>
            <a:endParaRPr b="0" dirty="0">
              <a:solidFill>
                <a:schemeClr val="dk2"/>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200" b="1" dirty="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b="1" dirty="0">
              <a:solidFill>
                <a:schemeClr val="dk2"/>
              </a:solidFill>
              <a:latin typeface="Calibri"/>
              <a:ea typeface="Calibri"/>
              <a:cs typeface="Calibri"/>
              <a:sym typeface="Calibri"/>
            </a:endParaRPr>
          </a:p>
        </p:txBody>
      </p:sp>
      <p:sp>
        <p:nvSpPr>
          <p:cNvPr id="426" name="Google Shape;426;p1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8"/>
        <p:cNvGrpSpPr/>
        <p:nvPr/>
      </p:nvGrpSpPr>
      <p:grpSpPr>
        <a:xfrm>
          <a:off x="0" y="0"/>
          <a:ext cx="0" cy="0"/>
          <a:chOff x="0" y="0"/>
          <a:chExt cx="0" cy="0"/>
        </a:xfrm>
      </p:grpSpPr>
      <p:sp>
        <p:nvSpPr>
          <p:cNvPr id="1859" name="Google Shape;1859;p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SG" sz="1100" b="1" u="sng">
                <a:solidFill>
                  <a:schemeClr val="dk2"/>
                </a:solidFill>
                <a:latin typeface="Calibri"/>
                <a:ea typeface="Calibri"/>
                <a:cs typeface="Calibri"/>
                <a:sym typeface="Calibri"/>
              </a:rPr>
              <a:t>Speaker Notes:</a:t>
            </a:r>
            <a:endParaRPr sz="1100" b="1"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1" i="0" u="none" strike="noStrike" cap="none">
                <a:solidFill>
                  <a:schemeClr val="dk2"/>
                </a:solidFill>
                <a:latin typeface="Calibri"/>
                <a:ea typeface="Calibri"/>
                <a:cs typeface="Calibri"/>
                <a:sym typeface="Calibri"/>
              </a:rPr>
              <a:t>IMAGE CLASS INTERACTION</a:t>
            </a:r>
            <a:r>
              <a:rPr lang="en-SG" sz="1100" b="0" i="0" u="none" strike="noStrike" cap="none">
                <a:solidFill>
                  <a:schemeClr val="dk2"/>
                </a:solidFill>
                <a:latin typeface="Calibri"/>
                <a:ea typeface="Calibri"/>
                <a:cs typeface="Calibri"/>
                <a:sym typeface="Calibri"/>
              </a:rPr>
              <a:t> </a:t>
            </a:r>
            <a:endParaRPr>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0" i="0" u="none" strike="noStrike" cap="none">
                <a:solidFill>
                  <a:schemeClr val="dk2"/>
                </a:solidFill>
                <a:latin typeface="Calibri"/>
                <a:ea typeface="Calibri"/>
                <a:cs typeface="Calibri"/>
                <a:sym typeface="Calibri"/>
              </a:rPr>
              <a:t>Let’s take a look at the metadata from a sample image of a shark. </a:t>
            </a:r>
            <a:endParaRPr>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0" i="0" u="none" strike="noStrike" cap="none">
                <a:solidFill>
                  <a:schemeClr val="dk2"/>
                </a:solidFill>
                <a:latin typeface="Calibri"/>
                <a:ea typeface="Calibri"/>
                <a:cs typeface="Calibri"/>
                <a:sym typeface="Calibri"/>
              </a:rPr>
              <a:t>Click on this link. Then click on the image of the shark and kayaker. The image should then open on a new page. Highlight the link of the image and input it into Jeffrey’s Image Metadata Viewer. Click on “I’m not a robot” and then select the “View Image Data” button. </a:t>
            </a:r>
            <a:endParaRPr>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1" i="0" u="none" strike="noStrike" cap="none">
                <a:solidFill>
                  <a:schemeClr val="dk2"/>
                </a:solidFill>
                <a:latin typeface="Calibri"/>
                <a:ea typeface="Calibri"/>
                <a:cs typeface="Calibri"/>
                <a:sym typeface="Calibri"/>
              </a:rPr>
              <a:t>IMAGE CLASS INTERACTION</a:t>
            </a:r>
            <a:r>
              <a:rPr lang="en-SG" sz="1100" b="0" i="0" u="none" strike="noStrike" cap="none">
                <a:solidFill>
                  <a:schemeClr val="dk2"/>
                </a:solidFill>
                <a:latin typeface="Calibri"/>
                <a:ea typeface="Calibri"/>
                <a:cs typeface="Calibri"/>
                <a:sym typeface="Calibri"/>
              </a:rPr>
              <a:t> </a:t>
            </a:r>
            <a:endParaRPr>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0" i="0" u="none" strike="noStrike" cap="none">
                <a:solidFill>
                  <a:schemeClr val="dk2"/>
                </a:solidFill>
                <a:latin typeface="Calibri"/>
                <a:ea typeface="Calibri"/>
                <a:cs typeface="Calibri"/>
                <a:sym typeface="Calibri"/>
              </a:rPr>
              <a:t>Review the metadata you see here. </a:t>
            </a:r>
            <a:endParaRPr>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1" i="0" u="none" strike="noStrike" cap="none">
                <a:solidFill>
                  <a:schemeClr val="dk2"/>
                </a:solidFill>
                <a:latin typeface="Calibri"/>
                <a:ea typeface="Calibri"/>
                <a:cs typeface="Calibri"/>
                <a:sym typeface="Calibri"/>
              </a:rPr>
              <a:t>TEACHER’S NOTE</a:t>
            </a:r>
            <a:endParaRPr>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0" i="0" u="none" strike="noStrike" cap="none">
                <a:solidFill>
                  <a:srgbClr val="000000"/>
                </a:solidFill>
                <a:latin typeface="Calibri"/>
                <a:ea typeface="Calibri"/>
                <a:cs typeface="Calibri"/>
                <a:sym typeface="Calibri"/>
              </a:rPr>
              <a:t>This example is intended to make students think critically about the images they see and learn how to check the metadata available for the image. </a:t>
            </a:r>
            <a:r>
              <a:rPr lang="en-SG" sz="1100" b="0" u="none" strike="noStrike" cap="none">
                <a:solidFill>
                  <a:schemeClr val="dk2"/>
                </a:solidFill>
                <a:latin typeface="Calibri"/>
                <a:ea typeface="Calibri"/>
                <a:cs typeface="Calibri"/>
                <a:sym typeface="Calibri"/>
              </a:rPr>
              <a:t>While the shark image is a great example to use, we encourage you to choose an image that will resonate with your students. If there is a local example that your students will connect with more, we recommend using that example instead. </a:t>
            </a:r>
            <a:endParaRPr sz="1100" b="1"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1" i="0" u="none" strike="noStrike" cap="none">
                <a:solidFill>
                  <a:schemeClr val="dk2"/>
                </a:solidFill>
                <a:latin typeface="Calibri"/>
                <a:ea typeface="Calibri"/>
                <a:cs typeface="Calibri"/>
                <a:sym typeface="Calibri"/>
              </a:rPr>
              <a:t>ASK YOUR STUDENTS</a:t>
            </a:r>
            <a:endParaRPr>
              <a:latin typeface="Calibri"/>
              <a:ea typeface="Calibri"/>
              <a:cs typeface="Calibri"/>
              <a:sym typeface="Calibri"/>
            </a:endParaRPr>
          </a:p>
          <a:p>
            <a:pPr marL="171450" marR="0" lvl="0" indent="-171450" algn="l" rtl="0">
              <a:lnSpc>
                <a:spcPct val="100000"/>
              </a:lnSpc>
              <a:spcBef>
                <a:spcPts val="0"/>
              </a:spcBef>
              <a:spcAft>
                <a:spcPts val="0"/>
              </a:spcAft>
              <a:buClr>
                <a:srgbClr val="000000"/>
              </a:buClr>
              <a:buSzPts val="1100"/>
              <a:buChar char="●"/>
            </a:pPr>
            <a:r>
              <a:rPr lang="en-SG" sz="1100" b="0" i="0" u="none" strike="noStrike" cap="none">
                <a:solidFill>
                  <a:schemeClr val="dk2"/>
                </a:solidFill>
                <a:latin typeface="Calibri"/>
                <a:ea typeface="Calibri"/>
                <a:cs typeface="Calibri"/>
                <a:sym typeface="Calibri"/>
              </a:rPr>
              <a:t>What information has been captured from this image? </a:t>
            </a:r>
            <a:endParaRPr>
              <a:latin typeface="Calibri"/>
              <a:ea typeface="Calibri"/>
              <a:cs typeface="Calibri"/>
              <a:sym typeface="Calibri"/>
            </a:endParaRPr>
          </a:p>
          <a:p>
            <a:pPr marL="171450" marR="0" lvl="0" indent="-171450" algn="l" rtl="0">
              <a:lnSpc>
                <a:spcPct val="100000"/>
              </a:lnSpc>
              <a:spcBef>
                <a:spcPts val="0"/>
              </a:spcBef>
              <a:spcAft>
                <a:spcPts val="0"/>
              </a:spcAft>
              <a:buClr>
                <a:srgbClr val="000000"/>
              </a:buClr>
              <a:buSzPts val="1100"/>
              <a:buChar char="●"/>
            </a:pPr>
            <a:r>
              <a:rPr lang="en-SG" sz="1100" b="0" i="0" u="none" strike="noStrike" cap="none">
                <a:solidFill>
                  <a:schemeClr val="dk2"/>
                </a:solidFill>
                <a:latin typeface="Calibri"/>
                <a:ea typeface="Calibri"/>
                <a:cs typeface="Calibri"/>
                <a:sym typeface="Calibri"/>
              </a:rPr>
              <a:t>Why do you think the Modify Date in the EXIF table is different from the Date Created in the IPTC table? </a:t>
            </a:r>
            <a:endParaRPr>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None/>
            </a:pPr>
            <a:endParaRPr sz="1100"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None/>
            </a:pPr>
            <a:r>
              <a:rPr lang="en-SG" sz="1100" b="1" i="0" u="none" strike="noStrike" cap="none">
                <a:solidFill>
                  <a:schemeClr val="dk2"/>
                </a:solidFill>
                <a:latin typeface="Calibri"/>
                <a:ea typeface="Calibri"/>
                <a:cs typeface="Calibri"/>
                <a:sym typeface="Calibri"/>
              </a:rPr>
              <a:t>TEACHER’S NOTE</a:t>
            </a:r>
            <a:endParaRPr>
              <a:latin typeface="Calibri"/>
              <a:ea typeface="Calibri"/>
              <a:cs typeface="Calibri"/>
              <a:sym typeface="Calibri"/>
            </a:endParaRPr>
          </a:p>
          <a:p>
            <a:pPr marL="171450" marR="0" lvl="0" indent="-171450" algn="l" rtl="0">
              <a:lnSpc>
                <a:spcPct val="100000"/>
              </a:lnSpc>
              <a:spcBef>
                <a:spcPts val="0"/>
              </a:spcBef>
              <a:spcAft>
                <a:spcPts val="0"/>
              </a:spcAft>
              <a:buClr>
                <a:srgbClr val="000000"/>
              </a:buClr>
              <a:buSzPts val="1100"/>
              <a:buChar char="●"/>
            </a:pPr>
            <a:r>
              <a:rPr lang="en-SG" sz="1100" b="0" i="0" u="none" strike="noStrike" cap="none">
                <a:solidFill>
                  <a:schemeClr val="dk2"/>
                </a:solidFill>
                <a:latin typeface="Calibri"/>
                <a:ea typeface="Calibri"/>
                <a:cs typeface="Calibri"/>
                <a:sym typeface="Calibri"/>
              </a:rPr>
              <a:t>Optional: Ask participants to turn to the person sitting next to them to discuss these questions in pairs. </a:t>
            </a:r>
            <a:endParaRPr>
              <a:latin typeface="Calibri"/>
              <a:ea typeface="Calibri"/>
              <a:cs typeface="Calibri"/>
              <a:sym typeface="Calibri"/>
            </a:endParaRPr>
          </a:p>
          <a:p>
            <a:pPr marL="171450" marR="0" lvl="0" indent="-101600" algn="l" rtl="0">
              <a:lnSpc>
                <a:spcPct val="100000"/>
              </a:lnSpc>
              <a:spcBef>
                <a:spcPts val="0"/>
              </a:spcBef>
              <a:spcAft>
                <a:spcPts val="0"/>
              </a:spcAft>
              <a:buClr>
                <a:srgbClr val="000000"/>
              </a:buClr>
              <a:buSzPts val="1100"/>
              <a:buNone/>
            </a:pPr>
            <a:endParaRPr sz="1100" b="1"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None/>
            </a:pPr>
            <a:r>
              <a:rPr lang="en-SG" sz="1100" b="1" i="0" u="none" strike="noStrike" cap="none">
                <a:solidFill>
                  <a:schemeClr val="dk2"/>
                </a:solidFill>
                <a:latin typeface="Calibri"/>
                <a:ea typeface="Calibri"/>
                <a:cs typeface="Calibri"/>
                <a:sym typeface="Calibri"/>
              </a:rPr>
              <a:t>ASK YOUR STUDENTS</a:t>
            </a:r>
            <a:endParaRPr>
              <a:latin typeface="Calibri"/>
              <a:ea typeface="Calibri"/>
              <a:cs typeface="Calibri"/>
              <a:sym typeface="Calibri"/>
            </a:endParaRPr>
          </a:p>
          <a:p>
            <a:pPr marL="171450" marR="0" lvl="0" indent="-171450" algn="l" rtl="0">
              <a:lnSpc>
                <a:spcPct val="100000"/>
              </a:lnSpc>
              <a:spcBef>
                <a:spcPts val="0"/>
              </a:spcBef>
              <a:spcAft>
                <a:spcPts val="0"/>
              </a:spcAft>
              <a:buClr>
                <a:srgbClr val="000000"/>
              </a:buClr>
              <a:buSzPts val="1100"/>
              <a:buChar char="●"/>
            </a:pPr>
            <a:r>
              <a:rPr lang="en-SG" sz="1100" b="0" i="0" u="none" strike="noStrike" cap="none">
                <a:solidFill>
                  <a:schemeClr val="dk2"/>
                </a:solidFill>
                <a:latin typeface="Calibri"/>
                <a:ea typeface="Calibri"/>
                <a:cs typeface="Calibri"/>
                <a:sym typeface="Calibri"/>
              </a:rPr>
              <a:t>Is this the original image captured by the photographer? How can we verify this information? </a:t>
            </a:r>
            <a:endParaRPr>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1" i="0" u="none" strike="noStrike" cap="none">
                <a:solidFill>
                  <a:schemeClr val="dk2"/>
                </a:solidFill>
                <a:latin typeface="Calibri"/>
                <a:ea typeface="Calibri"/>
                <a:cs typeface="Calibri"/>
                <a:sym typeface="Calibri"/>
              </a:rPr>
              <a:t>TELL YOUR STUDENTS</a:t>
            </a:r>
            <a:endParaRPr>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0" i="0" u="none" strike="noStrike" cap="none">
                <a:solidFill>
                  <a:schemeClr val="dk2"/>
                </a:solidFill>
                <a:latin typeface="Calibri"/>
                <a:ea typeface="Calibri"/>
                <a:cs typeface="Calibri"/>
                <a:sym typeface="Calibri"/>
              </a:rPr>
              <a:t>We cannot be completely sure that this image is the original captured by the photographer. As previously mentioned, metadata can be easily changed. To confirm whether this image is, in fact, the original, a journalist can try to contact Thomas Peschak to confirm whether this image is the original copy; the journalist could do so by asking to confirm individual pieces of metadata about the image such as the date and location of capture. </a:t>
            </a:r>
            <a:br>
              <a:rPr lang="en-SG">
                <a:solidFill>
                  <a:schemeClr val="dk2"/>
                </a:solidFill>
                <a:latin typeface="Calibri"/>
                <a:ea typeface="Calibri"/>
                <a:cs typeface="Calibri"/>
                <a:sym typeface="Calibri"/>
              </a:rPr>
            </a:br>
            <a:endParaRPr b="1">
              <a:solidFill>
                <a:schemeClr val="dk2"/>
              </a:solidFill>
              <a:latin typeface="Calibri"/>
              <a:ea typeface="Calibri"/>
              <a:cs typeface="Calibri"/>
              <a:sym typeface="Calibri"/>
            </a:endParaRPr>
          </a:p>
        </p:txBody>
      </p:sp>
      <p:sp>
        <p:nvSpPr>
          <p:cNvPr id="1860" name="Google Shape;1860;p9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3"/>
        <p:cNvGrpSpPr/>
        <p:nvPr/>
      </p:nvGrpSpPr>
      <p:grpSpPr>
        <a:xfrm>
          <a:off x="0" y="0"/>
          <a:ext cx="0" cy="0"/>
          <a:chOff x="0" y="0"/>
          <a:chExt cx="0" cy="0"/>
        </a:xfrm>
      </p:grpSpPr>
      <p:sp>
        <p:nvSpPr>
          <p:cNvPr id="1874" name="Google Shape;1874;p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SG" b="1">
                <a:solidFill>
                  <a:schemeClr val="dk2"/>
                </a:solidFill>
                <a:latin typeface="Calibri"/>
                <a:ea typeface="Calibri"/>
                <a:cs typeface="Calibri"/>
                <a:sym typeface="Calibri"/>
              </a:rPr>
              <a:t> </a:t>
            </a:r>
            <a:r>
              <a:rPr lang="en-SG" sz="1100" b="1" u="sng">
                <a:solidFill>
                  <a:schemeClr val="dk2"/>
                </a:solidFill>
                <a:latin typeface="Calibri"/>
                <a:ea typeface="Calibri"/>
                <a:cs typeface="Calibri"/>
                <a:sym typeface="Calibri"/>
              </a:rPr>
              <a:t>Speaker Notes:</a:t>
            </a:r>
            <a:endParaRPr sz="1100" b="1"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1" i="0" u="none" strike="noStrike" cap="none">
                <a:solidFill>
                  <a:schemeClr val="dk2"/>
                </a:solidFill>
                <a:latin typeface="Calibri"/>
                <a:ea typeface="Calibri"/>
                <a:cs typeface="Calibri"/>
                <a:sym typeface="Calibri"/>
              </a:rPr>
              <a:t>TELL YOUR STUDENTS </a:t>
            </a:r>
            <a:endParaRPr sz="1100"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0" i="0" u="none" strike="noStrike" cap="none">
                <a:solidFill>
                  <a:schemeClr val="dk2"/>
                </a:solidFill>
                <a:latin typeface="Calibri"/>
                <a:ea typeface="Calibri"/>
                <a:cs typeface="Calibri"/>
                <a:sym typeface="Calibri"/>
              </a:rPr>
              <a:t>Although it can be a useful part of the verification process, metadata has several limitations:</a:t>
            </a:r>
            <a:endParaRPr>
              <a:latin typeface="Calibri"/>
              <a:ea typeface="Calibri"/>
              <a:cs typeface="Calibri"/>
              <a:sym typeface="Calibri"/>
            </a:endParaRPr>
          </a:p>
          <a:p>
            <a:pPr marL="171450" marR="0" lvl="0" indent="-171450" algn="l" rtl="0">
              <a:lnSpc>
                <a:spcPct val="100000"/>
              </a:lnSpc>
              <a:spcBef>
                <a:spcPts val="0"/>
              </a:spcBef>
              <a:spcAft>
                <a:spcPts val="0"/>
              </a:spcAft>
              <a:buClr>
                <a:srgbClr val="000000"/>
              </a:buClr>
              <a:buSzPts val="1100"/>
              <a:buChar char="●"/>
            </a:pPr>
            <a:r>
              <a:rPr lang="en-SG" sz="1100" b="0" i="0" u="none" strike="noStrike" cap="none">
                <a:solidFill>
                  <a:schemeClr val="dk2"/>
                </a:solidFill>
                <a:latin typeface="Calibri"/>
                <a:ea typeface="Calibri"/>
                <a:cs typeface="Calibri"/>
                <a:sym typeface="Calibri"/>
              </a:rPr>
              <a:t>Social media sites remove metadata, so people must try to get access to the original files when trying to verify news content. When you run images that have been posted on social media through an EXIF data viewer, you will not get any results. However, when you run an original image, you captured on your mobile device through the same EXIF data viewer, you will get results. </a:t>
            </a:r>
            <a:endParaRPr>
              <a:latin typeface="Calibri"/>
              <a:ea typeface="Calibri"/>
              <a:cs typeface="Calibri"/>
              <a:sym typeface="Calibri"/>
            </a:endParaRPr>
          </a:p>
          <a:p>
            <a:pPr marL="171450" marR="0" lvl="0" indent="-171450" algn="l" rtl="0">
              <a:lnSpc>
                <a:spcPct val="100000"/>
              </a:lnSpc>
              <a:spcBef>
                <a:spcPts val="0"/>
              </a:spcBef>
              <a:spcAft>
                <a:spcPts val="0"/>
              </a:spcAft>
              <a:buClr>
                <a:srgbClr val="000000"/>
              </a:buClr>
              <a:buSzPts val="1100"/>
              <a:buChar char="●"/>
            </a:pPr>
            <a:r>
              <a:rPr lang="en-SG" sz="1100" b="0" i="0" u="none" strike="noStrike" cap="none">
                <a:solidFill>
                  <a:schemeClr val="dk2"/>
                </a:solidFill>
                <a:latin typeface="Calibri"/>
                <a:ea typeface="Calibri"/>
                <a:cs typeface="Calibri"/>
                <a:sym typeface="Calibri"/>
              </a:rPr>
              <a:t>“Metadata is easily changed. You can even edit a photo’s EXIF data on your phone.” (First Draft)</a:t>
            </a:r>
            <a:endParaRPr>
              <a:latin typeface="Calibri"/>
              <a:ea typeface="Calibri"/>
              <a:cs typeface="Calibri"/>
              <a:sym typeface="Calibri"/>
            </a:endParaRPr>
          </a:p>
          <a:p>
            <a:pPr marL="171450" marR="0" lvl="0" indent="-171450" algn="l" rtl="0">
              <a:lnSpc>
                <a:spcPct val="100000"/>
              </a:lnSpc>
              <a:spcBef>
                <a:spcPts val="0"/>
              </a:spcBef>
              <a:spcAft>
                <a:spcPts val="0"/>
              </a:spcAft>
              <a:buClr>
                <a:srgbClr val="000000"/>
              </a:buClr>
              <a:buSzPts val="1100"/>
              <a:buChar char="●"/>
            </a:pPr>
            <a:r>
              <a:rPr lang="en-SG" sz="1100" b="0" i="0" u="none" strike="noStrike" cap="none">
                <a:solidFill>
                  <a:schemeClr val="dk2"/>
                </a:solidFill>
                <a:latin typeface="Calibri"/>
                <a:ea typeface="Calibri"/>
                <a:cs typeface="Calibri"/>
                <a:sym typeface="Calibri"/>
              </a:rPr>
              <a:t>There is no EXIF data for video. EXIF data viewers only work on original, static images. </a:t>
            </a:r>
            <a:endParaRPr>
              <a:latin typeface="Calibri"/>
              <a:ea typeface="Calibri"/>
              <a:cs typeface="Calibri"/>
              <a:sym typeface="Calibri"/>
            </a:endParaRPr>
          </a:p>
          <a:p>
            <a:pPr marL="171450" marR="0" lvl="0" indent="-101600" algn="l" rtl="0">
              <a:lnSpc>
                <a:spcPct val="100000"/>
              </a:lnSpc>
              <a:spcBef>
                <a:spcPts val="0"/>
              </a:spcBef>
              <a:spcAft>
                <a:spcPts val="0"/>
              </a:spcAft>
              <a:buClr>
                <a:srgbClr val="000000"/>
              </a:buClr>
              <a:buSzPts val="1100"/>
              <a:buNone/>
            </a:pPr>
            <a:endParaRPr sz="1100"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None/>
            </a:pPr>
            <a:r>
              <a:rPr lang="en-SG" sz="1100" b="0" i="0" u="none" strike="noStrike" cap="none">
                <a:solidFill>
                  <a:schemeClr val="dk2"/>
                </a:solidFill>
                <a:latin typeface="Calibri"/>
                <a:ea typeface="Calibri"/>
                <a:cs typeface="Calibri"/>
                <a:sym typeface="Calibri"/>
              </a:rPr>
              <a:t>The bottom line is that viewing an image’s metadata may help you gain additional information, but it is not a 100% foolproof method of information verification. If you are not looking at the original version, the metadata for the image will be incorrect. Therefore, when verifying news images, it is important to first identify the origin of an image before viewing its metadata.</a:t>
            </a:r>
            <a:br>
              <a:rPr lang="en-SG" b="0">
                <a:solidFill>
                  <a:schemeClr val="dk2"/>
                </a:solidFill>
                <a:latin typeface="Calibri"/>
                <a:ea typeface="Calibri"/>
                <a:cs typeface="Calibri"/>
                <a:sym typeface="Calibri"/>
              </a:rPr>
            </a:br>
            <a:endParaRPr b="1">
              <a:solidFill>
                <a:schemeClr val="dk2"/>
              </a:solidFill>
              <a:latin typeface="Calibri"/>
              <a:ea typeface="Calibri"/>
              <a:cs typeface="Calibri"/>
              <a:sym typeface="Calibri"/>
            </a:endParaRPr>
          </a:p>
        </p:txBody>
      </p:sp>
      <p:sp>
        <p:nvSpPr>
          <p:cNvPr id="1875" name="Google Shape;1875;p9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2"/>
        <p:cNvGrpSpPr/>
        <p:nvPr/>
      </p:nvGrpSpPr>
      <p:grpSpPr>
        <a:xfrm>
          <a:off x="0" y="0"/>
          <a:ext cx="0" cy="0"/>
          <a:chOff x="0" y="0"/>
          <a:chExt cx="0" cy="0"/>
        </a:xfrm>
      </p:grpSpPr>
      <p:sp>
        <p:nvSpPr>
          <p:cNvPr id="1903" name="Google Shape;1903;p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SG" sz="1100" b="1" u="sng">
                <a:solidFill>
                  <a:schemeClr val="dk2"/>
                </a:solidFill>
                <a:latin typeface="Calibri"/>
                <a:ea typeface="Calibri"/>
                <a:cs typeface="Calibri"/>
                <a:sym typeface="Calibri"/>
              </a:rPr>
              <a:t>Speaker Notes:</a:t>
            </a:r>
            <a:endParaRPr sz="1100" b="1"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1" i="0" u="none" strike="noStrike" cap="none">
                <a:solidFill>
                  <a:schemeClr val="dk2"/>
                </a:solidFill>
                <a:latin typeface="Calibri"/>
                <a:ea typeface="Calibri"/>
                <a:cs typeface="Calibri"/>
                <a:sym typeface="Calibri"/>
              </a:rPr>
              <a:t>Assignment </a:t>
            </a:r>
            <a:endParaRPr b="1">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1" i="1" u="none" strike="noStrike" cap="none">
                <a:solidFill>
                  <a:schemeClr val="dk2"/>
                </a:solidFill>
                <a:latin typeface="Calibri"/>
                <a:ea typeface="Calibri"/>
                <a:cs typeface="Calibri"/>
                <a:sym typeface="Calibri"/>
              </a:rPr>
              <a:t>Part 1</a:t>
            </a:r>
            <a:r>
              <a:rPr lang="en-SG" sz="1100" b="0" i="0" u="none" strike="noStrike" cap="none">
                <a:solidFill>
                  <a:schemeClr val="dk2"/>
                </a:solidFill>
                <a:latin typeface="Calibri"/>
                <a:ea typeface="Calibri"/>
                <a:cs typeface="Calibri"/>
                <a:sym typeface="Calibri"/>
              </a:rPr>
              <a:t> </a:t>
            </a:r>
            <a:endParaRPr>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1" i="0" u="none" strike="noStrike" cap="none">
                <a:solidFill>
                  <a:schemeClr val="dk2"/>
                </a:solidFill>
                <a:latin typeface="Calibri"/>
                <a:ea typeface="Calibri"/>
                <a:cs typeface="Calibri"/>
                <a:sym typeface="Calibri"/>
              </a:rPr>
              <a:t>TELL YOUR STUDENTS</a:t>
            </a:r>
            <a:r>
              <a:rPr lang="en-SG" sz="1100" b="0" i="0" u="none" strike="noStrike" cap="none">
                <a:solidFill>
                  <a:schemeClr val="dk2"/>
                </a:solidFill>
                <a:latin typeface="Calibri"/>
                <a:ea typeface="Calibri"/>
                <a:cs typeface="Calibri"/>
                <a:sym typeface="Calibri"/>
              </a:rPr>
              <a:t> </a:t>
            </a:r>
            <a:endParaRPr>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0" i="0" u="none" strike="noStrike" cap="none">
                <a:solidFill>
                  <a:schemeClr val="dk2"/>
                </a:solidFill>
                <a:latin typeface="Calibri"/>
                <a:ea typeface="Calibri"/>
                <a:cs typeface="Calibri"/>
                <a:sym typeface="Calibri"/>
              </a:rPr>
              <a:t>Now let’s see how an EXIF viewer works on actual images. For this activity, you can either use a picture that you have taken on your phone or a picture from Flickr’s The Commons Gallery (flickr.com/commons). Images from Flickr’s The Commons Gallery are from publicly-held photography collections with no known copyright restrictions. If participants are selecting a photo, they have taken themselves, remind them to be mindful of privacy concerns. For example, participants can choose to avoid photos with people in them. </a:t>
            </a:r>
            <a:endParaRPr>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0" i="0" u="none" strike="noStrike" cap="none">
                <a:solidFill>
                  <a:schemeClr val="dk2"/>
                </a:solidFill>
                <a:latin typeface="Calibri"/>
                <a:ea typeface="Calibri"/>
                <a:cs typeface="Calibri"/>
                <a:sym typeface="Calibri"/>
              </a:rPr>
              <a:t>Upload the picture onto one of the three, EXIF viewers we previously discussed: Metapicz, ExtractMetadata.com, or Jeffrey’s EXIF Viewer. </a:t>
            </a:r>
            <a:endParaRPr>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1" i="0" u="none" strike="noStrike" cap="none">
                <a:solidFill>
                  <a:schemeClr val="dk2"/>
                </a:solidFill>
                <a:latin typeface="Calibri"/>
                <a:ea typeface="Calibri"/>
                <a:cs typeface="Calibri"/>
                <a:sym typeface="Calibri"/>
              </a:rPr>
              <a:t>ASK YOUR STUDENTS</a:t>
            </a:r>
            <a:r>
              <a:rPr lang="en-SG" sz="1100" b="0" i="0" u="none" strike="noStrike" cap="none">
                <a:solidFill>
                  <a:schemeClr val="dk2"/>
                </a:solidFill>
                <a:latin typeface="Calibri"/>
                <a:ea typeface="Calibri"/>
                <a:cs typeface="Calibri"/>
                <a:sym typeface="Calibri"/>
              </a:rPr>
              <a:t> </a:t>
            </a:r>
            <a:endParaRPr>
              <a:latin typeface="Calibri"/>
              <a:ea typeface="Calibri"/>
              <a:cs typeface="Calibri"/>
              <a:sym typeface="Calibri"/>
            </a:endParaRPr>
          </a:p>
          <a:p>
            <a:pPr marL="171450" marR="0" lvl="0" indent="-171450" algn="l" rtl="0">
              <a:lnSpc>
                <a:spcPct val="100000"/>
              </a:lnSpc>
              <a:spcBef>
                <a:spcPts val="0"/>
              </a:spcBef>
              <a:spcAft>
                <a:spcPts val="0"/>
              </a:spcAft>
              <a:buClr>
                <a:srgbClr val="000000"/>
              </a:buClr>
              <a:buSzPts val="1100"/>
              <a:buChar char="●"/>
            </a:pPr>
            <a:r>
              <a:rPr lang="en-SG" sz="1100" b="0" i="0" u="none" strike="noStrike" cap="none">
                <a:solidFill>
                  <a:schemeClr val="dk2"/>
                </a:solidFill>
                <a:latin typeface="Calibri"/>
                <a:ea typeface="Calibri"/>
                <a:cs typeface="Calibri"/>
                <a:sym typeface="Calibri"/>
              </a:rPr>
              <a:t>What information do you see? </a:t>
            </a:r>
            <a:endParaRPr>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1" i="1" u="none" strike="noStrike" cap="none">
                <a:solidFill>
                  <a:schemeClr val="dk2"/>
                </a:solidFill>
                <a:latin typeface="Calibri"/>
                <a:ea typeface="Calibri"/>
                <a:cs typeface="Calibri"/>
                <a:sym typeface="Calibri"/>
              </a:rPr>
              <a:t>Part 2</a:t>
            </a:r>
            <a:r>
              <a:rPr lang="en-SG" sz="1100" b="0" i="1" u="none" strike="noStrike" cap="none">
                <a:solidFill>
                  <a:schemeClr val="dk2"/>
                </a:solidFill>
                <a:latin typeface="Calibri"/>
                <a:ea typeface="Calibri"/>
                <a:cs typeface="Calibri"/>
                <a:sym typeface="Calibri"/>
              </a:rPr>
              <a:t> </a:t>
            </a:r>
            <a:endParaRPr i="1">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1" i="0" u="none" strike="noStrike" cap="none">
                <a:solidFill>
                  <a:schemeClr val="dk2"/>
                </a:solidFill>
                <a:latin typeface="Calibri"/>
                <a:ea typeface="Calibri"/>
                <a:cs typeface="Calibri"/>
                <a:sym typeface="Calibri"/>
              </a:rPr>
              <a:t>TELL YOUR STUDENTS</a:t>
            </a:r>
            <a:r>
              <a:rPr lang="en-SG" sz="1100" b="0" i="0" u="none" strike="noStrike" cap="none">
                <a:solidFill>
                  <a:schemeClr val="dk2"/>
                </a:solidFill>
                <a:latin typeface="Calibri"/>
                <a:ea typeface="Calibri"/>
                <a:cs typeface="Calibri"/>
                <a:sym typeface="Calibri"/>
              </a:rPr>
              <a:t> </a:t>
            </a:r>
            <a:endParaRPr>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0" i="0" u="none" strike="noStrike" cap="none">
                <a:solidFill>
                  <a:schemeClr val="dk2"/>
                </a:solidFill>
                <a:latin typeface="Calibri"/>
                <a:ea typeface="Calibri"/>
                <a:cs typeface="Calibri"/>
                <a:sym typeface="Calibri"/>
              </a:rPr>
              <a:t>Now take the same image and change it in some way (e.g., crop, rotate, edit the exposure, contrast, etc.). You could even take a screenshot of the image. Then upload this new image onto the same EXIF viewer. </a:t>
            </a:r>
            <a:endParaRPr>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1" i="0" u="none" strike="noStrike" cap="none">
                <a:solidFill>
                  <a:schemeClr val="dk2"/>
                </a:solidFill>
                <a:latin typeface="Calibri"/>
                <a:ea typeface="Calibri"/>
                <a:cs typeface="Calibri"/>
                <a:sym typeface="Calibri"/>
              </a:rPr>
              <a:t>ASK YOUR STUDENTS</a:t>
            </a:r>
            <a:r>
              <a:rPr lang="en-SG" sz="1100" b="0" i="0" u="none" strike="noStrike" cap="none">
                <a:solidFill>
                  <a:schemeClr val="dk2"/>
                </a:solidFill>
                <a:latin typeface="Calibri"/>
                <a:ea typeface="Calibri"/>
                <a:cs typeface="Calibri"/>
                <a:sym typeface="Calibri"/>
              </a:rPr>
              <a:t> </a:t>
            </a:r>
            <a:endParaRPr>
              <a:latin typeface="Calibri"/>
              <a:ea typeface="Calibri"/>
              <a:cs typeface="Calibri"/>
              <a:sym typeface="Calibri"/>
            </a:endParaRPr>
          </a:p>
          <a:p>
            <a:pPr marL="171450" marR="0" lvl="0" indent="-171450" algn="l" rtl="0">
              <a:lnSpc>
                <a:spcPct val="100000"/>
              </a:lnSpc>
              <a:spcBef>
                <a:spcPts val="0"/>
              </a:spcBef>
              <a:spcAft>
                <a:spcPts val="0"/>
              </a:spcAft>
              <a:buClr>
                <a:srgbClr val="000000"/>
              </a:buClr>
              <a:buSzPts val="1100"/>
              <a:buChar char="●"/>
            </a:pPr>
            <a:r>
              <a:rPr lang="en-SG" sz="1100" b="0" i="0" u="none" strike="noStrike" cap="none">
                <a:solidFill>
                  <a:schemeClr val="dk2"/>
                </a:solidFill>
                <a:latin typeface="Calibri"/>
                <a:ea typeface="Calibri"/>
                <a:cs typeface="Calibri"/>
                <a:sym typeface="Calibri"/>
              </a:rPr>
              <a:t>Does the metadata change in any way? </a:t>
            </a:r>
            <a:endParaRPr>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1" i="1" u="none" strike="noStrike" cap="none">
                <a:solidFill>
                  <a:schemeClr val="dk2"/>
                </a:solidFill>
                <a:latin typeface="Calibri"/>
                <a:ea typeface="Calibri"/>
                <a:cs typeface="Calibri"/>
                <a:sym typeface="Calibri"/>
              </a:rPr>
              <a:t>Part 3</a:t>
            </a:r>
            <a:r>
              <a:rPr lang="en-SG" sz="1100" b="0" i="1" u="none" strike="noStrike" cap="none">
                <a:solidFill>
                  <a:schemeClr val="dk2"/>
                </a:solidFill>
                <a:latin typeface="Calibri"/>
                <a:ea typeface="Calibri"/>
                <a:cs typeface="Calibri"/>
                <a:sym typeface="Calibri"/>
              </a:rPr>
              <a:t> </a:t>
            </a:r>
            <a:endParaRPr i="1">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1" i="0" u="none" strike="noStrike" cap="none">
                <a:solidFill>
                  <a:schemeClr val="dk2"/>
                </a:solidFill>
                <a:latin typeface="Calibri"/>
                <a:ea typeface="Calibri"/>
                <a:cs typeface="Calibri"/>
                <a:sym typeface="Calibri"/>
              </a:rPr>
              <a:t>TELL YOUR STUDENTS</a:t>
            </a:r>
            <a:r>
              <a:rPr lang="en-SG" sz="1100" b="0" i="0" u="none" strike="noStrike" cap="none">
                <a:solidFill>
                  <a:schemeClr val="dk2"/>
                </a:solidFill>
                <a:latin typeface="Calibri"/>
                <a:ea typeface="Calibri"/>
                <a:cs typeface="Calibri"/>
                <a:sym typeface="Calibri"/>
              </a:rPr>
              <a:t> </a:t>
            </a:r>
            <a:endParaRPr>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0" i="0" u="none" strike="noStrike" cap="none">
                <a:solidFill>
                  <a:schemeClr val="dk2"/>
                </a:solidFill>
                <a:latin typeface="Calibri"/>
                <a:ea typeface="Calibri"/>
                <a:cs typeface="Calibri"/>
                <a:sym typeface="Calibri"/>
              </a:rPr>
              <a:t>Now upload this image onto one of your social media accounts. Then take a screenshot of this post. Upload this screenshot onto the same EXIF viewer. </a:t>
            </a:r>
            <a:endParaRPr>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1" i="0" u="none" strike="noStrike" cap="none">
                <a:solidFill>
                  <a:schemeClr val="dk2"/>
                </a:solidFill>
                <a:latin typeface="Calibri"/>
                <a:ea typeface="Calibri"/>
                <a:cs typeface="Calibri"/>
                <a:sym typeface="Calibri"/>
              </a:rPr>
              <a:t>ASK YOUR STUDENTS</a:t>
            </a:r>
            <a:endParaRPr sz="1100" b="0" i="0" u="none" strike="noStrike" cap="none">
              <a:solidFill>
                <a:schemeClr val="dk2"/>
              </a:solidFill>
              <a:latin typeface="Calibri"/>
              <a:ea typeface="Calibri"/>
              <a:cs typeface="Calibri"/>
              <a:sym typeface="Calibri"/>
            </a:endParaRPr>
          </a:p>
          <a:p>
            <a:pPr marL="171450" marR="0" lvl="0" indent="-171450" algn="l" rtl="0">
              <a:lnSpc>
                <a:spcPct val="100000"/>
              </a:lnSpc>
              <a:spcBef>
                <a:spcPts val="0"/>
              </a:spcBef>
              <a:spcAft>
                <a:spcPts val="0"/>
              </a:spcAft>
              <a:buClr>
                <a:srgbClr val="000000"/>
              </a:buClr>
              <a:buSzPts val="1100"/>
              <a:buChar char="●"/>
            </a:pPr>
            <a:r>
              <a:rPr lang="en-SG" sz="1100" b="0" i="0" u="none" strike="noStrike" cap="none">
                <a:solidFill>
                  <a:schemeClr val="dk2"/>
                </a:solidFill>
                <a:latin typeface="Calibri"/>
                <a:ea typeface="Calibri"/>
                <a:cs typeface="Calibri"/>
                <a:sym typeface="Calibri"/>
              </a:rPr>
              <a:t>Does the metadata change in any way? How so?</a:t>
            </a:r>
            <a:br>
              <a:rPr lang="en-SG">
                <a:solidFill>
                  <a:schemeClr val="dk2"/>
                </a:solidFill>
                <a:latin typeface="Calibri"/>
                <a:ea typeface="Calibri"/>
                <a:cs typeface="Calibri"/>
                <a:sym typeface="Calibri"/>
              </a:rPr>
            </a:br>
            <a:endParaRPr b="1">
              <a:solidFill>
                <a:schemeClr val="dk2"/>
              </a:solidFill>
              <a:latin typeface="Calibri"/>
              <a:ea typeface="Calibri"/>
              <a:cs typeface="Calibri"/>
              <a:sym typeface="Calibri"/>
            </a:endParaRPr>
          </a:p>
        </p:txBody>
      </p:sp>
      <p:sp>
        <p:nvSpPr>
          <p:cNvPr id="1904" name="Google Shape;1904;p9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6"/>
        <p:cNvGrpSpPr/>
        <p:nvPr/>
      </p:nvGrpSpPr>
      <p:grpSpPr>
        <a:xfrm>
          <a:off x="0" y="0"/>
          <a:ext cx="0" cy="0"/>
          <a:chOff x="0" y="0"/>
          <a:chExt cx="0" cy="0"/>
        </a:xfrm>
      </p:grpSpPr>
      <p:sp>
        <p:nvSpPr>
          <p:cNvPr id="1917" name="Google Shape;1917;p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SG" sz="1100" b="1" u="sng">
                <a:solidFill>
                  <a:schemeClr val="dk2"/>
                </a:solidFill>
                <a:latin typeface="Calibri"/>
                <a:ea typeface="Calibri"/>
                <a:cs typeface="Calibri"/>
                <a:sym typeface="Calibri"/>
              </a:rPr>
              <a:t>Speaker Notes:</a:t>
            </a:r>
            <a:endParaRPr sz="1100" b="1"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1" i="0" u="none" strike="noStrike" cap="none">
                <a:solidFill>
                  <a:schemeClr val="dk2"/>
                </a:solidFill>
                <a:latin typeface="Calibri"/>
                <a:ea typeface="Calibri"/>
                <a:cs typeface="Calibri"/>
                <a:sym typeface="Calibri"/>
              </a:rPr>
              <a:t>Discussion</a:t>
            </a:r>
            <a:endParaRPr>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1" i="0" u="none" strike="noStrike" cap="none">
                <a:solidFill>
                  <a:schemeClr val="dk2"/>
                </a:solidFill>
                <a:latin typeface="Calibri"/>
                <a:ea typeface="Calibri"/>
                <a:cs typeface="Calibri"/>
                <a:sym typeface="Calibri"/>
              </a:rPr>
              <a:t>ASK YOUR STUDENTS</a:t>
            </a:r>
            <a:r>
              <a:rPr lang="en-SG" sz="1100" b="0" i="0" u="none" strike="noStrike" cap="none">
                <a:solidFill>
                  <a:schemeClr val="dk2"/>
                </a:solidFill>
                <a:latin typeface="Calibri"/>
                <a:ea typeface="Calibri"/>
                <a:cs typeface="Calibri"/>
                <a:sym typeface="Calibri"/>
              </a:rPr>
              <a:t> </a:t>
            </a:r>
            <a:endParaRPr>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0" i="0" u="none" strike="noStrike" cap="none">
                <a:solidFill>
                  <a:schemeClr val="dk2"/>
                </a:solidFill>
                <a:latin typeface="Calibri"/>
                <a:ea typeface="Calibri"/>
                <a:cs typeface="Calibri"/>
                <a:sym typeface="Calibri"/>
              </a:rPr>
              <a:t>Reflect on the metadata that you have seen in the assignment:</a:t>
            </a:r>
            <a:endParaRPr>
              <a:latin typeface="Calibri"/>
              <a:ea typeface="Calibri"/>
              <a:cs typeface="Calibri"/>
              <a:sym typeface="Calibri"/>
            </a:endParaRPr>
          </a:p>
          <a:p>
            <a:pPr marL="171450" marR="0" lvl="0" indent="-171450" algn="l" rtl="0">
              <a:lnSpc>
                <a:spcPct val="100000"/>
              </a:lnSpc>
              <a:spcBef>
                <a:spcPts val="0"/>
              </a:spcBef>
              <a:spcAft>
                <a:spcPts val="0"/>
              </a:spcAft>
              <a:buClr>
                <a:srgbClr val="000000"/>
              </a:buClr>
              <a:buSzPts val="1100"/>
              <a:buChar char="●"/>
            </a:pPr>
            <a:r>
              <a:rPr lang="en-SG" sz="1100" b="0" i="0" u="none" strike="noStrike" cap="none">
                <a:solidFill>
                  <a:schemeClr val="dk2"/>
                </a:solidFill>
                <a:latin typeface="Calibri"/>
                <a:ea typeface="Calibri"/>
                <a:cs typeface="Calibri"/>
                <a:sym typeface="Calibri"/>
              </a:rPr>
              <a:t>How can metadata be useful to journalists and news consumers? </a:t>
            </a:r>
            <a:endParaRPr>
              <a:latin typeface="Calibri"/>
              <a:ea typeface="Calibri"/>
              <a:cs typeface="Calibri"/>
              <a:sym typeface="Calibri"/>
            </a:endParaRPr>
          </a:p>
          <a:p>
            <a:pPr marL="171450" marR="0" lvl="0" indent="-171450" algn="l" rtl="0">
              <a:lnSpc>
                <a:spcPct val="100000"/>
              </a:lnSpc>
              <a:spcBef>
                <a:spcPts val="0"/>
              </a:spcBef>
              <a:spcAft>
                <a:spcPts val="0"/>
              </a:spcAft>
              <a:buClr>
                <a:srgbClr val="000000"/>
              </a:buClr>
              <a:buSzPts val="1100"/>
              <a:buChar char="●"/>
            </a:pPr>
            <a:r>
              <a:rPr lang="en-SG" sz="1100" b="0" i="0" u="none" strike="noStrike" cap="none">
                <a:solidFill>
                  <a:schemeClr val="dk2"/>
                </a:solidFill>
                <a:latin typeface="Calibri"/>
                <a:ea typeface="Calibri"/>
                <a:cs typeface="Calibri"/>
                <a:sym typeface="Calibri"/>
              </a:rPr>
              <a:t>What are the challenges of getting accurate metadata? </a:t>
            </a:r>
            <a:endParaRPr>
              <a:latin typeface="Calibri"/>
              <a:ea typeface="Calibri"/>
              <a:cs typeface="Calibri"/>
              <a:sym typeface="Calibri"/>
            </a:endParaRPr>
          </a:p>
          <a:p>
            <a:pPr marL="171450" marR="0" lvl="0" indent="-171450" algn="l" rtl="0">
              <a:lnSpc>
                <a:spcPct val="100000"/>
              </a:lnSpc>
              <a:spcBef>
                <a:spcPts val="0"/>
              </a:spcBef>
              <a:spcAft>
                <a:spcPts val="0"/>
              </a:spcAft>
              <a:buClr>
                <a:srgbClr val="000000"/>
              </a:buClr>
              <a:buSzPts val="1100"/>
              <a:buChar char="●"/>
            </a:pPr>
            <a:r>
              <a:rPr lang="en-SG" sz="1100" b="0" i="0" u="none" strike="noStrike" cap="none">
                <a:solidFill>
                  <a:schemeClr val="dk2"/>
                </a:solidFill>
                <a:latin typeface="Calibri"/>
                <a:ea typeface="Calibri"/>
                <a:cs typeface="Calibri"/>
                <a:sym typeface="Calibri"/>
              </a:rPr>
              <a:t>Why do you think cell phones/computers are designed to capture this information about images? Consider who might benefit from this information. </a:t>
            </a:r>
            <a:endParaRPr>
              <a:latin typeface="Calibri"/>
              <a:ea typeface="Calibri"/>
              <a:cs typeface="Calibri"/>
              <a:sym typeface="Calibri"/>
            </a:endParaRPr>
          </a:p>
          <a:p>
            <a:pPr marL="0" lvl="0" indent="0" algn="l" rtl="0">
              <a:lnSpc>
                <a:spcPct val="100000"/>
              </a:lnSpc>
              <a:spcBef>
                <a:spcPts val="0"/>
              </a:spcBef>
              <a:spcAft>
                <a:spcPts val="0"/>
              </a:spcAft>
              <a:buSzPts val="1100"/>
              <a:buNone/>
            </a:pPr>
            <a:endParaRPr b="1">
              <a:solidFill>
                <a:schemeClr val="dk2"/>
              </a:solidFill>
              <a:latin typeface="Calibri"/>
              <a:ea typeface="Calibri"/>
              <a:cs typeface="Calibri"/>
              <a:sym typeface="Calibri"/>
            </a:endParaRPr>
          </a:p>
        </p:txBody>
      </p:sp>
      <p:sp>
        <p:nvSpPr>
          <p:cNvPr id="1918" name="Google Shape;1918;p9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0"/>
        <p:cNvGrpSpPr/>
        <p:nvPr/>
      </p:nvGrpSpPr>
      <p:grpSpPr>
        <a:xfrm>
          <a:off x="0" y="0"/>
          <a:ext cx="0" cy="0"/>
          <a:chOff x="0" y="0"/>
          <a:chExt cx="0" cy="0"/>
        </a:xfrm>
      </p:grpSpPr>
      <p:sp>
        <p:nvSpPr>
          <p:cNvPr id="1941" name="Google Shape;1941;p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SG" sz="1100" b="1" u="sng" dirty="0">
                <a:solidFill>
                  <a:schemeClr val="dk2"/>
                </a:solidFill>
                <a:latin typeface="Calibri"/>
                <a:ea typeface="Calibri"/>
                <a:cs typeface="Calibri"/>
                <a:sym typeface="Calibri"/>
              </a:rPr>
              <a:t>Speaker Notes:</a:t>
            </a:r>
            <a:endParaRPr sz="1100" b="1" i="0" u="none" strike="noStrike" cap="none" dirty="0">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dirty="0">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1" i="0" u="none" strike="noStrike" cap="none" dirty="0">
                <a:solidFill>
                  <a:schemeClr val="dk2"/>
                </a:solidFill>
                <a:latin typeface="Calibri"/>
                <a:ea typeface="Calibri"/>
                <a:cs typeface="Calibri"/>
                <a:sym typeface="Calibri"/>
              </a:rPr>
              <a:t>TELL YOUR STUDENTS</a:t>
            </a:r>
            <a:r>
              <a:rPr lang="en-SG" sz="1100" b="0" i="0" u="none" strike="noStrike" cap="none" dirty="0">
                <a:solidFill>
                  <a:schemeClr val="dk2"/>
                </a:solidFill>
                <a:latin typeface="Calibri"/>
                <a:ea typeface="Calibri"/>
                <a:cs typeface="Calibri"/>
                <a:sym typeface="Calibri"/>
              </a:rPr>
              <a:t> </a:t>
            </a:r>
            <a:endParaRPr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0" i="0" u="none" strike="noStrike" cap="none" dirty="0">
                <a:solidFill>
                  <a:schemeClr val="dk2"/>
                </a:solidFill>
                <a:latin typeface="Calibri"/>
                <a:ea typeface="Calibri"/>
                <a:cs typeface="Calibri"/>
                <a:sym typeface="Calibri"/>
              </a:rPr>
              <a:t>As we have learned, metadata can provide some helpful information about an image and its source, date of capture, and even location of capture. However, metadata can also be easily changed on a cell phone / computer or every time an image is uploaded to a new platform. Therefore, viewing an image’s metadata is only one step in the news verification process </a:t>
            </a:r>
            <a:r>
              <a:rPr lang="en-SG" sz="1100" b="0" i="0" u="none" strike="noStrike" cap="none" dirty="0">
                <a:solidFill>
                  <a:srgbClr val="000000"/>
                </a:solidFill>
                <a:latin typeface="Calibri"/>
                <a:ea typeface="Calibri"/>
                <a:cs typeface="Calibri"/>
                <a:sym typeface="Calibri"/>
              </a:rPr>
              <a:t>—</a:t>
            </a:r>
            <a:r>
              <a:rPr lang="en-SG" sz="1100" b="0" i="0" u="none" strike="noStrike" cap="none" dirty="0">
                <a:solidFill>
                  <a:schemeClr val="dk2"/>
                </a:solidFill>
                <a:latin typeface="Calibri"/>
                <a:ea typeface="Calibri"/>
                <a:cs typeface="Calibri"/>
                <a:sym typeface="Calibri"/>
              </a:rPr>
              <a:t> one that should always come after identifying an original piece of content. </a:t>
            </a:r>
            <a:endParaRPr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SG" sz="1100" b="1" i="0" u="none" strike="noStrike" cap="none" dirty="0">
                <a:solidFill>
                  <a:schemeClr val="dk2"/>
                </a:solidFill>
                <a:latin typeface="Calibri"/>
                <a:ea typeface="Calibri"/>
                <a:cs typeface="Calibri"/>
                <a:sym typeface="Calibri"/>
              </a:rPr>
              <a:t>RESOURCES</a:t>
            </a:r>
            <a:endParaRPr dirty="0">
              <a:latin typeface="Calibri"/>
              <a:ea typeface="Calibri"/>
              <a:cs typeface="Calibri"/>
              <a:sym typeface="Calibri"/>
            </a:endParaRPr>
          </a:p>
          <a:p>
            <a:pPr marL="171450" marR="0" lvl="0" indent="-171450" algn="l" rtl="0">
              <a:lnSpc>
                <a:spcPct val="100000"/>
              </a:lnSpc>
              <a:spcBef>
                <a:spcPts val="0"/>
              </a:spcBef>
              <a:spcAft>
                <a:spcPts val="0"/>
              </a:spcAft>
              <a:buClr>
                <a:srgbClr val="000000"/>
              </a:buClr>
              <a:buSzPts val="1100"/>
              <a:buChar char="●"/>
            </a:pPr>
            <a:r>
              <a:rPr lang="en-SG" sz="1100" b="0" i="0" u="none" strike="noStrike" cap="none" dirty="0">
                <a:solidFill>
                  <a:schemeClr val="dk2"/>
                </a:solidFill>
                <a:latin typeface="Calibri"/>
                <a:ea typeface="Calibri"/>
                <a:cs typeface="Calibri"/>
                <a:sym typeface="Calibri"/>
              </a:rPr>
              <a:t>Video by First Draft: Metadata Explained</a:t>
            </a:r>
            <a:endParaRPr dirty="0">
              <a:latin typeface="Calibri"/>
              <a:ea typeface="Calibri"/>
              <a:cs typeface="Calibri"/>
              <a:sym typeface="Calibri"/>
            </a:endParaRPr>
          </a:p>
          <a:p>
            <a:pPr marL="628650" marR="0" lvl="1" indent="-171450" algn="l" rtl="0">
              <a:lnSpc>
                <a:spcPct val="100000"/>
              </a:lnSpc>
              <a:spcBef>
                <a:spcPts val="0"/>
              </a:spcBef>
              <a:spcAft>
                <a:spcPts val="0"/>
              </a:spcAft>
              <a:buClr>
                <a:srgbClr val="000000"/>
              </a:buClr>
              <a:buSzPts val="1100"/>
              <a:buChar char="○"/>
            </a:pPr>
            <a:r>
              <a:rPr lang="en-SG" sz="1100" b="0" i="0" u="none" strike="noStrike" cap="none" dirty="0" err="1">
                <a:solidFill>
                  <a:schemeClr val="dk2"/>
                </a:solidFill>
                <a:latin typeface="Calibri"/>
                <a:ea typeface="Calibri"/>
                <a:cs typeface="Calibri"/>
                <a:sym typeface="Calibri"/>
              </a:rPr>
              <a:t>youtube.com</a:t>
            </a:r>
            <a:r>
              <a:rPr lang="en-SG" sz="1100" b="0" i="0" u="none" strike="noStrike" cap="none" dirty="0">
                <a:solidFill>
                  <a:schemeClr val="dk2"/>
                </a:solidFill>
                <a:latin typeface="Calibri"/>
                <a:ea typeface="Calibri"/>
                <a:cs typeface="Calibri"/>
                <a:sym typeface="Calibri"/>
              </a:rPr>
              <a:t>/</a:t>
            </a:r>
            <a:r>
              <a:rPr lang="en-SG" sz="1100" b="0" i="0" u="none" strike="noStrike" cap="none" dirty="0" err="1">
                <a:solidFill>
                  <a:schemeClr val="dk2"/>
                </a:solidFill>
                <a:latin typeface="Calibri"/>
                <a:ea typeface="Calibri"/>
                <a:cs typeface="Calibri"/>
                <a:sym typeface="Calibri"/>
              </a:rPr>
              <a:t>watch?v</a:t>
            </a:r>
            <a:r>
              <a:rPr lang="en-SG" sz="1100" b="0" i="0" u="none" strike="noStrike" cap="none" dirty="0">
                <a:solidFill>
                  <a:schemeClr val="dk2"/>
                </a:solidFill>
                <a:latin typeface="Calibri"/>
                <a:ea typeface="Calibri"/>
                <a:cs typeface="Calibri"/>
                <a:sym typeface="Calibri"/>
              </a:rPr>
              <a:t>=BSLVy9ax8tU </a:t>
            </a:r>
            <a:endParaRPr dirty="0">
              <a:latin typeface="Calibri"/>
              <a:ea typeface="Calibri"/>
              <a:cs typeface="Calibri"/>
              <a:sym typeface="Calibri"/>
            </a:endParaRPr>
          </a:p>
          <a:p>
            <a:pPr marL="171450" marR="0" lvl="0" indent="-171450" algn="l" rtl="0">
              <a:lnSpc>
                <a:spcPct val="100000"/>
              </a:lnSpc>
              <a:spcBef>
                <a:spcPts val="0"/>
              </a:spcBef>
              <a:spcAft>
                <a:spcPts val="0"/>
              </a:spcAft>
              <a:buClr>
                <a:srgbClr val="000000"/>
              </a:buClr>
              <a:buSzPts val="1100"/>
              <a:buChar char="●"/>
            </a:pPr>
            <a:r>
              <a:rPr lang="en-SG" sz="1100" b="0" i="0" u="none" strike="noStrike" cap="none" dirty="0">
                <a:solidFill>
                  <a:schemeClr val="dk2"/>
                </a:solidFill>
                <a:latin typeface="Calibri"/>
                <a:ea typeface="Calibri"/>
                <a:cs typeface="Calibri"/>
                <a:sym typeface="Calibri"/>
              </a:rPr>
              <a:t>Video by Metadata Camp: Metadata Basics in 3 Minutes </a:t>
            </a:r>
            <a:endParaRPr dirty="0">
              <a:latin typeface="Calibri"/>
              <a:ea typeface="Calibri"/>
              <a:cs typeface="Calibri"/>
              <a:sym typeface="Calibri"/>
            </a:endParaRPr>
          </a:p>
          <a:p>
            <a:pPr marL="628650" marR="0" lvl="1" indent="-171450" algn="l" rtl="0">
              <a:lnSpc>
                <a:spcPct val="100000"/>
              </a:lnSpc>
              <a:spcBef>
                <a:spcPts val="0"/>
              </a:spcBef>
              <a:spcAft>
                <a:spcPts val="0"/>
              </a:spcAft>
              <a:buClr>
                <a:srgbClr val="000000"/>
              </a:buClr>
              <a:buSzPts val="1100"/>
              <a:buChar char="○"/>
            </a:pPr>
            <a:r>
              <a:rPr lang="en-SG" sz="1100" b="0" i="0" u="none" strike="noStrike" cap="none" dirty="0" err="1">
                <a:solidFill>
                  <a:schemeClr val="dk2"/>
                </a:solidFill>
                <a:latin typeface="Calibri"/>
                <a:ea typeface="Calibri"/>
                <a:cs typeface="Calibri"/>
                <a:sym typeface="Calibri"/>
              </a:rPr>
              <a:t>youtube.com</a:t>
            </a:r>
            <a:r>
              <a:rPr lang="en-SG" sz="1100" b="0" i="0" u="none" strike="noStrike" cap="none" dirty="0">
                <a:solidFill>
                  <a:schemeClr val="dk2"/>
                </a:solidFill>
                <a:latin typeface="Calibri"/>
                <a:ea typeface="Calibri"/>
                <a:cs typeface="Calibri"/>
                <a:sym typeface="Calibri"/>
              </a:rPr>
              <a:t>/</a:t>
            </a:r>
            <a:r>
              <a:rPr lang="en-SG" sz="1100" b="0" i="0" u="none" strike="noStrike" cap="none" dirty="0" err="1">
                <a:solidFill>
                  <a:schemeClr val="dk2"/>
                </a:solidFill>
                <a:latin typeface="Calibri"/>
                <a:ea typeface="Calibri"/>
                <a:cs typeface="Calibri"/>
                <a:sym typeface="Calibri"/>
              </a:rPr>
              <a:t>watch?v</a:t>
            </a:r>
            <a:r>
              <a:rPr lang="en-SG" sz="1100" b="0" i="0" u="none" strike="noStrike" cap="none" dirty="0">
                <a:solidFill>
                  <a:schemeClr val="dk2"/>
                </a:solidFill>
                <a:latin typeface="Calibri"/>
                <a:ea typeface="Calibri"/>
                <a:cs typeface="Calibri"/>
                <a:sym typeface="Calibri"/>
              </a:rPr>
              <a:t>=DQJzOD3nW4Y </a:t>
            </a:r>
            <a:endParaRPr dirty="0">
              <a:latin typeface="Calibri"/>
              <a:ea typeface="Calibri"/>
              <a:cs typeface="Calibri"/>
              <a:sym typeface="Calibri"/>
            </a:endParaRPr>
          </a:p>
          <a:p>
            <a:pPr marL="171450" marR="0" lvl="0" indent="-171450" algn="l" rtl="0">
              <a:lnSpc>
                <a:spcPct val="100000"/>
              </a:lnSpc>
              <a:spcBef>
                <a:spcPts val="0"/>
              </a:spcBef>
              <a:spcAft>
                <a:spcPts val="0"/>
              </a:spcAft>
              <a:buClr>
                <a:srgbClr val="000000"/>
              </a:buClr>
              <a:buSzPts val="1100"/>
              <a:buChar char="●"/>
            </a:pPr>
            <a:r>
              <a:rPr lang="en-SG" sz="1100" b="0" i="0" u="none" strike="noStrike" cap="none" dirty="0">
                <a:solidFill>
                  <a:schemeClr val="dk2"/>
                </a:solidFill>
                <a:latin typeface="Calibri"/>
                <a:ea typeface="Calibri"/>
                <a:cs typeface="Calibri"/>
                <a:sym typeface="Calibri"/>
              </a:rPr>
              <a:t>Article by Photography Mad: EXIF Data Explained </a:t>
            </a:r>
            <a:endParaRPr dirty="0">
              <a:latin typeface="Calibri"/>
              <a:ea typeface="Calibri"/>
              <a:cs typeface="Calibri"/>
              <a:sym typeface="Calibri"/>
            </a:endParaRPr>
          </a:p>
          <a:p>
            <a:pPr marL="628650" marR="0" lvl="1" indent="-171450" algn="l" rtl="0">
              <a:lnSpc>
                <a:spcPct val="100000"/>
              </a:lnSpc>
              <a:spcBef>
                <a:spcPts val="0"/>
              </a:spcBef>
              <a:spcAft>
                <a:spcPts val="0"/>
              </a:spcAft>
              <a:buClr>
                <a:srgbClr val="000000"/>
              </a:buClr>
              <a:buSzPts val="1100"/>
              <a:buChar char="○"/>
            </a:pPr>
            <a:r>
              <a:rPr lang="en-SG" sz="1100" b="0" i="0" u="none" strike="noStrike" cap="none" dirty="0" err="1">
                <a:solidFill>
                  <a:schemeClr val="dk2"/>
                </a:solidFill>
                <a:latin typeface="Calibri"/>
                <a:ea typeface="Calibri"/>
                <a:cs typeface="Calibri"/>
                <a:sym typeface="Calibri"/>
              </a:rPr>
              <a:t>photographymad.com</a:t>
            </a:r>
            <a:r>
              <a:rPr lang="en-SG" sz="1100" b="0" i="0" u="none" strike="noStrike" cap="none" dirty="0">
                <a:solidFill>
                  <a:schemeClr val="dk2"/>
                </a:solidFill>
                <a:latin typeface="Calibri"/>
                <a:ea typeface="Calibri"/>
                <a:cs typeface="Calibri"/>
                <a:sym typeface="Calibri"/>
              </a:rPr>
              <a:t>/pages/view/</a:t>
            </a:r>
            <a:r>
              <a:rPr lang="en-SG" sz="1100" b="0" i="0" u="none" strike="noStrike" cap="none" dirty="0" err="1">
                <a:solidFill>
                  <a:schemeClr val="dk2"/>
                </a:solidFill>
                <a:latin typeface="Calibri"/>
                <a:ea typeface="Calibri"/>
                <a:cs typeface="Calibri"/>
                <a:sym typeface="Calibri"/>
              </a:rPr>
              <a:t>exif</a:t>
            </a:r>
            <a:r>
              <a:rPr lang="en-SG" sz="1100" b="0" i="0" u="none" strike="noStrike" cap="none" dirty="0">
                <a:solidFill>
                  <a:schemeClr val="dk2"/>
                </a:solidFill>
                <a:latin typeface="Calibri"/>
                <a:ea typeface="Calibri"/>
                <a:cs typeface="Calibri"/>
                <a:sym typeface="Calibri"/>
              </a:rPr>
              <a:t>-data-explained </a:t>
            </a:r>
            <a:endParaRPr dirty="0">
              <a:latin typeface="Calibri"/>
              <a:ea typeface="Calibri"/>
              <a:cs typeface="Calibri"/>
              <a:sym typeface="Calibri"/>
            </a:endParaRPr>
          </a:p>
          <a:p>
            <a:pPr marL="171450" marR="0" lvl="0" indent="-171450" algn="l" rtl="0">
              <a:lnSpc>
                <a:spcPct val="100000"/>
              </a:lnSpc>
              <a:spcBef>
                <a:spcPts val="0"/>
              </a:spcBef>
              <a:spcAft>
                <a:spcPts val="0"/>
              </a:spcAft>
              <a:buClr>
                <a:srgbClr val="000000"/>
              </a:buClr>
              <a:buSzPts val="1100"/>
              <a:buChar char="●"/>
            </a:pPr>
            <a:r>
              <a:rPr lang="en-SG" sz="1100" b="0" i="0" u="none" strike="noStrike" cap="none" dirty="0">
                <a:solidFill>
                  <a:schemeClr val="dk2"/>
                </a:solidFill>
                <a:latin typeface="Calibri"/>
                <a:ea typeface="Calibri"/>
                <a:cs typeface="Calibri"/>
                <a:sym typeface="Calibri"/>
              </a:rPr>
              <a:t>EXIF Viewer Websites: </a:t>
            </a:r>
            <a:endParaRPr dirty="0">
              <a:latin typeface="Calibri"/>
              <a:ea typeface="Calibri"/>
              <a:cs typeface="Calibri"/>
              <a:sym typeface="Calibri"/>
            </a:endParaRPr>
          </a:p>
          <a:p>
            <a:pPr marL="628650" marR="0" lvl="1" indent="-171450" algn="l" rtl="0">
              <a:lnSpc>
                <a:spcPct val="100000"/>
              </a:lnSpc>
              <a:spcBef>
                <a:spcPts val="0"/>
              </a:spcBef>
              <a:spcAft>
                <a:spcPts val="0"/>
              </a:spcAft>
              <a:buClr>
                <a:srgbClr val="000000"/>
              </a:buClr>
              <a:buSzPts val="1100"/>
              <a:buChar char="○"/>
            </a:pPr>
            <a:r>
              <a:rPr lang="en-SG" sz="1100" b="0" i="0" u="none" strike="noStrike" cap="none" dirty="0" err="1">
                <a:solidFill>
                  <a:schemeClr val="dk2"/>
                </a:solidFill>
                <a:latin typeface="Calibri"/>
                <a:ea typeface="Calibri"/>
                <a:cs typeface="Calibri"/>
                <a:sym typeface="Calibri"/>
              </a:rPr>
              <a:t>Metapicz</a:t>
            </a:r>
            <a:r>
              <a:rPr lang="en-SG" sz="1100" b="0" i="0" u="none" strike="noStrike" cap="none" dirty="0">
                <a:solidFill>
                  <a:schemeClr val="dk2"/>
                </a:solidFill>
                <a:latin typeface="Calibri"/>
                <a:ea typeface="Calibri"/>
                <a:cs typeface="Calibri"/>
                <a:sym typeface="Calibri"/>
              </a:rPr>
              <a:t>: </a:t>
            </a:r>
            <a:r>
              <a:rPr lang="en-SG" sz="1100" b="0" i="0" u="none" strike="noStrike" cap="none" dirty="0" err="1">
                <a:solidFill>
                  <a:schemeClr val="dk2"/>
                </a:solidFill>
                <a:latin typeface="Calibri"/>
                <a:ea typeface="Calibri"/>
                <a:cs typeface="Calibri"/>
                <a:sym typeface="Calibri"/>
              </a:rPr>
              <a:t>metapicz.com</a:t>
            </a:r>
            <a:endParaRPr sz="1100" b="0" i="0" u="none" strike="noStrike" cap="none" dirty="0">
              <a:solidFill>
                <a:schemeClr val="dk2"/>
              </a:solidFill>
              <a:latin typeface="Calibri"/>
              <a:ea typeface="Calibri"/>
              <a:cs typeface="Calibri"/>
              <a:sym typeface="Calibri"/>
            </a:endParaRPr>
          </a:p>
          <a:p>
            <a:pPr marL="628650" marR="0" lvl="1" indent="-171450" algn="l" rtl="0">
              <a:lnSpc>
                <a:spcPct val="100000"/>
              </a:lnSpc>
              <a:spcBef>
                <a:spcPts val="0"/>
              </a:spcBef>
              <a:spcAft>
                <a:spcPts val="0"/>
              </a:spcAft>
              <a:buClr>
                <a:srgbClr val="000000"/>
              </a:buClr>
              <a:buSzPts val="1100"/>
              <a:buChar char="○"/>
            </a:pPr>
            <a:r>
              <a:rPr lang="en-SG" sz="1100" b="0" i="0" u="none" strike="noStrike" cap="none" dirty="0" err="1">
                <a:solidFill>
                  <a:schemeClr val="dk2"/>
                </a:solidFill>
                <a:latin typeface="Calibri"/>
                <a:ea typeface="Calibri"/>
                <a:cs typeface="Calibri"/>
                <a:sym typeface="Calibri"/>
              </a:rPr>
              <a:t>ExtractMetadata</a:t>
            </a:r>
            <a:r>
              <a:rPr lang="en-SG" sz="1100" b="0" i="0" u="none" strike="noStrike" cap="none" dirty="0">
                <a:solidFill>
                  <a:schemeClr val="dk2"/>
                </a:solidFill>
                <a:latin typeface="Calibri"/>
                <a:ea typeface="Calibri"/>
                <a:cs typeface="Calibri"/>
                <a:sym typeface="Calibri"/>
              </a:rPr>
              <a:t>:.</a:t>
            </a:r>
            <a:r>
              <a:rPr lang="en-SG" sz="1100" b="0" i="0" u="none" strike="noStrike" cap="none" dirty="0" err="1">
                <a:solidFill>
                  <a:schemeClr val="dk2"/>
                </a:solidFill>
                <a:latin typeface="Calibri"/>
                <a:ea typeface="Calibri"/>
                <a:cs typeface="Calibri"/>
                <a:sym typeface="Calibri"/>
              </a:rPr>
              <a:t>comextractmetadata.com</a:t>
            </a:r>
            <a:r>
              <a:rPr lang="en-SG" sz="1100" b="0" i="0" u="none" strike="noStrike" cap="none" dirty="0">
                <a:solidFill>
                  <a:schemeClr val="dk2"/>
                </a:solidFill>
                <a:latin typeface="Calibri"/>
                <a:ea typeface="Calibri"/>
                <a:cs typeface="Calibri"/>
                <a:sym typeface="Calibri"/>
              </a:rPr>
              <a:t> </a:t>
            </a:r>
            <a:endParaRPr dirty="0">
              <a:latin typeface="Calibri"/>
              <a:ea typeface="Calibri"/>
              <a:cs typeface="Calibri"/>
              <a:sym typeface="Calibri"/>
            </a:endParaRPr>
          </a:p>
          <a:p>
            <a:pPr marL="628650" marR="0" lvl="1" indent="-171450" algn="l" rtl="0">
              <a:lnSpc>
                <a:spcPct val="100000"/>
              </a:lnSpc>
              <a:spcBef>
                <a:spcPts val="0"/>
              </a:spcBef>
              <a:spcAft>
                <a:spcPts val="0"/>
              </a:spcAft>
              <a:buClr>
                <a:srgbClr val="000000"/>
              </a:buClr>
              <a:buSzPts val="1100"/>
              <a:buChar char="○"/>
            </a:pPr>
            <a:r>
              <a:rPr lang="en-SG" sz="1100" b="0" i="0" u="none" strike="noStrike" cap="none" dirty="0">
                <a:solidFill>
                  <a:schemeClr val="dk2"/>
                </a:solidFill>
                <a:latin typeface="Calibri"/>
                <a:ea typeface="Calibri"/>
                <a:cs typeface="Calibri"/>
                <a:sym typeface="Calibri"/>
              </a:rPr>
              <a:t>Jeffrey’s EXIF Viewer: </a:t>
            </a:r>
            <a:r>
              <a:rPr lang="en-SG" sz="1100" b="0" i="0" u="none" strike="noStrike" cap="none" dirty="0" err="1">
                <a:solidFill>
                  <a:schemeClr val="dk2"/>
                </a:solidFill>
                <a:latin typeface="Calibri"/>
                <a:ea typeface="Calibri"/>
                <a:cs typeface="Calibri"/>
                <a:sym typeface="Calibri"/>
              </a:rPr>
              <a:t>exif.regex.info</a:t>
            </a:r>
            <a:r>
              <a:rPr lang="en-SG" sz="1100" b="0" i="0" u="none" strike="noStrike" cap="none" dirty="0">
                <a:solidFill>
                  <a:schemeClr val="dk2"/>
                </a:solidFill>
                <a:latin typeface="Calibri"/>
                <a:ea typeface="Calibri"/>
                <a:cs typeface="Calibri"/>
                <a:sym typeface="Calibri"/>
              </a:rPr>
              <a:t>/</a:t>
            </a:r>
            <a:r>
              <a:rPr lang="en-SG" sz="1100" b="0" i="0" u="none" strike="noStrike" cap="none" dirty="0" err="1">
                <a:solidFill>
                  <a:schemeClr val="dk2"/>
                </a:solidFill>
                <a:latin typeface="Calibri"/>
                <a:ea typeface="Calibri"/>
                <a:cs typeface="Calibri"/>
                <a:sym typeface="Calibri"/>
              </a:rPr>
              <a:t>exif.cgi</a:t>
            </a:r>
            <a:endParaRPr sz="1100" b="0" i="0" u="none" strike="noStrike" cap="none" dirty="0">
              <a:solidFill>
                <a:schemeClr val="dk2"/>
              </a:solidFill>
              <a:latin typeface="Calibri"/>
              <a:ea typeface="Calibri"/>
              <a:cs typeface="Calibri"/>
              <a:sym typeface="Calibri"/>
            </a:endParaRPr>
          </a:p>
          <a:p>
            <a:pPr marL="457200" marR="0" lvl="1" indent="0" algn="l" rtl="0">
              <a:lnSpc>
                <a:spcPct val="100000"/>
              </a:lnSpc>
              <a:spcBef>
                <a:spcPts val="0"/>
              </a:spcBef>
              <a:spcAft>
                <a:spcPts val="0"/>
              </a:spcAft>
              <a:buClr>
                <a:srgbClr val="000000"/>
              </a:buClr>
              <a:buSzPts val="1100"/>
              <a:buNone/>
            </a:pPr>
            <a:endParaRPr sz="1100" b="0" i="0" u="none" strike="noStrike" cap="none" dirty="0">
              <a:solidFill>
                <a:schemeClr val="dk2"/>
              </a:solidFill>
              <a:latin typeface="Calibri"/>
              <a:ea typeface="Calibri"/>
              <a:cs typeface="Calibri"/>
              <a:sym typeface="Calibri"/>
            </a:endParaRPr>
          </a:p>
        </p:txBody>
      </p:sp>
      <p:sp>
        <p:nvSpPr>
          <p:cNvPr id="1942" name="Google Shape;1942;p9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8"/>
        <p:cNvGrpSpPr/>
        <p:nvPr/>
      </p:nvGrpSpPr>
      <p:grpSpPr>
        <a:xfrm>
          <a:off x="0" y="0"/>
          <a:ext cx="0" cy="0"/>
          <a:chOff x="0" y="0"/>
          <a:chExt cx="0" cy="0"/>
        </a:xfrm>
      </p:grpSpPr>
      <p:sp>
        <p:nvSpPr>
          <p:cNvPr id="1949" name="Google Shape;1949;p8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50" name="Google Shape;1950;p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Clr>
                <a:schemeClr val="dk1"/>
              </a:buClr>
              <a:buSzPts val="1100"/>
              <a:buFont typeface="Arial"/>
              <a:buNone/>
            </a:pPr>
            <a:r>
              <a:rPr lang="en-SG" b="1" u="sng" dirty="0">
                <a:solidFill>
                  <a:schemeClr val="dk2"/>
                </a:solidFill>
                <a:latin typeface="Calibri"/>
                <a:ea typeface="Calibri"/>
                <a:cs typeface="Calibri"/>
                <a:sym typeface="Calibri"/>
              </a:rPr>
              <a:t>Speaker Notes:</a:t>
            </a:r>
            <a:endParaRPr b="1" dirty="0">
              <a:solidFill>
                <a:schemeClr val="dk2"/>
              </a:solidFill>
              <a:latin typeface="Calibri"/>
              <a:ea typeface="Calibri"/>
              <a:cs typeface="Calibri"/>
              <a:sym typeface="Calibri"/>
            </a:endParaRPr>
          </a:p>
          <a:p>
            <a:pPr marL="158750" lvl="0" indent="0" algn="l" rtl="0">
              <a:lnSpc>
                <a:spcPct val="100000"/>
              </a:lnSpc>
              <a:spcBef>
                <a:spcPts val="0"/>
              </a:spcBef>
              <a:spcAft>
                <a:spcPts val="0"/>
              </a:spcAft>
              <a:buClr>
                <a:schemeClr val="dk1"/>
              </a:buClr>
              <a:buSzPts val="1100"/>
              <a:buFont typeface="Arial"/>
              <a:buNone/>
            </a:pPr>
            <a:endParaRPr b="1" dirty="0">
              <a:solidFill>
                <a:schemeClr val="dk2"/>
              </a:solidFill>
              <a:latin typeface="Calibri"/>
              <a:ea typeface="Calibri"/>
              <a:cs typeface="Calibri"/>
              <a:sym typeface="Calibri"/>
            </a:endParaRPr>
          </a:p>
          <a:p>
            <a:pPr marL="158750" lvl="0" indent="0" algn="l" rtl="0">
              <a:lnSpc>
                <a:spcPct val="100000"/>
              </a:lnSpc>
              <a:spcBef>
                <a:spcPts val="0"/>
              </a:spcBef>
              <a:spcAft>
                <a:spcPts val="0"/>
              </a:spcAft>
              <a:buClr>
                <a:schemeClr val="dk1"/>
              </a:buClr>
              <a:buSzPts val="1100"/>
              <a:buFont typeface="Arial"/>
              <a:buNone/>
            </a:pPr>
            <a:r>
              <a:rPr lang="en-SG" b="0" dirty="0">
                <a:solidFill>
                  <a:schemeClr val="dk2"/>
                </a:solidFill>
                <a:latin typeface="Calibri"/>
                <a:ea typeface="Calibri"/>
                <a:cs typeface="Calibri"/>
                <a:sym typeface="Calibri"/>
              </a:rPr>
              <a:t>The lessons and activities in this section help students build safe, supportive, and inclusive online communities. A critical skill in this area is being able to identify and share reputable sources. Core skills include perspective-taking, critical thinking, respect and empathy, building healthy relationships, and media literacy.</a:t>
            </a:r>
            <a:endParaRPr b="0" dirty="0">
              <a:solidFill>
                <a:schemeClr val="dk2"/>
              </a:solidFill>
              <a:latin typeface="Calibri"/>
              <a:ea typeface="Calibri"/>
              <a:cs typeface="Calibri"/>
              <a:sym typeface="Calibri"/>
            </a:endParaRPr>
          </a:p>
          <a:p>
            <a:pPr marL="158750" lvl="0" indent="0" algn="l" rtl="0">
              <a:lnSpc>
                <a:spcPct val="100000"/>
              </a:lnSpc>
              <a:spcBef>
                <a:spcPts val="0"/>
              </a:spcBef>
              <a:spcAft>
                <a:spcPts val="0"/>
              </a:spcAft>
              <a:buClr>
                <a:schemeClr val="dk1"/>
              </a:buClr>
              <a:buSzPts val="1100"/>
              <a:buFont typeface="Arial"/>
              <a:buNone/>
            </a:pPr>
            <a:endParaRPr b="1" dirty="0">
              <a:solidFill>
                <a:schemeClr val="dk2"/>
              </a:solidFill>
              <a:latin typeface="Calibri"/>
              <a:ea typeface="Calibri"/>
              <a:cs typeface="Calibri"/>
              <a:sym typeface="Calibri"/>
            </a:endParaRPr>
          </a:p>
          <a:p>
            <a:pPr marL="158750" lvl="0" indent="0" algn="l" rtl="0">
              <a:lnSpc>
                <a:spcPct val="100000"/>
              </a:lnSpc>
              <a:spcBef>
                <a:spcPts val="0"/>
              </a:spcBef>
              <a:spcAft>
                <a:spcPts val="0"/>
              </a:spcAft>
              <a:buSzPts val="1100"/>
              <a:buNone/>
            </a:pPr>
            <a:endParaRPr b="1" dirty="0">
              <a:solidFill>
                <a:schemeClr val="dk2"/>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p:cSld name="Moduel">
    <p:spTree>
      <p:nvGrpSpPr>
        <p:cNvPr id="1" name="Shape 6"/>
        <p:cNvGrpSpPr/>
        <p:nvPr/>
      </p:nvGrpSpPr>
      <p:grpSpPr>
        <a:xfrm>
          <a:off x="0" y="0"/>
          <a:ext cx="0" cy="0"/>
          <a:chOff x="0" y="0"/>
          <a:chExt cx="0" cy="0"/>
        </a:xfrm>
      </p:grpSpPr>
      <p:sp>
        <p:nvSpPr>
          <p:cNvPr id="7" name="Google Shape;7;p116"/>
          <p:cNvSpPr txBox="1">
            <a:spLocks noGrp="1"/>
          </p:cNvSpPr>
          <p:nvPr>
            <p:ph type="subTitle" idx="1"/>
          </p:nvPr>
        </p:nvSpPr>
        <p:spPr>
          <a:xfrm>
            <a:off x="938312" y="12041733"/>
            <a:ext cx="3747247" cy="413186"/>
          </a:xfrm>
          <a:prstGeom prst="rect">
            <a:avLst/>
          </a:prstGeom>
          <a:noFill/>
          <a:ln>
            <a:noFill/>
          </a:ln>
        </p:spPr>
        <p:txBody>
          <a:bodyPr spcFirstLastPara="1" wrap="square" lIns="0" tIns="0" rIns="0" bIns="0" anchor="t" anchorCtr="0">
            <a:noAutofit/>
          </a:bodyPr>
          <a:lstStyle>
            <a:lvl1pPr marR="0" lvl="0" algn="l" rtl="0">
              <a:lnSpc>
                <a:spcPct val="125000"/>
              </a:lnSpc>
              <a:spcBef>
                <a:spcPts val="0"/>
              </a:spcBef>
              <a:spcAft>
                <a:spcPts val="0"/>
              </a:spcAft>
              <a:buClr>
                <a:srgbClr val="1C2B33"/>
              </a:buClr>
              <a:buSzPts val="450"/>
              <a:buFont typeface="Arial"/>
              <a:buNone/>
              <a:defRPr sz="1800" b="1" i="0" u="none" strike="noStrike" cap="none">
                <a:solidFill>
                  <a:srgbClr val="67788A"/>
                </a:solidFill>
                <a:latin typeface="Montserrat SemiBold"/>
                <a:ea typeface="Montserrat SemiBold"/>
                <a:cs typeface="Montserrat SemiBold"/>
                <a:sym typeface="Montserrat SemiBold"/>
              </a:defRPr>
            </a:lvl1pPr>
            <a:lvl2pPr marR="0" lvl="1" algn="l" rtl="0">
              <a:lnSpc>
                <a:spcPct val="125000"/>
              </a:lnSpc>
              <a:spcBef>
                <a:spcPts val="0"/>
              </a:spcBef>
              <a:spcAft>
                <a:spcPts val="0"/>
              </a:spcAft>
              <a:buClr>
                <a:schemeClr val="dk1"/>
              </a:buClr>
              <a:buSzPts val="2039"/>
              <a:buFont typeface="Arial"/>
              <a:buNone/>
              <a:defRPr sz="2399" b="0" i="0" u="none" strike="noStrike" cap="none">
                <a:solidFill>
                  <a:schemeClr val="dk1"/>
                </a:solidFill>
                <a:latin typeface="Arial"/>
                <a:ea typeface="Arial"/>
                <a:cs typeface="Arial"/>
                <a:sym typeface="Arial"/>
              </a:defRPr>
            </a:lvl2pPr>
            <a:lvl3pPr marR="0" lvl="2" algn="l" rtl="0">
              <a:lnSpc>
                <a:spcPct val="125000"/>
              </a:lnSpc>
              <a:spcBef>
                <a:spcPts val="0"/>
              </a:spcBef>
              <a:spcAft>
                <a:spcPts val="0"/>
              </a:spcAft>
              <a:buClr>
                <a:schemeClr val="dk1"/>
              </a:buClr>
              <a:buSzPts val="2039"/>
              <a:buFont typeface="Arial"/>
              <a:buNone/>
              <a:defRPr sz="2399" b="0" i="0" u="none" strike="noStrike" cap="none">
                <a:solidFill>
                  <a:schemeClr val="dk1"/>
                </a:solidFill>
                <a:latin typeface="Arial"/>
                <a:ea typeface="Arial"/>
                <a:cs typeface="Arial"/>
                <a:sym typeface="Arial"/>
              </a:defRPr>
            </a:lvl3pPr>
            <a:lvl4pPr marR="0" lvl="3" algn="l" rtl="0">
              <a:lnSpc>
                <a:spcPct val="125000"/>
              </a:lnSpc>
              <a:spcBef>
                <a:spcPts val="0"/>
              </a:spcBef>
              <a:spcAft>
                <a:spcPts val="0"/>
              </a:spcAft>
              <a:buClr>
                <a:schemeClr val="dk1"/>
              </a:buClr>
              <a:buSzPts val="2039"/>
              <a:buFont typeface="Arial"/>
              <a:buNone/>
              <a:defRPr sz="2399" b="0" i="0" u="none" strike="noStrike" cap="none">
                <a:solidFill>
                  <a:schemeClr val="dk1"/>
                </a:solidFill>
                <a:latin typeface="Arial"/>
                <a:ea typeface="Arial"/>
                <a:cs typeface="Arial"/>
                <a:sym typeface="Arial"/>
              </a:defRPr>
            </a:lvl4pPr>
            <a:lvl5pPr marR="0" lvl="4" algn="l" rtl="0">
              <a:lnSpc>
                <a:spcPct val="125000"/>
              </a:lnSpc>
              <a:spcBef>
                <a:spcPts val="0"/>
              </a:spcBef>
              <a:spcAft>
                <a:spcPts val="0"/>
              </a:spcAft>
              <a:buClr>
                <a:schemeClr val="dk1"/>
              </a:buClr>
              <a:buSzPts val="2039"/>
              <a:buFont typeface="Arial"/>
              <a:buNone/>
              <a:defRPr sz="2399" b="0" i="0" u="none" strike="noStrike" cap="none">
                <a:solidFill>
                  <a:schemeClr val="dk1"/>
                </a:solidFill>
                <a:latin typeface="Arial"/>
                <a:ea typeface="Arial"/>
                <a:cs typeface="Arial"/>
                <a:sym typeface="Arial"/>
              </a:defRPr>
            </a:lvl5pPr>
            <a:lvl6pPr marR="0" lvl="5" algn="l" rtl="0">
              <a:lnSpc>
                <a:spcPct val="125000"/>
              </a:lnSpc>
              <a:spcBef>
                <a:spcPts val="0"/>
              </a:spcBef>
              <a:spcAft>
                <a:spcPts val="0"/>
              </a:spcAft>
              <a:buClr>
                <a:srgbClr val="1C2B33"/>
              </a:buClr>
              <a:buSzPts val="2399"/>
              <a:buFont typeface="Arial"/>
              <a:buNone/>
              <a:defRPr sz="2399" b="0" i="0" u="none" strike="noStrike" cap="none">
                <a:solidFill>
                  <a:schemeClr val="dk1"/>
                </a:solidFill>
                <a:latin typeface="Arial"/>
                <a:ea typeface="Arial"/>
                <a:cs typeface="Arial"/>
                <a:sym typeface="Arial"/>
              </a:defRPr>
            </a:lvl6pPr>
            <a:lvl7pPr marR="0" lvl="6" algn="l" rtl="0">
              <a:lnSpc>
                <a:spcPct val="125000"/>
              </a:lnSpc>
              <a:spcBef>
                <a:spcPts val="0"/>
              </a:spcBef>
              <a:spcAft>
                <a:spcPts val="0"/>
              </a:spcAft>
              <a:buClr>
                <a:srgbClr val="1C2B33"/>
              </a:buClr>
              <a:buSzPts val="2399"/>
              <a:buFont typeface="Arial"/>
              <a:buNone/>
              <a:defRPr sz="2399" b="0" i="0" u="none" strike="noStrike" cap="none">
                <a:solidFill>
                  <a:schemeClr val="dk1"/>
                </a:solidFill>
                <a:latin typeface="Arial"/>
                <a:ea typeface="Arial"/>
                <a:cs typeface="Arial"/>
                <a:sym typeface="Arial"/>
              </a:defRPr>
            </a:lvl7pPr>
            <a:lvl8pPr marR="0" lvl="7" algn="l" rtl="0">
              <a:lnSpc>
                <a:spcPct val="125000"/>
              </a:lnSpc>
              <a:spcBef>
                <a:spcPts val="0"/>
              </a:spcBef>
              <a:spcAft>
                <a:spcPts val="0"/>
              </a:spcAft>
              <a:buClr>
                <a:srgbClr val="1C2B33"/>
              </a:buClr>
              <a:buSzPts val="2399"/>
              <a:buFont typeface="Arial"/>
              <a:buNone/>
              <a:defRPr sz="2399" b="0" i="0" u="none" strike="noStrike" cap="none">
                <a:solidFill>
                  <a:schemeClr val="dk1"/>
                </a:solidFill>
                <a:latin typeface="Arial"/>
                <a:ea typeface="Arial"/>
                <a:cs typeface="Arial"/>
                <a:sym typeface="Arial"/>
              </a:defRPr>
            </a:lvl8pPr>
            <a:lvl9pPr marR="0" lvl="8" algn="l" rtl="0">
              <a:lnSpc>
                <a:spcPct val="125000"/>
              </a:lnSpc>
              <a:spcBef>
                <a:spcPts val="0"/>
              </a:spcBef>
              <a:spcAft>
                <a:spcPts val="0"/>
              </a:spcAft>
              <a:buClr>
                <a:srgbClr val="1C2B33"/>
              </a:buClr>
              <a:buSzPts val="2399"/>
              <a:buFont typeface="Arial"/>
              <a:buNone/>
              <a:defRPr sz="2399" b="0" i="0" u="none" strike="noStrike" cap="none">
                <a:solidFill>
                  <a:schemeClr val="dk1"/>
                </a:solidFill>
                <a:latin typeface="Arial"/>
                <a:ea typeface="Arial"/>
                <a:cs typeface="Arial"/>
                <a:sym typeface="Arial"/>
              </a:defRPr>
            </a:lvl9pPr>
          </a:lstStyle>
          <a:p>
            <a:endParaRPr/>
          </a:p>
        </p:txBody>
      </p:sp>
      <p:sp>
        <p:nvSpPr>
          <p:cNvPr id="8" name="Google Shape;8;p116"/>
          <p:cNvSpPr txBox="1">
            <a:spLocks noGrp="1"/>
          </p:cNvSpPr>
          <p:nvPr>
            <p:ph type="ctrTitle"/>
          </p:nvPr>
        </p:nvSpPr>
        <p:spPr>
          <a:xfrm>
            <a:off x="932080" y="4865793"/>
            <a:ext cx="5495556" cy="1992209"/>
          </a:xfrm>
          <a:prstGeom prst="rect">
            <a:avLst/>
          </a:prstGeom>
          <a:noFill/>
          <a:ln>
            <a:noFill/>
          </a:ln>
        </p:spPr>
        <p:txBody>
          <a:bodyPr spcFirstLastPara="1" wrap="square" lIns="0" tIns="0" rIns="0" bIns="0" anchor="t" anchorCtr="0">
            <a:noAutofit/>
          </a:bodyPr>
          <a:lstStyle>
            <a:lvl1pPr marR="0" lvl="0" algn="l" rtl="0">
              <a:lnSpc>
                <a:spcPct val="108000"/>
              </a:lnSpc>
              <a:spcBef>
                <a:spcPts val="0"/>
              </a:spcBef>
              <a:spcAft>
                <a:spcPts val="0"/>
              </a:spcAft>
              <a:buClr>
                <a:schemeClr val="lt2"/>
              </a:buClr>
              <a:buSzPts val="5600"/>
              <a:buFont typeface="Arial"/>
              <a:buNone/>
              <a:defRPr sz="7193" b="1" i="0" u="none" strike="noStrike" cap="none">
                <a:solidFill>
                  <a:srgbClr val="67788A"/>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2pPr>
            <a:lvl3pPr marR="0" lvl="2"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3pPr>
            <a:lvl4pPr marR="0" lvl="3"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4pPr>
            <a:lvl5pPr marR="0" lvl="4"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5pPr>
            <a:lvl6pPr marR="0" lvl="5"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6pPr>
            <a:lvl7pPr marR="0" lvl="6"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7pPr>
            <a:lvl8pPr marR="0" lvl="7"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8pPr>
            <a:lvl9pPr marR="0" lvl="8"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9pPr>
          </a:lstStyle>
          <a:p>
            <a:endParaRPr dirty="0"/>
          </a:p>
        </p:txBody>
      </p:sp>
      <p:sp>
        <p:nvSpPr>
          <p:cNvPr id="9" name="Google Shape;9;p116"/>
          <p:cNvSpPr txBox="1">
            <a:spLocks noGrp="1"/>
          </p:cNvSpPr>
          <p:nvPr>
            <p:ph type="subTitle" idx="2"/>
          </p:nvPr>
        </p:nvSpPr>
        <p:spPr>
          <a:xfrm>
            <a:off x="941221" y="4191793"/>
            <a:ext cx="5486416" cy="433963"/>
          </a:xfrm>
          <a:prstGeom prst="rect">
            <a:avLst/>
          </a:prstGeom>
          <a:noFill/>
          <a:ln>
            <a:noFill/>
          </a:ln>
        </p:spPr>
        <p:txBody>
          <a:bodyPr spcFirstLastPara="1" wrap="square" lIns="0" tIns="0" rIns="0" bIns="0" anchor="t" anchorCtr="0">
            <a:noAutofit/>
          </a:bodyPr>
          <a:lstStyle>
            <a:lvl1pPr marR="0" lvl="0" algn="l" rtl="0">
              <a:lnSpc>
                <a:spcPct val="125000"/>
              </a:lnSpc>
              <a:spcBef>
                <a:spcPts val="0"/>
              </a:spcBef>
              <a:spcAft>
                <a:spcPts val="0"/>
              </a:spcAft>
              <a:buClr>
                <a:srgbClr val="1C2B33"/>
              </a:buClr>
              <a:buSzPts val="600"/>
              <a:buFont typeface="Arial"/>
              <a:buNone/>
              <a:defRPr sz="2399" b="1" i="0" u="none" strike="noStrike" cap="none">
                <a:solidFill>
                  <a:srgbClr val="67788A"/>
                </a:solidFill>
                <a:latin typeface="Montserrat SemiBold"/>
                <a:ea typeface="Montserrat SemiBold"/>
                <a:cs typeface="Montserrat SemiBold"/>
                <a:sym typeface="Montserrat SemiBold"/>
              </a:defRPr>
            </a:lvl1pPr>
            <a:lvl2pPr marR="0" lvl="1" algn="l" rtl="0">
              <a:lnSpc>
                <a:spcPct val="125000"/>
              </a:lnSpc>
              <a:spcBef>
                <a:spcPts val="0"/>
              </a:spcBef>
              <a:spcAft>
                <a:spcPts val="0"/>
              </a:spcAft>
              <a:buClr>
                <a:schemeClr val="lt1"/>
              </a:buClr>
              <a:buSzPts val="2039"/>
              <a:buFont typeface="Arial"/>
              <a:buNone/>
              <a:defRPr sz="2399" b="0" i="0" u="none" strike="noStrike" cap="none">
                <a:solidFill>
                  <a:schemeClr val="lt1"/>
                </a:solidFill>
                <a:latin typeface="Arial"/>
                <a:ea typeface="Arial"/>
                <a:cs typeface="Arial"/>
                <a:sym typeface="Arial"/>
              </a:defRPr>
            </a:lvl2pPr>
            <a:lvl3pPr marR="0" lvl="2" algn="l" rtl="0">
              <a:lnSpc>
                <a:spcPct val="125000"/>
              </a:lnSpc>
              <a:spcBef>
                <a:spcPts val="0"/>
              </a:spcBef>
              <a:spcAft>
                <a:spcPts val="0"/>
              </a:spcAft>
              <a:buClr>
                <a:schemeClr val="lt1"/>
              </a:buClr>
              <a:buSzPts val="2039"/>
              <a:buFont typeface="Arial"/>
              <a:buNone/>
              <a:defRPr sz="2399" b="0" i="0" u="none" strike="noStrike" cap="none">
                <a:solidFill>
                  <a:schemeClr val="lt1"/>
                </a:solidFill>
                <a:latin typeface="Arial"/>
                <a:ea typeface="Arial"/>
                <a:cs typeface="Arial"/>
                <a:sym typeface="Arial"/>
              </a:defRPr>
            </a:lvl3pPr>
            <a:lvl4pPr marR="0" lvl="3" algn="l" rtl="0">
              <a:lnSpc>
                <a:spcPct val="125000"/>
              </a:lnSpc>
              <a:spcBef>
                <a:spcPts val="0"/>
              </a:spcBef>
              <a:spcAft>
                <a:spcPts val="0"/>
              </a:spcAft>
              <a:buClr>
                <a:schemeClr val="lt1"/>
              </a:buClr>
              <a:buSzPts val="2039"/>
              <a:buFont typeface="Arial"/>
              <a:buNone/>
              <a:defRPr sz="2399" b="0" i="0" u="none" strike="noStrike" cap="none">
                <a:solidFill>
                  <a:schemeClr val="lt1"/>
                </a:solidFill>
                <a:latin typeface="Arial"/>
                <a:ea typeface="Arial"/>
                <a:cs typeface="Arial"/>
                <a:sym typeface="Arial"/>
              </a:defRPr>
            </a:lvl4pPr>
            <a:lvl5pPr marR="0" lvl="4" algn="l" rtl="0">
              <a:lnSpc>
                <a:spcPct val="125000"/>
              </a:lnSpc>
              <a:spcBef>
                <a:spcPts val="0"/>
              </a:spcBef>
              <a:spcAft>
                <a:spcPts val="0"/>
              </a:spcAft>
              <a:buClr>
                <a:schemeClr val="lt1"/>
              </a:buClr>
              <a:buSzPts val="2039"/>
              <a:buFont typeface="Arial"/>
              <a:buNone/>
              <a:defRPr sz="2399" b="0" i="0" u="none" strike="noStrike" cap="none">
                <a:solidFill>
                  <a:schemeClr val="lt1"/>
                </a:solidFill>
                <a:latin typeface="Arial"/>
                <a:ea typeface="Arial"/>
                <a:cs typeface="Arial"/>
                <a:sym typeface="Arial"/>
              </a:defRPr>
            </a:lvl5pPr>
            <a:lvl6pPr marR="0" lvl="5" algn="l" rtl="0">
              <a:lnSpc>
                <a:spcPct val="125000"/>
              </a:lnSpc>
              <a:spcBef>
                <a:spcPts val="0"/>
              </a:spcBef>
              <a:spcAft>
                <a:spcPts val="0"/>
              </a:spcAft>
              <a:buClr>
                <a:srgbClr val="1C2B33"/>
              </a:buClr>
              <a:buSzPts val="2399"/>
              <a:buFont typeface="Arial"/>
              <a:buNone/>
              <a:defRPr sz="2399" b="0" i="0" u="none" strike="noStrike" cap="none">
                <a:solidFill>
                  <a:schemeClr val="lt1"/>
                </a:solidFill>
                <a:latin typeface="Arial"/>
                <a:ea typeface="Arial"/>
                <a:cs typeface="Arial"/>
                <a:sym typeface="Arial"/>
              </a:defRPr>
            </a:lvl6pPr>
            <a:lvl7pPr marR="0" lvl="6" algn="l" rtl="0">
              <a:lnSpc>
                <a:spcPct val="125000"/>
              </a:lnSpc>
              <a:spcBef>
                <a:spcPts val="0"/>
              </a:spcBef>
              <a:spcAft>
                <a:spcPts val="0"/>
              </a:spcAft>
              <a:buClr>
                <a:srgbClr val="1C2B33"/>
              </a:buClr>
              <a:buSzPts val="2399"/>
              <a:buFont typeface="Arial"/>
              <a:buNone/>
              <a:defRPr sz="2399" b="0" i="0" u="none" strike="noStrike" cap="none">
                <a:solidFill>
                  <a:schemeClr val="lt1"/>
                </a:solidFill>
                <a:latin typeface="Arial"/>
                <a:ea typeface="Arial"/>
                <a:cs typeface="Arial"/>
                <a:sym typeface="Arial"/>
              </a:defRPr>
            </a:lvl7pPr>
            <a:lvl8pPr marR="0" lvl="7" algn="l" rtl="0">
              <a:lnSpc>
                <a:spcPct val="125000"/>
              </a:lnSpc>
              <a:spcBef>
                <a:spcPts val="0"/>
              </a:spcBef>
              <a:spcAft>
                <a:spcPts val="0"/>
              </a:spcAft>
              <a:buClr>
                <a:srgbClr val="1C2B33"/>
              </a:buClr>
              <a:buSzPts val="2399"/>
              <a:buFont typeface="Arial"/>
              <a:buNone/>
              <a:defRPr sz="2399" b="0" i="0" u="none" strike="noStrike" cap="none">
                <a:solidFill>
                  <a:schemeClr val="lt1"/>
                </a:solidFill>
                <a:latin typeface="Arial"/>
                <a:ea typeface="Arial"/>
                <a:cs typeface="Arial"/>
                <a:sym typeface="Arial"/>
              </a:defRPr>
            </a:lvl8pPr>
            <a:lvl9pPr marR="0" lvl="8" algn="l" rtl="0">
              <a:lnSpc>
                <a:spcPct val="125000"/>
              </a:lnSpc>
              <a:spcBef>
                <a:spcPts val="0"/>
              </a:spcBef>
              <a:spcAft>
                <a:spcPts val="0"/>
              </a:spcAft>
              <a:buClr>
                <a:srgbClr val="1C2B33"/>
              </a:buClr>
              <a:buSzPts val="2399"/>
              <a:buFont typeface="Arial"/>
              <a:buNone/>
              <a:defRPr sz="2399" b="0" i="0" u="none" strike="noStrike" cap="none">
                <a:solidFill>
                  <a:schemeClr val="lt1"/>
                </a:solidFill>
                <a:latin typeface="Arial"/>
                <a:ea typeface="Arial"/>
                <a:cs typeface="Arial"/>
                <a:sym typeface="Arial"/>
              </a:defRPr>
            </a:lvl9pPr>
          </a:lstStyle>
          <a:p>
            <a:endParaRPr/>
          </a:p>
        </p:txBody>
      </p:sp>
      <p:sp>
        <p:nvSpPr>
          <p:cNvPr id="10" name="Google Shape;10;p116"/>
          <p:cNvSpPr txBox="1">
            <a:spLocks noGrp="1"/>
          </p:cNvSpPr>
          <p:nvPr>
            <p:ph type="body" idx="3"/>
          </p:nvPr>
        </p:nvSpPr>
        <p:spPr>
          <a:xfrm>
            <a:off x="937788" y="12454917"/>
            <a:ext cx="3747965" cy="482600"/>
          </a:xfrm>
          <a:prstGeom prst="rect">
            <a:avLst/>
          </a:prstGeom>
          <a:noFill/>
          <a:ln>
            <a:noFill/>
          </a:ln>
        </p:spPr>
        <p:txBody>
          <a:bodyPr spcFirstLastPara="1" wrap="square" lIns="91425" tIns="45700" rIns="91425" bIns="45700" anchor="t" anchorCtr="0">
            <a:normAutofit/>
          </a:bodyPr>
          <a:lstStyle>
            <a:lvl1pPr marL="457200" marR="0" lvl="0" indent="-257175" algn="l" rtl="0">
              <a:lnSpc>
                <a:spcPct val="129000"/>
              </a:lnSpc>
              <a:spcBef>
                <a:spcPts val="0"/>
              </a:spcBef>
              <a:spcAft>
                <a:spcPts val="0"/>
              </a:spcAft>
              <a:buClr>
                <a:srgbClr val="1C2B33"/>
              </a:buClr>
              <a:buSzPts val="450"/>
              <a:buFont typeface="Arial"/>
              <a:buChar char="•"/>
              <a:defRPr sz="1800" b="1" i="0" u="none" strike="noStrike" cap="none">
                <a:solidFill>
                  <a:srgbClr val="67788A"/>
                </a:solidFill>
                <a:latin typeface="Montserrat SemiBold"/>
                <a:ea typeface="Montserrat SemiBold"/>
                <a:cs typeface="Montserrat SemiBold"/>
                <a:sym typeface="Montserrat SemiBold"/>
              </a:defRPr>
            </a:lvl1pPr>
            <a:lvl2pPr marL="914400" marR="0" lvl="1" indent="-358076" algn="l" rtl="0">
              <a:lnSpc>
                <a:spcPct val="129000"/>
              </a:lnSpc>
              <a:spcBef>
                <a:spcPts val="1199"/>
              </a:spcBef>
              <a:spcAft>
                <a:spcPts val="0"/>
              </a:spcAft>
              <a:buClr>
                <a:srgbClr val="1C2B33"/>
              </a:buClr>
              <a:buSzPts val="2039"/>
              <a:buFont typeface="Arial"/>
              <a:buChar char="•"/>
              <a:defRPr sz="2399" b="0" i="0" u="none" strike="noStrike" cap="none">
                <a:solidFill>
                  <a:srgbClr val="1C2B33"/>
                </a:solidFill>
                <a:latin typeface="Arial"/>
                <a:ea typeface="Arial"/>
                <a:cs typeface="Arial"/>
                <a:sym typeface="Arial"/>
              </a:defRPr>
            </a:lvl2pPr>
            <a:lvl3pPr marL="1371600" marR="0" lvl="2" indent="-358076" algn="l" rtl="0">
              <a:lnSpc>
                <a:spcPct val="129000"/>
              </a:lnSpc>
              <a:spcBef>
                <a:spcPts val="1199"/>
              </a:spcBef>
              <a:spcAft>
                <a:spcPts val="0"/>
              </a:spcAft>
              <a:buClr>
                <a:srgbClr val="1C2B33"/>
              </a:buClr>
              <a:buSzPts val="2039"/>
              <a:buFont typeface="Arial"/>
              <a:buChar char="﹘"/>
              <a:defRPr sz="2399" b="0" i="0" u="none" strike="noStrike" cap="none">
                <a:solidFill>
                  <a:srgbClr val="1C2B33"/>
                </a:solidFill>
                <a:latin typeface="Arial"/>
                <a:ea typeface="Arial"/>
                <a:cs typeface="Arial"/>
                <a:sym typeface="Arial"/>
              </a:defRPr>
            </a:lvl3pPr>
            <a:lvl4pPr marL="1828800" marR="0" lvl="3" indent="-358076" algn="l" rtl="0">
              <a:lnSpc>
                <a:spcPct val="129000"/>
              </a:lnSpc>
              <a:spcBef>
                <a:spcPts val="1199"/>
              </a:spcBef>
              <a:spcAft>
                <a:spcPts val="0"/>
              </a:spcAft>
              <a:buClr>
                <a:srgbClr val="1C2B33"/>
              </a:buClr>
              <a:buSzPts val="2039"/>
              <a:buFont typeface="Arial"/>
              <a:buChar char="﹘"/>
              <a:defRPr sz="2399" b="0" i="0" u="none" strike="noStrike" cap="none">
                <a:solidFill>
                  <a:srgbClr val="1C2B33"/>
                </a:solidFill>
                <a:latin typeface="Arial"/>
                <a:ea typeface="Arial"/>
                <a:cs typeface="Arial"/>
                <a:sym typeface="Arial"/>
              </a:defRPr>
            </a:lvl4pPr>
            <a:lvl5pPr marL="2286000" marR="0" lvl="4" indent="-358076" algn="l" rtl="0">
              <a:lnSpc>
                <a:spcPct val="129000"/>
              </a:lnSpc>
              <a:spcBef>
                <a:spcPts val="1199"/>
              </a:spcBef>
              <a:spcAft>
                <a:spcPts val="0"/>
              </a:spcAft>
              <a:buClr>
                <a:srgbClr val="1C2B33"/>
              </a:buClr>
              <a:buSzPts val="2039"/>
              <a:buFont typeface="Arial"/>
              <a:buChar char="﹘"/>
              <a:defRPr sz="2399" b="0" i="0" u="none" strike="noStrike" cap="none">
                <a:solidFill>
                  <a:srgbClr val="1C2B33"/>
                </a:solidFill>
                <a:latin typeface="Arial"/>
                <a:ea typeface="Arial"/>
                <a:cs typeface="Arial"/>
                <a:sym typeface="Arial"/>
              </a:defRPr>
            </a:lvl5pPr>
            <a:lvl6pPr marL="2743200" marR="0" lvl="5" indent="-228600" algn="l" rtl="0">
              <a:lnSpc>
                <a:spcPct val="100000"/>
              </a:lnSpc>
              <a:spcBef>
                <a:spcPts val="1199"/>
              </a:spcBef>
              <a:spcAft>
                <a:spcPts val="0"/>
              </a:spcAft>
              <a:buClr>
                <a:srgbClr val="000000"/>
              </a:buClr>
              <a:buSzPts val="1400"/>
              <a:buFont typeface="Arial"/>
              <a:buNone/>
              <a:defRPr sz="2399" b="0" i="0" u="none" strike="noStrike" cap="none">
                <a:solidFill>
                  <a:srgbClr val="1C2B33"/>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2399" b="0" i="0" u="none" strike="noStrike" cap="none">
                <a:solidFill>
                  <a:srgbClr val="1C2B33"/>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2399" b="0" i="0" u="none" strike="noStrike" cap="none">
                <a:solidFill>
                  <a:srgbClr val="1C2B33"/>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2399" b="0" i="0" u="none" strike="noStrike" cap="none">
                <a:solidFill>
                  <a:srgbClr val="1C2B33"/>
                </a:solidFill>
                <a:latin typeface="Arial"/>
                <a:ea typeface="Arial"/>
                <a:cs typeface="Arial"/>
                <a:sym typeface="Aria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4 Lesson 4">
  <p:cSld name="M4 Lesson 4">
    <p:bg>
      <p:bgRef idx="1001">
        <a:schemeClr val="bg1"/>
      </p:bgRef>
    </p:bg>
    <p:spTree>
      <p:nvGrpSpPr>
        <p:cNvPr id="1" name="Shape 111"/>
        <p:cNvGrpSpPr/>
        <p:nvPr/>
      </p:nvGrpSpPr>
      <p:grpSpPr>
        <a:xfrm>
          <a:off x="0" y="0"/>
          <a:ext cx="0" cy="0"/>
          <a:chOff x="0" y="0"/>
          <a:chExt cx="0" cy="0"/>
        </a:xfrm>
      </p:grpSpPr>
      <p:sp>
        <p:nvSpPr>
          <p:cNvPr id="113" name="Google Shape;113;p123"/>
          <p:cNvSpPr txBox="1"/>
          <p:nvPr/>
        </p:nvSpPr>
        <p:spPr>
          <a:xfrm>
            <a:off x="2809999" y="695328"/>
            <a:ext cx="4752297" cy="238125"/>
          </a:xfrm>
          <a:prstGeom prst="rect">
            <a:avLst/>
          </a:prstGeom>
          <a:noFill/>
          <a:ln>
            <a:noFill/>
          </a:ln>
        </p:spPr>
        <p:txBody>
          <a:bodyPr spcFirstLastPara="1" wrap="square" lIns="0" tIns="0" rIns="0" bIns="0" anchor="b" anchorCtr="0">
            <a:normAutofit/>
          </a:bodyPr>
          <a:lstStyle/>
          <a:p>
            <a:pPr marL="0" marR="0" lvl="0" indent="0" algn="l" rtl="0">
              <a:lnSpc>
                <a:spcPct val="129000"/>
              </a:lnSpc>
              <a:spcBef>
                <a:spcPts val="0"/>
              </a:spcBef>
              <a:spcAft>
                <a:spcPts val="0"/>
              </a:spcAft>
              <a:buClr>
                <a:srgbClr val="1C2B33"/>
              </a:buClr>
              <a:buSzPts val="1199"/>
              <a:buFont typeface="Arial"/>
              <a:buNone/>
            </a:pPr>
            <a:r>
              <a:rPr lang="en-SG" sz="1199" b="1" i="0" u="none" strike="noStrike" cap="none">
                <a:solidFill>
                  <a:srgbClr val="D27805"/>
                </a:solidFill>
                <a:latin typeface="Montserrat SemiBold"/>
                <a:ea typeface="Montserrat SemiBold"/>
                <a:cs typeface="Montserrat SemiBold"/>
                <a:sym typeface="Montserrat SemiBold"/>
              </a:rPr>
              <a:t>THE VERIFICATION STEPS</a:t>
            </a:r>
            <a:endParaRPr sz="1400" b="1" i="0" u="none" strike="noStrike" cap="none">
              <a:solidFill>
                <a:srgbClr val="000000"/>
              </a:solidFill>
              <a:latin typeface="Montserrat SemiBold"/>
              <a:ea typeface="Montserrat SemiBold"/>
              <a:cs typeface="Montserrat SemiBold"/>
              <a:sym typeface="Montserrat SemiBold"/>
            </a:endParaRPr>
          </a:p>
        </p:txBody>
      </p:sp>
      <p:sp>
        <p:nvSpPr>
          <p:cNvPr id="114" name="Google Shape;114;p123"/>
          <p:cNvSpPr txBox="1"/>
          <p:nvPr/>
        </p:nvSpPr>
        <p:spPr>
          <a:xfrm>
            <a:off x="932965" y="695328"/>
            <a:ext cx="1428006" cy="238125"/>
          </a:xfrm>
          <a:prstGeom prst="rect">
            <a:avLst/>
          </a:prstGeom>
          <a:noFill/>
          <a:ln>
            <a:noFill/>
          </a:ln>
        </p:spPr>
        <p:txBody>
          <a:bodyPr spcFirstLastPara="1" wrap="square" lIns="0" tIns="0" rIns="0" bIns="0" anchor="b" anchorCtr="0">
            <a:normAutofit/>
          </a:bodyPr>
          <a:lstStyle/>
          <a:p>
            <a:pPr marL="0" marR="0" lvl="0" indent="0" algn="l" rtl="0">
              <a:lnSpc>
                <a:spcPct val="129000"/>
              </a:lnSpc>
              <a:spcBef>
                <a:spcPts val="0"/>
              </a:spcBef>
              <a:spcAft>
                <a:spcPts val="0"/>
              </a:spcAft>
              <a:buClr>
                <a:srgbClr val="1C2B33"/>
              </a:buClr>
              <a:buSzPts val="1199"/>
              <a:buFont typeface="Arial"/>
              <a:buNone/>
            </a:pPr>
            <a:r>
              <a:rPr lang="en-SG" sz="1199" b="1" i="0" u="none" strike="noStrike" cap="none">
                <a:solidFill>
                  <a:srgbClr val="D27805"/>
                </a:solidFill>
                <a:latin typeface="Montserrat SemiBold"/>
                <a:ea typeface="Montserrat SemiBold"/>
                <a:cs typeface="Montserrat SemiBold"/>
                <a:sym typeface="Montserrat SemiBold"/>
              </a:rPr>
              <a:t>LESSON 4</a:t>
            </a:r>
            <a:endParaRPr sz="1400" b="1" i="0" u="none" strike="noStrike" cap="none">
              <a:solidFill>
                <a:srgbClr val="000000"/>
              </a:solidFill>
              <a:latin typeface="Montserrat SemiBold"/>
              <a:ea typeface="Montserrat SemiBold"/>
              <a:cs typeface="Montserrat SemiBold"/>
              <a:sym typeface="Montserrat SemiBold"/>
            </a:endParaRPr>
          </a:p>
        </p:txBody>
      </p:sp>
      <p:sp>
        <p:nvSpPr>
          <p:cNvPr id="115" name="Google Shape;115;p123"/>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D27805"/>
                </a:solidFill>
                <a:latin typeface="Montserrat SemiBold"/>
                <a:ea typeface="Montserrat SemiBold"/>
                <a:cs typeface="Montserrat SemiBold"/>
                <a:sym typeface="Montserrat SemiBold"/>
              </a:rPr>
              <a:t>‹#›</a:t>
            </a:fld>
            <a:endParaRPr sz="1200" b="1" i="0" u="none" strike="noStrike" cap="none">
              <a:solidFill>
                <a:srgbClr val="D27805"/>
              </a:solidFill>
              <a:latin typeface="Montserrat SemiBold"/>
              <a:ea typeface="Montserrat SemiBold"/>
              <a:cs typeface="Montserrat SemiBold"/>
              <a:sym typeface="Montserrat SemiBold"/>
            </a:endParaRPr>
          </a:p>
        </p:txBody>
      </p:sp>
      <p:sp>
        <p:nvSpPr>
          <p:cNvPr id="116" name="Google Shape;116;p123"/>
          <p:cNvSpPr txBox="1"/>
          <p:nvPr/>
        </p:nvSpPr>
        <p:spPr>
          <a:xfrm>
            <a:off x="2811463" y="12730923"/>
            <a:ext cx="8447087"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en-SG" sz="1200" b="1" i="0" u="none" strike="noStrike" cap="none">
                <a:solidFill>
                  <a:srgbClr val="D27805"/>
                </a:solidFill>
                <a:latin typeface="Montserrat SemiBold"/>
                <a:ea typeface="Montserrat SemiBold"/>
                <a:cs typeface="Montserrat SemiBold"/>
                <a:sym typeface="Montserrat SemiBold"/>
              </a:rPr>
              <a:t>MY DIGITAL WORLD: DIGITAL ENGAGEMENT</a:t>
            </a:r>
            <a:endParaRPr sz="1400" b="1" i="0" u="none" strike="noStrike" cap="none">
              <a:solidFill>
                <a:srgbClr val="000000"/>
              </a:solidFill>
              <a:latin typeface="Montserrat SemiBold"/>
              <a:ea typeface="Montserrat SemiBold"/>
              <a:cs typeface="Montserrat SemiBold"/>
              <a:sym typeface="Montserrat SemiBold"/>
            </a:endParaRPr>
          </a:p>
        </p:txBody>
      </p:sp>
      <p:grpSp>
        <p:nvGrpSpPr>
          <p:cNvPr id="16" name="Graphic 3">
            <a:extLst>
              <a:ext uri="{FF2B5EF4-FFF2-40B4-BE49-F238E27FC236}">
                <a16:creationId xmlns:a16="http://schemas.microsoft.com/office/drawing/2014/main" id="{2C479567-E2ED-AC46-B96C-A5DDA59F49A2}"/>
              </a:ext>
            </a:extLst>
          </p:cNvPr>
          <p:cNvGrpSpPr/>
          <p:nvPr userDrawn="1"/>
        </p:nvGrpSpPr>
        <p:grpSpPr>
          <a:xfrm>
            <a:off x="1012937" y="12735670"/>
            <a:ext cx="1008783" cy="202242"/>
            <a:chOff x="3610015" y="6016276"/>
            <a:chExt cx="1701900" cy="341200"/>
          </a:xfrm>
          <a:solidFill>
            <a:schemeClr val="bg2"/>
          </a:solidFill>
        </p:grpSpPr>
        <p:grpSp>
          <p:nvGrpSpPr>
            <p:cNvPr id="17" name="Graphic 3">
              <a:extLst>
                <a:ext uri="{FF2B5EF4-FFF2-40B4-BE49-F238E27FC236}">
                  <a16:creationId xmlns:a16="http://schemas.microsoft.com/office/drawing/2014/main" id="{96058B66-9120-3D46-A673-36C82721275C}"/>
                </a:ext>
              </a:extLst>
            </p:cNvPr>
            <p:cNvGrpSpPr/>
            <p:nvPr/>
          </p:nvGrpSpPr>
          <p:grpSpPr>
            <a:xfrm>
              <a:off x="4234632" y="6027258"/>
              <a:ext cx="1077283" cy="330123"/>
              <a:chOff x="4234632" y="6027258"/>
              <a:chExt cx="1077283" cy="330123"/>
            </a:xfrm>
            <a:grpFill/>
          </p:grpSpPr>
          <p:sp>
            <p:nvSpPr>
              <p:cNvPr id="19" name="Freeform 18">
                <a:extLst>
                  <a:ext uri="{FF2B5EF4-FFF2-40B4-BE49-F238E27FC236}">
                    <a16:creationId xmlns:a16="http://schemas.microsoft.com/office/drawing/2014/main" id="{62EAF9A3-91C9-AE4A-8AFB-B86970D0FA23}"/>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solidFill>
                    <a:schemeClr val="tx1"/>
                  </a:solidFill>
                </a:endParaRPr>
              </a:p>
            </p:txBody>
          </p:sp>
          <p:sp>
            <p:nvSpPr>
              <p:cNvPr id="20" name="Freeform 19">
                <a:extLst>
                  <a:ext uri="{FF2B5EF4-FFF2-40B4-BE49-F238E27FC236}">
                    <a16:creationId xmlns:a16="http://schemas.microsoft.com/office/drawing/2014/main" id="{EC004CBB-0F1A-744F-BB6D-EE030C328DEE}"/>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a:solidFill>
                    <a:schemeClr val="tx1"/>
                  </a:solidFill>
                </a:endParaRPr>
              </a:p>
            </p:txBody>
          </p:sp>
          <p:sp>
            <p:nvSpPr>
              <p:cNvPr id="21" name="Freeform 20">
                <a:extLst>
                  <a:ext uri="{FF2B5EF4-FFF2-40B4-BE49-F238E27FC236}">
                    <a16:creationId xmlns:a16="http://schemas.microsoft.com/office/drawing/2014/main" id="{758441C7-9D95-7348-BBAC-2A06F4A2B60E}"/>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solidFill>
                    <a:schemeClr val="tx1"/>
                  </a:solidFill>
                </a:endParaRPr>
              </a:p>
            </p:txBody>
          </p:sp>
          <p:sp>
            <p:nvSpPr>
              <p:cNvPr id="22" name="Freeform 21">
                <a:extLst>
                  <a:ext uri="{FF2B5EF4-FFF2-40B4-BE49-F238E27FC236}">
                    <a16:creationId xmlns:a16="http://schemas.microsoft.com/office/drawing/2014/main" id="{4377333D-52B1-0C48-A425-95F46EC680E1}"/>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a:solidFill>
                    <a:schemeClr val="tx1"/>
                  </a:solidFill>
                </a:endParaRPr>
              </a:p>
            </p:txBody>
          </p:sp>
        </p:grpSp>
        <p:sp>
          <p:nvSpPr>
            <p:cNvPr id="18" name="Freeform 17">
              <a:extLst>
                <a:ext uri="{FF2B5EF4-FFF2-40B4-BE49-F238E27FC236}">
                  <a16:creationId xmlns:a16="http://schemas.microsoft.com/office/drawing/2014/main" id="{857D2C71-574E-9147-9FFA-9776B2714A0B}"/>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solidFill>
                  <a:schemeClr val="tx1"/>
                </a:solidFill>
              </a:endParaRPr>
            </a:p>
          </p:txBody>
        </p:sp>
      </p:gr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Pattern-Arrows">
  <p:cSld name="4_Pattern-Arrows 3">
    <p:bg>
      <p:bgRef idx="1001">
        <a:schemeClr val="bg1"/>
      </p:bgRef>
    </p:bg>
    <p:spTree>
      <p:nvGrpSpPr>
        <p:cNvPr id="1" name="Shape 126"/>
        <p:cNvGrpSpPr/>
        <p:nvPr/>
      </p:nvGrpSpPr>
      <p:grpSpPr>
        <a:xfrm>
          <a:off x="0" y="0"/>
          <a:ext cx="0" cy="0"/>
          <a:chOff x="0" y="0"/>
          <a:chExt cx="0" cy="0"/>
        </a:xfrm>
      </p:grpSpPr>
      <p:sp>
        <p:nvSpPr>
          <p:cNvPr id="128" name="Google Shape;128;p137"/>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FFF6DC"/>
                </a:solidFill>
                <a:latin typeface="Montserrat SemiBold"/>
                <a:ea typeface="Montserrat SemiBold"/>
                <a:cs typeface="Montserrat SemiBold"/>
                <a:sym typeface="Montserrat SemiBold"/>
              </a:rPr>
              <a:t>‹#›</a:t>
            </a:fld>
            <a:endParaRPr sz="1200" b="1" i="0" u="none" strike="noStrike" cap="none">
              <a:solidFill>
                <a:srgbClr val="FFF6DC"/>
              </a:solidFill>
              <a:latin typeface="Montserrat SemiBold"/>
              <a:ea typeface="Montserrat SemiBold"/>
              <a:cs typeface="Montserrat SemiBold"/>
              <a:sym typeface="Montserrat SemiBold"/>
            </a:endParaRPr>
          </a:p>
        </p:txBody>
      </p:sp>
      <p:sp>
        <p:nvSpPr>
          <p:cNvPr id="129" name="Google Shape;129;p137"/>
          <p:cNvSpPr txBox="1"/>
          <p:nvPr/>
        </p:nvSpPr>
        <p:spPr>
          <a:xfrm>
            <a:off x="2811463" y="12730923"/>
            <a:ext cx="8447087"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en-SG" sz="1200" b="1" i="0" u="none" strike="noStrike" cap="none">
                <a:solidFill>
                  <a:srgbClr val="FFF6DC"/>
                </a:solidFill>
                <a:latin typeface="Montserrat SemiBold"/>
                <a:ea typeface="Montserrat SemiBold"/>
                <a:cs typeface="Montserrat SemiBold"/>
                <a:sym typeface="Montserrat SemiBold"/>
              </a:rPr>
              <a:t>MY DIGITAL WORLD: DIGITAL ENGAGEMENT</a:t>
            </a:r>
            <a:endParaRPr sz="1400" b="1" i="0" u="none" strike="noStrike" cap="none">
              <a:solidFill>
                <a:srgbClr val="000000"/>
              </a:solidFill>
              <a:latin typeface="Montserrat SemiBold"/>
              <a:ea typeface="Montserrat SemiBold"/>
              <a:cs typeface="Montserrat SemiBold"/>
              <a:sym typeface="Montserrat SemiBold"/>
            </a:endParaRPr>
          </a:p>
        </p:txBody>
      </p:sp>
      <p:grpSp>
        <p:nvGrpSpPr>
          <p:cNvPr id="14" name="Graphic 3">
            <a:extLst>
              <a:ext uri="{FF2B5EF4-FFF2-40B4-BE49-F238E27FC236}">
                <a16:creationId xmlns:a16="http://schemas.microsoft.com/office/drawing/2014/main" id="{E545F482-4713-3142-B1AC-8DA7E3E17978}"/>
              </a:ext>
            </a:extLst>
          </p:cNvPr>
          <p:cNvGrpSpPr/>
          <p:nvPr userDrawn="1"/>
        </p:nvGrpSpPr>
        <p:grpSpPr>
          <a:xfrm>
            <a:off x="1012937" y="12735670"/>
            <a:ext cx="1008783" cy="202242"/>
            <a:chOff x="3610015" y="6016276"/>
            <a:chExt cx="1701900" cy="341200"/>
          </a:xfrm>
          <a:solidFill>
            <a:schemeClr val="tx2"/>
          </a:solidFill>
        </p:grpSpPr>
        <p:grpSp>
          <p:nvGrpSpPr>
            <p:cNvPr id="15" name="Graphic 3">
              <a:extLst>
                <a:ext uri="{FF2B5EF4-FFF2-40B4-BE49-F238E27FC236}">
                  <a16:creationId xmlns:a16="http://schemas.microsoft.com/office/drawing/2014/main" id="{3C4045A2-139F-D74C-A1C8-CC954ED5D5EE}"/>
                </a:ext>
              </a:extLst>
            </p:cNvPr>
            <p:cNvGrpSpPr/>
            <p:nvPr/>
          </p:nvGrpSpPr>
          <p:grpSpPr>
            <a:xfrm>
              <a:off x="4234632" y="6027258"/>
              <a:ext cx="1077283" cy="330123"/>
              <a:chOff x="4234632" y="6027258"/>
              <a:chExt cx="1077283" cy="330123"/>
            </a:xfrm>
            <a:grpFill/>
          </p:grpSpPr>
          <p:sp>
            <p:nvSpPr>
              <p:cNvPr id="17" name="Freeform 16">
                <a:extLst>
                  <a:ext uri="{FF2B5EF4-FFF2-40B4-BE49-F238E27FC236}">
                    <a16:creationId xmlns:a16="http://schemas.microsoft.com/office/drawing/2014/main" id="{031958CD-C495-D44E-B767-AA691FA8A8A6}"/>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solidFill>
                    <a:schemeClr val="tx1"/>
                  </a:solidFill>
                </a:endParaRPr>
              </a:p>
            </p:txBody>
          </p:sp>
          <p:sp>
            <p:nvSpPr>
              <p:cNvPr id="18" name="Freeform 17">
                <a:extLst>
                  <a:ext uri="{FF2B5EF4-FFF2-40B4-BE49-F238E27FC236}">
                    <a16:creationId xmlns:a16="http://schemas.microsoft.com/office/drawing/2014/main" id="{A5F5E2DB-64AC-244D-B2CB-65DDA49A1F73}"/>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a:solidFill>
                    <a:schemeClr val="tx1"/>
                  </a:solidFill>
                </a:endParaRPr>
              </a:p>
            </p:txBody>
          </p:sp>
          <p:sp>
            <p:nvSpPr>
              <p:cNvPr id="19" name="Freeform 18">
                <a:extLst>
                  <a:ext uri="{FF2B5EF4-FFF2-40B4-BE49-F238E27FC236}">
                    <a16:creationId xmlns:a16="http://schemas.microsoft.com/office/drawing/2014/main" id="{79E64E67-738F-814C-BAA8-8FBCA17BD192}"/>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solidFill>
                    <a:schemeClr val="tx1"/>
                  </a:solidFill>
                </a:endParaRPr>
              </a:p>
            </p:txBody>
          </p:sp>
          <p:sp>
            <p:nvSpPr>
              <p:cNvPr id="20" name="Freeform 19">
                <a:extLst>
                  <a:ext uri="{FF2B5EF4-FFF2-40B4-BE49-F238E27FC236}">
                    <a16:creationId xmlns:a16="http://schemas.microsoft.com/office/drawing/2014/main" id="{BF6E759B-A2BD-3440-B021-5A24D3EDB325}"/>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a:solidFill>
                    <a:schemeClr val="tx1"/>
                  </a:solidFill>
                </a:endParaRPr>
              </a:p>
            </p:txBody>
          </p:sp>
        </p:grpSp>
        <p:sp>
          <p:nvSpPr>
            <p:cNvPr id="16" name="Freeform 15">
              <a:extLst>
                <a:ext uri="{FF2B5EF4-FFF2-40B4-BE49-F238E27FC236}">
                  <a16:creationId xmlns:a16="http://schemas.microsoft.com/office/drawing/2014/main" id="{717AA86A-E152-024A-BB59-59A87EB39780}"/>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solidFill>
                  <a:schemeClr val="tx1"/>
                </a:solidFill>
              </a:endParaRPr>
            </a:p>
          </p:txBody>
        </p:sp>
      </p:gr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4 Lesson 5">
  <p:cSld name="1_M4 Lesson 5">
    <p:bg>
      <p:bgRef idx="1001">
        <a:schemeClr val="bg1"/>
      </p:bgRef>
    </p:bg>
    <p:spTree>
      <p:nvGrpSpPr>
        <p:cNvPr id="1" name="Shape 139"/>
        <p:cNvGrpSpPr/>
        <p:nvPr/>
      </p:nvGrpSpPr>
      <p:grpSpPr>
        <a:xfrm>
          <a:off x="0" y="0"/>
          <a:ext cx="0" cy="0"/>
          <a:chOff x="0" y="0"/>
          <a:chExt cx="0" cy="0"/>
        </a:xfrm>
      </p:grpSpPr>
      <p:sp>
        <p:nvSpPr>
          <p:cNvPr id="141" name="Google Shape;141;p138"/>
          <p:cNvSpPr txBox="1"/>
          <p:nvPr/>
        </p:nvSpPr>
        <p:spPr>
          <a:xfrm>
            <a:off x="2809999" y="695328"/>
            <a:ext cx="4752297" cy="238125"/>
          </a:xfrm>
          <a:prstGeom prst="rect">
            <a:avLst/>
          </a:prstGeom>
          <a:noFill/>
          <a:ln>
            <a:noFill/>
          </a:ln>
        </p:spPr>
        <p:txBody>
          <a:bodyPr spcFirstLastPara="1" wrap="square" lIns="0" tIns="0" rIns="0" bIns="0" anchor="b" anchorCtr="0">
            <a:normAutofit/>
          </a:bodyPr>
          <a:lstStyle/>
          <a:p>
            <a:pPr marL="0" marR="0" lvl="0" indent="0" algn="l" rtl="0">
              <a:lnSpc>
                <a:spcPct val="129000"/>
              </a:lnSpc>
              <a:spcBef>
                <a:spcPts val="0"/>
              </a:spcBef>
              <a:spcAft>
                <a:spcPts val="0"/>
              </a:spcAft>
              <a:buClr>
                <a:srgbClr val="1C2B33"/>
              </a:buClr>
              <a:buSzPts val="1199"/>
              <a:buFont typeface="Arial"/>
              <a:buNone/>
            </a:pPr>
            <a:r>
              <a:rPr lang="en-SG" sz="1199" b="1" i="0" u="none" strike="noStrike" cap="none">
                <a:solidFill>
                  <a:srgbClr val="E84E1B"/>
                </a:solidFill>
                <a:latin typeface="Montserrat SemiBold"/>
                <a:ea typeface="Montserrat SemiBold"/>
                <a:cs typeface="Montserrat SemiBold"/>
                <a:sym typeface="Montserrat SemiBold"/>
              </a:rPr>
              <a:t>VERSIONS OF MEDIA TEXTS</a:t>
            </a:r>
            <a:endParaRPr sz="1400" b="1" i="0" u="none" strike="noStrike" cap="none">
              <a:solidFill>
                <a:srgbClr val="000000"/>
              </a:solidFill>
              <a:latin typeface="Montserrat SemiBold"/>
              <a:ea typeface="Montserrat SemiBold"/>
              <a:cs typeface="Montserrat SemiBold"/>
              <a:sym typeface="Montserrat SemiBold"/>
            </a:endParaRPr>
          </a:p>
        </p:txBody>
      </p:sp>
      <p:sp>
        <p:nvSpPr>
          <p:cNvPr id="142" name="Google Shape;142;p138"/>
          <p:cNvSpPr txBox="1"/>
          <p:nvPr/>
        </p:nvSpPr>
        <p:spPr>
          <a:xfrm>
            <a:off x="932965" y="695328"/>
            <a:ext cx="1428006" cy="238125"/>
          </a:xfrm>
          <a:prstGeom prst="rect">
            <a:avLst/>
          </a:prstGeom>
          <a:noFill/>
          <a:ln>
            <a:noFill/>
          </a:ln>
        </p:spPr>
        <p:txBody>
          <a:bodyPr spcFirstLastPara="1" wrap="square" lIns="0" tIns="0" rIns="0" bIns="0" anchor="b" anchorCtr="0">
            <a:normAutofit/>
          </a:bodyPr>
          <a:lstStyle/>
          <a:p>
            <a:pPr marL="0" marR="0" lvl="0" indent="0" algn="l" rtl="0">
              <a:lnSpc>
                <a:spcPct val="129000"/>
              </a:lnSpc>
              <a:spcBef>
                <a:spcPts val="0"/>
              </a:spcBef>
              <a:spcAft>
                <a:spcPts val="0"/>
              </a:spcAft>
              <a:buClr>
                <a:srgbClr val="1C2B33"/>
              </a:buClr>
              <a:buSzPts val="1199"/>
              <a:buFont typeface="Arial"/>
              <a:buNone/>
            </a:pPr>
            <a:r>
              <a:rPr lang="en-SG" sz="1199" b="1" i="0" u="none" strike="noStrike" cap="none">
                <a:solidFill>
                  <a:srgbClr val="E84E1B"/>
                </a:solidFill>
                <a:latin typeface="Montserrat SemiBold"/>
                <a:ea typeface="Montserrat SemiBold"/>
                <a:cs typeface="Montserrat SemiBold"/>
                <a:sym typeface="Montserrat SemiBold"/>
              </a:rPr>
              <a:t>LESSON 5</a:t>
            </a:r>
            <a:endParaRPr sz="1400" b="1" i="0" u="none" strike="noStrike" cap="none">
              <a:solidFill>
                <a:srgbClr val="000000"/>
              </a:solidFill>
              <a:latin typeface="Montserrat SemiBold"/>
              <a:ea typeface="Montserrat SemiBold"/>
              <a:cs typeface="Montserrat SemiBold"/>
              <a:sym typeface="Montserrat SemiBold"/>
            </a:endParaRPr>
          </a:p>
        </p:txBody>
      </p:sp>
      <p:sp>
        <p:nvSpPr>
          <p:cNvPr id="143" name="Google Shape;143;p138"/>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E84E1B"/>
                </a:solidFill>
                <a:latin typeface="Montserrat SemiBold"/>
                <a:ea typeface="Montserrat SemiBold"/>
                <a:cs typeface="Montserrat SemiBold"/>
                <a:sym typeface="Montserrat SemiBold"/>
              </a:rPr>
              <a:t>‹#›</a:t>
            </a:fld>
            <a:endParaRPr sz="1200" b="1" i="0" u="none" strike="noStrike" cap="none">
              <a:solidFill>
                <a:srgbClr val="E84E1B"/>
              </a:solidFill>
              <a:latin typeface="Montserrat SemiBold"/>
              <a:ea typeface="Montserrat SemiBold"/>
              <a:cs typeface="Montserrat SemiBold"/>
              <a:sym typeface="Montserrat SemiBold"/>
            </a:endParaRPr>
          </a:p>
        </p:txBody>
      </p:sp>
      <p:sp>
        <p:nvSpPr>
          <p:cNvPr id="144" name="Google Shape;144;p138"/>
          <p:cNvSpPr txBox="1"/>
          <p:nvPr/>
        </p:nvSpPr>
        <p:spPr>
          <a:xfrm>
            <a:off x="2811463" y="12730923"/>
            <a:ext cx="8447087"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en-SG" sz="1200" b="1" i="0" u="none" strike="noStrike" cap="none">
                <a:solidFill>
                  <a:srgbClr val="E84E1B"/>
                </a:solidFill>
                <a:latin typeface="Montserrat SemiBold"/>
                <a:ea typeface="Montserrat SemiBold"/>
                <a:cs typeface="Montserrat SemiBold"/>
                <a:sym typeface="Montserrat SemiBold"/>
              </a:rPr>
              <a:t>MY DIGITAL WORLD: DIGITAL ENGAGEMENT</a:t>
            </a:r>
            <a:endParaRPr sz="1400" b="1" i="0" u="none" strike="noStrike" cap="none">
              <a:solidFill>
                <a:srgbClr val="000000"/>
              </a:solidFill>
              <a:latin typeface="Montserrat SemiBold"/>
              <a:ea typeface="Montserrat SemiBold"/>
              <a:cs typeface="Montserrat SemiBold"/>
              <a:sym typeface="Montserrat SemiBold"/>
            </a:endParaRPr>
          </a:p>
        </p:txBody>
      </p:sp>
      <p:grpSp>
        <p:nvGrpSpPr>
          <p:cNvPr id="16" name="Graphic 3">
            <a:extLst>
              <a:ext uri="{FF2B5EF4-FFF2-40B4-BE49-F238E27FC236}">
                <a16:creationId xmlns:a16="http://schemas.microsoft.com/office/drawing/2014/main" id="{DFA62272-4DD4-594A-BAE7-502FF4F1EE93}"/>
              </a:ext>
            </a:extLst>
          </p:cNvPr>
          <p:cNvGrpSpPr/>
          <p:nvPr userDrawn="1"/>
        </p:nvGrpSpPr>
        <p:grpSpPr>
          <a:xfrm>
            <a:off x="1012937" y="12735670"/>
            <a:ext cx="1008783" cy="202242"/>
            <a:chOff x="3610015" y="6016276"/>
            <a:chExt cx="1701900" cy="341200"/>
          </a:xfrm>
          <a:solidFill>
            <a:schemeClr val="bg2"/>
          </a:solidFill>
        </p:grpSpPr>
        <p:grpSp>
          <p:nvGrpSpPr>
            <p:cNvPr id="17" name="Graphic 3">
              <a:extLst>
                <a:ext uri="{FF2B5EF4-FFF2-40B4-BE49-F238E27FC236}">
                  <a16:creationId xmlns:a16="http://schemas.microsoft.com/office/drawing/2014/main" id="{A7AD9FFF-EBFB-F949-9072-4BD7BC9D0F5D}"/>
                </a:ext>
              </a:extLst>
            </p:cNvPr>
            <p:cNvGrpSpPr/>
            <p:nvPr/>
          </p:nvGrpSpPr>
          <p:grpSpPr>
            <a:xfrm>
              <a:off x="4234632" y="6027258"/>
              <a:ext cx="1077283" cy="330123"/>
              <a:chOff x="4234632" y="6027258"/>
              <a:chExt cx="1077283" cy="330123"/>
            </a:xfrm>
            <a:grpFill/>
          </p:grpSpPr>
          <p:sp>
            <p:nvSpPr>
              <p:cNvPr id="19" name="Freeform 18">
                <a:extLst>
                  <a:ext uri="{FF2B5EF4-FFF2-40B4-BE49-F238E27FC236}">
                    <a16:creationId xmlns:a16="http://schemas.microsoft.com/office/drawing/2014/main" id="{3A43029D-AAF4-2948-B1D1-C135B4767D30}"/>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solidFill>
                    <a:schemeClr val="tx1"/>
                  </a:solidFill>
                </a:endParaRPr>
              </a:p>
            </p:txBody>
          </p:sp>
          <p:sp>
            <p:nvSpPr>
              <p:cNvPr id="20" name="Freeform 19">
                <a:extLst>
                  <a:ext uri="{FF2B5EF4-FFF2-40B4-BE49-F238E27FC236}">
                    <a16:creationId xmlns:a16="http://schemas.microsoft.com/office/drawing/2014/main" id="{23035EAC-9D32-A841-8508-3E658AE60945}"/>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a:solidFill>
                    <a:schemeClr val="tx1"/>
                  </a:solidFill>
                </a:endParaRPr>
              </a:p>
            </p:txBody>
          </p:sp>
          <p:sp>
            <p:nvSpPr>
              <p:cNvPr id="21" name="Freeform 20">
                <a:extLst>
                  <a:ext uri="{FF2B5EF4-FFF2-40B4-BE49-F238E27FC236}">
                    <a16:creationId xmlns:a16="http://schemas.microsoft.com/office/drawing/2014/main" id="{A729591F-1B45-FE49-AB63-43669B742C4A}"/>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solidFill>
                    <a:schemeClr val="tx1"/>
                  </a:solidFill>
                </a:endParaRPr>
              </a:p>
            </p:txBody>
          </p:sp>
          <p:sp>
            <p:nvSpPr>
              <p:cNvPr id="22" name="Freeform 21">
                <a:extLst>
                  <a:ext uri="{FF2B5EF4-FFF2-40B4-BE49-F238E27FC236}">
                    <a16:creationId xmlns:a16="http://schemas.microsoft.com/office/drawing/2014/main" id="{27F9AB43-AD7F-5F4C-9BFD-C11E337020F2}"/>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a:solidFill>
                    <a:schemeClr val="tx1"/>
                  </a:solidFill>
                </a:endParaRPr>
              </a:p>
            </p:txBody>
          </p:sp>
        </p:grpSp>
        <p:sp>
          <p:nvSpPr>
            <p:cNvPr id="18" name="Freeform 17">
              <a:extLst>
                <a:ext uri="{FF2B5EF4-FFF2-40B4-BE49-F238E27FC236}">
                  <a16:creationId xmlns:a16="http://schemas.microsoft.com/office/drawing/2014/main" id="{E83762C6-2006-F941-BB06-6D7779845FE9}"/>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solidFill>
                  <a:schemeClr val="tx1"/>
                </a:solidFill>
              </a:endParaRPr>
            </a:p>
          </p:txBody>
        </p:sp>
      </p:grpSp>
    </p:spTree>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4 Lesson 5">
  <p:cSld name="M4 Lesson 5">
    <p:bg>
      <p:bgRef idx="1001">
        <a:schemeClr val="bg1"/>
      </p:bgRef>
    </p:bg>
    <p:spTree>
      <p:nvGrpSpPr>
        <p:cNvPr id="1" name="Shape 154"/>
        <p:cNvGrpSpPr/>
        <p:nvPr/>
      </p:nvGrpSpPr>
      <p:grpSpPr>
        <a:xfrm>
          <a:off x="0" y="0"/>
          <a:ext cx="0" cy="0"/>
          <a:chOff x="0" y="0"/>
          <a:chExt cx="0" cy="0"/>
        </a:xfrm>
      </p:grpSpPr>
      <p:sp>
        <p:nvSpPr>
          <p:cNvPr id="155" name="Google Shape;155;p124"/>
          <p:cNvSpPr txBox="1"/>
          <p:nvPr/>
        </p:nvSpPr>
        <p:spPr>
          <a:xfrm>
            <a:off x="2809999" y="695328"/>
            <a:ext cx="4752297" cy="238125"/>
          </a:xfrm>
          <a:prstGeom prst="rect">
            <a:avLst/>
          </a:prstGeom>
          <a:noFill/>
          <a:ln>
            <a:noFill/>
          </a:ln>
        </p:spPr>
        <p:txBody>
          <a:bodyPr spcFirstLastPara="1" wrap="square" lIns="0" tIns="0" rIns="0" bIns="0" anchor="b" anchorCtr="0">
            <a:normAutofit/>
          </a:bodyPr>
          <a:lstStyle/>
          <a:p>
            <a:pPr marL="0" marR="0" lvl="0" indent="0" algn="l" rtl="0">
              <a:lnSpc>
                <a:spcPct val="129000"/>
              </a:lnSpc>
              <a:spcBef>
                <a:spcPts val="0"/>
              </a:spcBef>
              <a:spcAft>
                <a:spcPts val="0"/>
              </a:spcAft>
              <a:buClr>
                <a:srgbClr val="1C2B33"/>
              </a:buClr>
              <a:buSzPts val="1199"/>
              <a:buFont typeface="Arial"/>
              <a:buNone/>
            </a:pPr>
            <a:r>
              <a:rPr lang="en-SG" sz="1199" b="1" i="0" u="none" strike="noStrike" cap="none">
                <a:solidFill>
                  <a:srgbClr val="E84E1B"/>
                </a:solidFill>
                <a:latin typeface="Montserrat SemiBold"/>
                <a:ea typeface="Montserrat SemiBold"/>
                <a:cs typeface="Montserrat SemiBold"/>
                <a:sym typeface="Montserrat SemiBold"/>
              </a:rPr>
              <a:t>VERSIONS OF MEDIA TEXTS</a:t>
            </a:r>
            <a:endParaRPr sz="1400" b="1" i="0" u="none" strike="noStrike" cap="none">
              <a:solidFill>
                <a:srgbClr val="000000"/>
              </a:solidFill>
              <a:latin typeface="Montserrat SemiBold"/>
              <a:ea typeface="Montserrat SemiBold"/>
              <a:cs typeface="Montserrat SemiBold"/>
              <a:sym typeface="Montserrat SemiBold"/>
            </a:endParaRPr>
          </a:p>
        </p:txBody>
      </p:sp>
      <p:sp>
        <p:nvSpPr>
          <p:cNvPr id="156" name="Google Shape;156;p124"/>
          <p:cNvSpPr txBox="1"/>
          <p:nvPr/>
        </p:nvSpPr>
        <p:spPr>
          <a:xfrm>
            <a:off x="932965" y="695328"/>
            <a:ext cx="1428006" cy="238125"/>
          </a:xfrm>
          <a:prstGeom prst="rect">
            <a:avLst/>
          </a:prstGeom>
          <a:noFill/>
          <a:ln>
            <a:noFill/>
          </a:ln>
        </p:spPr>
        <p:txBody>
          <a:bodyPr spcFirstLastPara="1" wrap="square" lIns="0" tIns="0" rIns="0" bIns="0" anchor="b" anchorCtr="0">
            <a:normAutofit/>
          </a:bodyPr>
          <a:lstStyle/>
          <a:p>
            <a:pPr marL="0" marR="0" lvl="0" indent="0" algn="l" rtl="0">
              <a:lnSpc>
                <a:spcPct val="129000"/>
              </a:lnSpc>
              <a:spcBef>
                <a:spcPts val="0"/>
              </a:spcBef>
              <a:spcAft>
                <a:spcPts val="0"/>
              </a:spcAft>
              <a:buClr>
                <a:srgbClr val="1C2B33"/>
              </a:buClr>
              <a:buSzPts val="1199"/>
              <a:buFont typeface="Arial"/>
              <a:buNone/>
            </a:pPr>
            <a:r>
              <a:rPr lang="en-SG" sz="1199" b="1" i="0" u="none" strike="noStrike" cap="none">
                <a:solidFill>
                  <a:srgbClr val="E84E1B"/>
                </a:solidFill>
                <a:latin typeface="Montserrat SemiBold"/>
                <a:ea typeface="Montserrat SemiBold"/>
                <a:cs typeface="Montserrat SemiBold"/>
                <a:sym typeface="Montserrat SemiBold"/>
              </a:rPr>
              <a:t>LESSON 5</a:t>
            </a:r>
            <a:endParaRPr sz="1400" b="1" i="0" u="none" strike="noStrike" cap="none">
              <a:solidFill>
                <a:srgbClr val="000000"/>
              </a:solidFill>
              <a:latin typeface="Montserrat SemiBold"/>
              <a:ea typeface="Montserrat SemiBold"/>
              <a:cs typeface="Montserrat SemiBold"/>
              <a:sym typeface="Montserrat SemiBold"/>
            </a:endParaRPr>
          </a:p>
        </p:txBody>
      </p:sp>
      <p:sp>
        <p:nvSpPr>
          <p:cNvPr id="157" name="Google Shape;157;p124"/>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E84E1B"/>
                </a:solidFill>
                <a:latin typeface="Montserrat SemiBold"/>
                <a:ea typeface="Montserrat SemiBold"/>
                <a:cs typeface="Montserrat SemiBold"/>
                <a:sym typeface="Montserrat SemiBold"/>
              </a:rPr>
              <a:t>‹#›</a:t>
            </a:fld>
            <a:endParaRPr sz="1200" b="1" i="0" u="none" strike="noStrike" cap="none">
              <a:solidFill>
                <a:srgbClr val="E84E1B"/>
              </a:solidFill>
              <a:latin typeface="Montserrat SemiBold"/>
              <a:ea typeface="Montserrat SemiBold"/>
              <a:cs typeface="Montserrat SemiBold"/>
              <a:sym typeface="Montserrat SemiBold"/>
            </a:endParaRPr>
          </a:p>
        </p:txBody>
      </p:sp>
      <p:sp>
        <p:nvSpPr>
          <p:cNvPr id="158" name="Google Shape;158;p124"/>
          <p:cNvSpPr txBox="1"/>
          <p:nvPr/>
        </p:nvSpPr>
        <p:spPr>
          <a:xfrm>
            <a:off x="2811463" y="12730923"/>
            <a:ext cx="8447087"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en-SG" sz="1200" b="1" i="0" u="none" strike="noStrike" cap="none">
                <a:solidFill>
                  <a:srgbClr val="E84E1B"/>
                </a:solidFill>
                <a:latin typeface="Montserrat SemiBold"/>
                <a:ea typeface="Montserrat SemiBold"/>
                <a:cs typeface="Montserrat SemiBold"/>
                <a:sym typeface="Montserrat SemiBold"/>
              </a:rPr>
              <a:t>MY DIGITAL WORLD: DIGITAL ENGAGEMENT</a:t>
            </a:r>
            <a:endParaRPr sz="1400" b="1" i="0" u="none" strike="noStrike" cap="none">
              <a:solidFill>
                <a:srgbClr val="000000"/>
              </a:solidFill>
              <a:latin typeface="Montserrat SemiBold"/>
              <a:ea typeface="Montserrat SemiBold"/>
              <a:cs typeface="Montserrat SemiBold"/>
              <a:sym typeface="Montserrat SemiBold"/>
            </a:endParaRPr>
          </a:p>
        </p:txBody>
      </p:sp>
      <p:grpSp>
        <p:nvGrpSpPr>
          <p:cNvPr id="15" name="Graphic 3">
            <a:extLst>
              <a:ext uri="{FF2B5EF4-FFF2-40B4-BE49-F238E27FC236}">
                <a16:creationId xmlns:a16="http://schemas.microsoft.com/office/drawing/2014/main" id="{E36F63A4-967F-8646-896B-53FB1B4FA2C4}"/>
              </a:ext>
            </a:extLst>
          </p:cNvPr>
          <p:cNvGrpSpPr/>
          <p:nvPr userDrawn="1"/>
        </p:nvGrpSpPr>
        <p:grpSpPr>
          <a:xfrm>
            <a:off x="1012937" y="12735670"/>
            <a:ext cx="1008783" cy="202242"/>
            <a:chOff x="3610015" y="6016276"/>
            <a:chExt cx="1701900" cy="341200"/>
          </a:xfrm>
          <a:solidFill>
            <a:schemeClr val="bg2"/>
          </a:solidFill>
        </p:grpSpPr>
        <p:grpSp>
          <p:nvGrpSpPr>
            <p:cNvPr id="16" name="Graphic 3">
              <a:extLst>
                <a:ext uri="{FF2B5EF4-FFF2-40B4-BE49-F238E27FC236}">
                  <a16:creationId xmlns:a16="http://schemas.microsoft.com/office/drawing/2014/main" id="{78CDE615-1E62-D743-8E70-0EF9A6456F41}"/>
                </a:ext>
              </a:extLst>
            </p:cNvPr>
            <p:cNvGrpSpPr/>
            <p:nvPr/>
          </p:nvGrpSpPr>
          <p:grpSpPr>
            <a:xfrm>
              <a:off x="4234632" y="6027258"/>
              <a:ext cx="1077283" cy="330123"/>
              <a:chOff x="4234632" y="6027258"/>
              <a:chExt cx="1077283" cy="330123"/>
            </a:xfrm>
            <a:grpFill/>
          </p:grpSpPr>
          <p:sp>
            <p:nvSpPr>
              <p:cNvPr id="18" name="Freeform 17">
                <a:extLst>
                  <a:ext uri="{FF2B5EF4-FFF2-40B4-BE49-F238E27FC236}">
                    <a16:creationId xmlns:a16="http://schemas.microsoft.com/office/drawing/2014/main" id="{0A077324-D1E2-084F-927F-19843B32262C}"/>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solidFill>
                    <a:schemeClr val="tx1"/>
                  </a:solidFill>
                </a:endParaRPr>
              </a:p>
            </p:txBody>
          </p:sp>
          <p:sp>
            <p:nvSpPr>
              <p:cNvPr id="19" name="Freeform 18">
                <a:extLst>
                  <a:ext uri="{FF2B5EF4-FFF2-40B4-BE49-F238E27FC236}">
                    <a16:creationId xmlns:a16="http://schemas.microsoft.com/office/drawing/2014/main" id="{85F7855D-487D-9C4E-B342-16A2EBA17DA2}"/>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a:solidFill>
                    <a:schemeClr val="tx1"/>
                  </a:solidFill>
                </a:endParaRPr>
              </a:p>
            </p:txBody>
          </p:sp>
          <p:sp>
            <p:nvSpPr>
              <p:cNvPr id="20" name="Freeform 19">
                <a:extLst>
                  <a:ext uri="{FF2B5EF4-FFF2-40B4-BE49-F238E27FC236}">
                    <a16:creationId xmlns:a16="http://schemas.microsoft.com/office/drawing/2014/main" id="{3E0424BA-F4AE-9846-8CC8-E084DB25AF61}"/>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solidFill>
                    <a:schemeClr val="tx1"/>
                  </a:solidFill>
                </a:endParaRPr>
              </a:p>
            </p:txBody>
          </p:sp>
          <p:sp>
            <p:nvSpPr>
              <p:cNvPr id="21" name="Freeform 20">
                <a:extLst>
                  <a:ext uri="{FF2B5EF4-FFF2-40B4-BE49-F238E27FC236}">
                    <a16:creationId xmlns:a16="http://schemas.microsoft.com/office/drawing/2014/main" id="{84564AC2-E82A-BB4C-B28C-12DB48387DCD}"/>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a:solidFill>
                    <a:schemeClr val="tx1"/>
                  </a:solidFill>
                </a:endParaRPr>
              </a:p>
            </p:txBody>
          </p:sp>
        </p:grpSp>
        <p:sp>
          <p:nvSpPr>
            <p:cNvPr id="17" name="Freeform 16">
              <a:extLst>
                <a:ext uri="{FF2B5EF4-FFF2-40B4-BE49-F238E27FC236}">
                  <a16:creationId xmlns:a16="http://schemas.microsoft.com/office/drawing/2014/main" id="{15917E3D-B689-CD4D-8314-B1B0791EB9FC}"/>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solidFill>
                  <a:schemeClr val="tx1"/>
                </a:solidFill>
              </a:endParaRPr>
            </a:p>
          </p:txBody>
        </p:sp>
      </p:grpSp>
    </p:spTree>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attern-Arrows">
  <p:cSld name="4_Pattern-Arrows 4">
    <p:bg>
      <p:bgRef idx="1001">
        <a:schemeClr val="bg1"/>
      </p:bgRef>
    </p:bg>
    <p:spTree>
      <p:nvGrpSpPr>
        <p:cNvPr id="1" name="Shape 168"/>
        <p:cNvGrpSpPr/>
        <p:nvPr/>
      </p:nvGrpSpPr>
      <p:grpSpPr>
        <a:xfrm>
          <a:off x="0" y="0"/>
          <a:ext cx="0" cy="0"/>
          <a:chOff x="0" y="0"/>
          <a:chExt cx="0" cy="0"/>
        </a:xfrm>
      </p:grpSpPr>
      <p:sp>
        <p:nvSpPr>
          <p:cNvPr id="170" name="Google Shape;170;p139"/>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FBD6B7"/>
                </a:solidFill>
                <a:latin typeface="Montserrat SemiBold"/>
                <a:ea typeface="Montserrat SemiBold"/>
                <a:cs typeface="Montserrat SemiBold"/>
                <a:sym typeface="Montserrat SemiBold"/>
              </a:rPr>
              <a:t>‹#›</a:t>
            </a:fld>
            <a:endParaRPr sz="1200" b="1" i="0" u="none" strike="noStrike" cap="none">
              <a:solidFill>
                <a:srgbClr val="FBD6B7"/>
              </a:solidFill>
              <a:latin typeface="Montserrat SemiBold"/>
              <a:ea typeface="Montserrat SemiBold"/>
              <a:cs typeface="Montserrat SemiBold"/>
              <a:sym typeface="Montserrat SemiBold"/>
            </a:endParaRPr>
          </a:p>
        </p:txBody>
      </p:sp>
      <p:sp>
        <p:nvSpPr>
          <p:cNvPr id="171" name="Google Shape;171;p139"/>
          <p:cNvSpPr txBox="1"/>
          <p:nvPr/>
        </p:nvSpPr>
        <p:spPr>
          <a:xfrm>
            <a:off x="2811463" y="12730923"/>
            <a:ext cx="8447087"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en-SG" sz="1200" b="1" i="0" u="none" strike="noStrike" cap="none">
                <a:solidFill>
                  <a:srgbClr val="FBD6B7"/>
                </a:solidFill>
                <a:latin typeface="Montserrat SemiBold"/>
                <a:ea typeface="Montserrat SemiBold"/>
                <a:cs typeface="Montserrat SemiBold"/>
                <a:sym typeface="Montserrat SemiBold"/>
              </a:rPr>
              <a:t>MY DIGITAL WORLD: DIGITAL ENGAGEMENT</a:t>
            </a:r>
            <a:endParaRPr sz="1400" b="1" i="0" u="none" strike="noStrike" cap="none">
              <a:solidFill>
                <a:srgbClr val="000000"/>
              </a:solidFill>
              <a:latin typeface="Montserrat SemiBold"/>
              <a:ea typeface="Montserrat SemiBold"/>
              <a:cs typeface="Montserrat SemiBold"/>
              <a:sym typeface="Montserrat SemiBold"/>
            </a:endParaRPr>
          </a:p>
        </p:txBody>
      </p:sp>
      <p:grpSp>
        <p:nvGrpSpPr>
          <p:cNvPr id="14" name="Graphic 3">
            <a:extLst>
              <a:ext uri="{FF2B5EF4-FFF2-40B4-BE49-F238E27FC236}">
                <a16:creationId xmlns:a16="http://schemas.microsoft.com/office/drawing/2014/main" id="{DAB914D3-26C4-7A41-877A-03AD9DE5108E}"/>
              </a:ext>
            </a:extLst>
          </p:cNvPr>
          <p:cNvGrpSpPr/>
          <p:nvPr userDrawn="1"/>
        </p:nvGrpSpPr>
        <p:grpSpPr>
          <a:xfrm>
            <a:off x="1012937" y="12735670"/>
            <a:ext cx="1008783" cy="202242"/>
            <a:chOff x="3610015" y="6016276"/>
            <a:chExt cx="1701900" cy="341200"/>
          </a:xfrm>
          <a:solidFill>
            <a:schemeClr val="tx2"/>
          </a:solidFill>
        </p:grpSpPr>
        <p:grpSp>
          <p:nvGrpSpPr>
            <p:cNvPr id="15" name="Graphic 3">
              <a:extLst>
                <a:ext uri="{FF2B5EF4-FFF2-40B4-BE49-F238E27FC236}">
                  <a16:creationId xmlns:a16="http://schemas.microsoft.com/office/drawing/2014/main" id="{F4A9A3A9-C69E-E945-8BA4-9A08BCF06250}"/>
                </a:ext>
              </a:extLst>
            </p:cNvPr>
            <p:cNvGrpSpPr/>
            <p:nvPr/>
          </p:nvGrpSpPr>
          <p:grpSpPr>
            <a:xfrm>
              <a:off x="4234632" y="6027258"/>
              <a:ext cx="1077283" cy="330123"/>
              <a:chOff x="4234632" y="6027258"/>
              <a:chExt cx="1077283" cy="330123"/>
            </a:xfrm>
            <a:grpFill/>
          </p:grpSpPr>
          <p:sp>
            <p:nvSpPr>
              <p:cNvPr id="17" name="Freeform 16">
                <a:extLst>
                  <a:ext uri="{FF2B5EF4-FFF2-40B4-BE49-F238E27FC236}">
                    <a16:creationId xmlns:a16="http://schemas.microsoft.com/office/drawing/2014/main" id="{E7D3C83F-7C52-0A4C-A11B-FBEBA432CB9C}"/>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solidFill>
                    <a:schemeClr val="tx1"/>
                  </a:solidFill>
                </a:endParaRPr>
              </a:p>
            </p:txBody>
          </p:sp>
          <p:sp>
            <p:nvSpPr>
              <p:cNvPr id="18" name="Freeform 17">
                <a:extLst>
                  <a:ext uri="{FF2B5EF4-FFF2-40B4-BE49-F238E27FC236}">
                    <a16:creationId xmlns:a16="http://schemas.microsoft.com/office/drawing/2014/main" id="{3DA0EA83-8B13-ED4F-A47D-CC71A4F4F363}"/>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a:solidFill>
                    <a:schemeClr val="tx1"/>
                  </a:solidFill>
                </a:endParaRPr>
              </a:p>
            </p:txBody>
          </p:sp>
          <p:sp>
            <p:nvSpPr>
              <p:cNvPr id="19" name="Freeform 18">
                <a:extLst>
                  <a:ext uri="{FF2B5EF4-FFF2-40B4-BE49-F238E27FC236}">
                    <a16:creationId xmlns:a16="http://schemas.microsoft.com/office/drawing/2014/main" id="{4E2F824B-145F-DB44-B9DA-3CBB0C318A71}"/>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solidFill>
                    <a:schemeClr val="tx1"/>
                  </a:solidFill>
                </a:endParaRPr>
              </a:p>
            </p:txBody>
          </p:sp>
          <p:sp>
            <p:nvSpPr>
              <p:cNvPr id="20" name="Freeform 19">
                <a:extLst>
                  <a:ext uri="{FF2B5EF4-FFF2-40B4-BE49-F238E27FC236}">
                    <a16:creationId xmlns:a16="http://schemas.microsoft.com/office/drawing/2014/main" id="{965A67E2-EBC3-1747-8948-F80258023F9F}"/>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a:solidFill>
                    <a:schemeClr val="tx1"/>
                  </a:solidFill>
                </a:endParaRPr>
              </a:p>
            </p:txBody>
          </p:sp>
        </p:grpSp>
        <p:sp>
          <p:nvSpPr>
            <p:cNvPr id="16" name="Freeform 15">
              <a:extLst>
                <a:ext uri="{FF2B5EF4-FFF2-40B4-BE49-F238E27FC236}">
                  <a16:creationId xmlns:a16="http://schemas.microsoft.com/office/drawing/2014/main" id="{71C7A800-749B-F447-987D-948EB314C604}"/>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solidFill>
                  <a:schemeClr val="tx1"/>
                </a:solidFill>
              </a:endParaRPr>
            </a:p>
          </p:txBody>
        </p:sp>
      </p:grpSp>
    </p:spTree>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4 Lesson 6">
  <p:cSld name="M4 Lesson 6">
    <p:bg>
      <p:bgRef idx="1001">
        <a:schemeClr val="bg1"/>
      </p:bgRef>
    </p:bg>
    <p:spTree>
      <p:nvGrpSpPr>
        <p:cNvPr id="1" name="Shape 181"/>
        <p:cNvGrpSpPr/>
        <p:nvPr/>
      </p:nvGrpSpPr>
      <p:grpSpPr>
        <a:xfrm>
          <a:off x="0" y="0"/>
          <a:ext cx="0" cy="0"/>
          <a:chOff x="0" y="0"/>
          <a:chExt cx="0" cy="0"/>
        </a:xfrm>
      </p:grpSpPr>
      <p:sp>
        <p:nvSpPr>
          <p:cNvPr id="183" name="Google Shape;183;p125"/>
          <p:cNvSpPr txBox="1"/>
          <p:nvPr/>
        </p:nvSpPr>
        <p:spPr>
          <a:xfrm>
            <a:off x="2809999" y="695328"/>
            <a:ext cx="4752297" cy="238125"/>
          </a:xfrm>
          <a:prstGeom prst="rect">
            <a:avLst/>
          </a:prstGeom>
          <a:noFill/>
          <a:ln>
            <a:noFill/>
          </a:ln>
        </p:spPr>
        <p:txBody>
          <a:bodyPr spcFirstLastPara="1" wrap="square" lIns="0" tIns="0" rIns="0" bIns="0" anchor="b" anchorCtr="0">
            <a:normAutofit/>
          </a:bodyPr>
          <a:lstStyle/>
          <a:p>
            <a:pPr marL="0" marR="0" lvl="0" indent="0" algn="l" rtl="0">
              <a:lnSpc>
                <a:spcPct val="129000"/>
              </a:lnSpc>
              <a:spcBef>
                <a:spcPts val="0"/>
              </a:spcBef>
              <a:spcAft>
                <a:spcPts val="0"/>
              </a:spcAft>
              <a:buClr>
                <a:srgbClr val="1C2B33"/>
              </a:buClr>
              <a:buSzPts val="1199"/>
              <a:buFont typeface="Arial"/>
              <a:buNone/>
            </a:pPr>
            <a:r>
              <a:rPr lang="en-SG" sz="1199" b="1" i="0" u="none" strike="noStrike" cap="none">
                <a:solidFill>
                  <a:srgbClr val="D27805"/>
                </a:solidFill>
                <a:latin typeface="Montserrat SemiBold"/>
                <a:ea typeface="Montserrat SemiBold"/>
                <a:cs typeface="Montserrat SemiBold"/>
                <a:sym typeface="Montserrat SemiBold"/>
              </a:rPr>
              <a:t>BEST POSSIBLE SELF</a:t>
            </a:r>
            <a:endParaRPr sz="1400" b="1" i="0" u="none" strike="noStrike" cap="none">
              <a:solidFill>
                <a:srgbClr val="000000"/>
              </a:solidFill>
              <a:latin typeface="Montserrat SemiBold"/>
              <a:ea typeface="Montserrat SemiBold"/>
              <a:cs typeface="Montserrat SemiBold"/>
              <a:sym typeface="Montserrat SemiBold"/>
            </a:endParaRPr>
          </a:p>
        </p:txBody>
      </p:sp>
      <p:sp>
        <p:nvSpPr>
          <p:cNvPr id="184" name="Google Shape;184;p125"/>
          <p:cNvSpPr txBox="1"/>
          <p:nvPr/>
        </p:nvSpPr>
        <p:spPr>
          <a:xfrm>
            <a:off x="932965" y="695328"/>
            <a:ext cx="1428006" cy="238125"/>
          </a:xfrm>
          <a:prstGeom prst="rect">
            <a:avLst/>
          </a:prstGeom>
          <a:noFill/>
          <a:ln>
            <a:noFill/>
          </a:ln>
        </p:spPr>
        <p:txBody>
          <a:bodyPr spcFirstLastPara="1" wrap="square" lIns="0" tIns="0" rIns="0" bIns="0" anchor="b" anchorCtr="0">
            <a:normAutofit/>
          </a:bodyPr>
          <a:lstStyle/>
          <a:p>
            <a:pPr marL="0" marR="0" lvl="0" indent="0" algn="l" rtl="0">
              <a:lnSpc>
                <a:spcPct val="129000"/>
              </a:lnSpc>
              <a:spcBef>
                <a:spcPts val="0"/>
              </a:spcBef>
              <a:spcAft>
                <a:spcPts val="0"/>
              </a:spcAft>
              <a:buClr>
                <a:srgbClr val="1C2B33"/>
              </a:buClr>
              <a:buSzPts val="1199"/>
              <a:buFont typeface="Arial"/>
              <a:buNone/>
            </a:pPr>
            <a:r>
              <a:rPr lang="en-SG" sz="1199" b="1" i="0" u="none" strike="noStrike" cap="none">
                <a:solidFill>
                  <a:srgbClr val="D27805"/>
                </a:solidFill>
                <a:latin typeface="Montserrat SemiBold"/>
                <a:ea typeface="Montserrat SemiBold"/>
                <a:cs typeface="Montserrat SemiBold"/>
                <a:sym typeface="Montserrat SemiBold"/>
              </a:rPr>
              <a:t>LESSON 6</a:t>
            </a:r>
            <a:endParaRPr sz="1400" b="1" i="0" u="none" strike="noStrike" cap="none">
              <a:solidFill>
                <a:srgbClr val="000000"/>
              </a:solidFill>
              <a:latin typeface="Montserrat SemiBold"/>
              <a:ea typeface="Montserrat SemiBold"/>
              <a:cs typeface="Montserrat SemiBold"/>
              <a:sym typeface="Montserrat SemiBold"/>
            </a:endParaRPr>
          </a:p>
        </p:txBody>
      </p:sp>
      <p:sp>
        <p:nvSpPr>
          <p:cNvPr id="185" name="Google Shape;185;p125"/>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D27805"/>
                </a:solidFill>
                <a:latin typeface="Montserrat SemiBold"/>
                <a:ea typeface="Montserrat SemiBold"/>
                <a:cs typeface="Montserrat SemiBold"/>
                <a:sym typeface="Montserrat SemiBold"/>
              </a:rPr>
              <a:t>‹#›</a:t>
            </a:fld>
            <a:endParaRPr sz="1200" b="1" i="0" u="none" strike="noStrike" cap="none">
              <a:solidFill>
                <a:srgbClr val="D27805"/>
              </a:solidFill>
              <a:latin typeface="Montserrat SemiBold"/>
              <a:ea typeface="Montserrat SemiBold"/>
              <a:cs typeface="Montserrat SemiBold"/>
              <a:sym typeface="Montserrat SemiBold"/>
            </a:endParaRPr>
          </a:p>
        </p:txBody>
      </p:sp>
      <p:sp>
        <p:nvSpPr>
          <p:cNvPr id="186" name="Google Shape;186;p125"/>
          <p:cNvSpPr txBox="1"/>
          <p:nvPr/>
        </p:nvSpPr>
        <p:spPr>
          <a:xfrm>
            <a:off x="2811463" y="12730923"/>
            <a:ext cx="8447087"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en-SG" sz="1200" b="1" i="0" u="none" strike="noStrike" cap="none">
                <a:solidFill>
                  <a:srgbClr val="D27805"/>
                </a:solidFill>
                <a:latin typeface="Montserrat SemiBold"/>
                <a:ea typeface="Montserrat SemiBold"/>
                <a:cs typeface="Montserrat SemiBold"/>
                <a:sym typeface="Montserrat SemiBold"/>
              </a:rPr>
              <a:t>MY DIGITAL WORLD: DIGITAL ENGAGEMENT</a:t>
            </a:r>
            <a:endParaRPr sz="1400" b="1" i="0" u="none" strike="noStrike" cap="none">
              <a:solidFill>
                <a:srgbClr val="000000"/>
              </a:solidFill>
              <a:latin typeface="Montserrat SemiBold"/>
              <a:ea typeface="Montserrat SemiBold"/>
              <a:cs typeface="Montserrat SemiBold"/>
              <a:sym typeface="Montserrat SemiBold"/>
            </a:endParaRPr>
          </a:p>
        </p:txBody>
      </p:sp>
      <p:grpSp>
        <p:nvGrpSpPr>
          <p:cNvPr id="16" name="Graphic 3">
            <a:extLst>
              <a:ext uri="{FF2B5EF4-FFF2-40B4-BE49-F238E27FC236}">
                <a16:creationId xmlns:a16="http://schemas.microsoft.com/office/drawing/2014/main" id="{EA4A604A-E687-4F48-B8C8-C9B00BB71111}"/>
              </a:ext>
            </a:extLst>
          </p:cNvPr>
          <p:cNvGrpSpPr/>
          <p:nvPr userDrawn="1"/>
        </p:nvGrpSpPr>
        <p:grpSpPr>
          <a:xfrm>
            <a:off x="1012937" y="12735670"/>
            <a:ext cx="1008783" cy="202242"/>
            <a:chOff x="3610015" y="6016276"/>
            <a:chExt cx="1701900" cy="341200"/>
          </a:xfrm>
          <a:solidFill>
            <a:schemeClr val="bg2"/>
          </a:solidFill>
        </p:grpSpPr>
        <p:grpSp>
          <p:nvGrpSpPr>
            <p:cNvPr id="17" name="Graphic 3">
              <a:extLst>
                <a:ext uri="{FF2B5EF4-FFF2-40B4-BE49-F238E27FC236}">
                  <a16:creationId xmlns:a16="http://schemas.microsoft.com/office/drawing/2014/main" id="{801705B5-437D-024C-BBD0-F25C53EC56DF}"/>
                </a:ext>
              </a:extLst>
            </p:cNvPr>
            <p:cNvGrpSpPr/>
            <p:nvPr/>
          </p:nvGrpSpPr>
          <p:grpSpPr>
            <a:xfrm>
              <a:off x="4234632" y="6027258"/>
              <a:ext cx="1077283" cy="330123"/>
              <a:chOff x="4234632" y="6027258"/>
              <a:chExt cx="1077283" cy="330123"/>
            </a:xfrm>
            <a:grpFill/>
          </p:grpSpPr>
          <p:sp>
            <p:nvSpPr>
              <p:cNvPr id="19" name="Freeform 18">
                <a:extLst>
                  <a:ext uri="{FF2B5EF4-FFF2-40B4-BE49-F238E27FC236}">
                    <a16:creationId xmlns:a16="http://schemas.microsoft.com/office/drawing/2014/main" id="{80A0D1A0-3175-F049-A060-19E329DC9BC3}"/>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solidFill>
                    <a:schemeClr val="tx1"/>
                  </a:solidFill>
                </a:endParaRPr>
              </a:p>
            </p:txBody>
          </p:sp>
          <p:sp>
            <p:nvSpPr>
              <p:cNvPr id="20" name="Freeform 19">
                <a:extLst>
                  <a:ext uri="{FF2B5EF4-FFF2-40B4-BE49-F238E27FC236}">
                    <a16:creationId xmlns:a16="http://schemas.microsoft.com/office/drawing/2014/main" id="{3D2AB364-9301-BB4A-A8AB-A4DCDB350972}"/>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a:solidFill>
                    <a:schemeClr val="tx1"/>
                  </a:solidFill>
                </a:endParaRPr>
              </a:p>
            </p:txBody>
          </p:sp>
          <p:sp>
            <p:nvSpPr>
              <p:cNvPr id="21" name="Freeform 20">
                <a:extLst>
                  <a:ext uri="{FF2B5EF4-FFF2-40B4-BE49-F238E27FC236}">
                    <a16:creationId xmlns:a16="http://schemas.microsoft.com/office/drawing/2014/main" id="{C2CA3429-E177-AE47-B3F8-CBD835F7A07D}"/>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solidFill>
                    <a:schemeClr val="tx1"/>
                  </a:solidFill>
                </a:endParaRPr>
              </a:p>
            </p:txBody>
          </p:sp>
          <p:sp>
            <p:nvSpPr>
              <p:cNvPr id="22" name="Freeform 21">
                <a:extLst>
                  <a:ext uri="{FF2B5EF4-FFF2-40B4-BE49-F238E27FC236}">
                    <a16:creationId xmlns:a16="http://schemas.microsoft.com/office/drawing/2014/main" id="{2CB5694D-E9A2-5646-9D02-F4FC7BB1DC1A}"/>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a:solidFill>
                    <a:schemeClr val="tx1"/>
                  </a:solidFill>
                </a:endParaRPr>
              </a:p>
            </p:txBody>
          </p:sp>
        </p:grpSp>
        <p:sp>
          <p:nvSpPr>
            <p:cNvPr id="18" name="Freeform 17">
              <a:extLst>
                <a:ext uri="{FF2B5EF4-FFF2-40B4-BE49-F238E27FC236}">
                  <a16:creationId xmlns:a16="http://schemas.microsoft.com/office/drawing/2014/main" id="{217DB885-C25F-134F-B594-29B87EB6B82D}"/>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solidFill>
                  <a:schemeClr val="tx1"/>
                </a:solidFill>
              </a:endParaRPr>
            </a:p>
          </p:txBody>
        </p:sp>
      </p:grpSp>
    </p:spTree>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Pattern-Arrows">
  <p:cSld name="1_Pattern-Arrows">
    <p:bg>
      <p:bgRef idx="1001">
        <a:schemeClr val="bg1"/>
      </p:bgRef>
    </p:bg>
    <p:spTree>
      <p:nvGrpSpPr>
        <p:cNvPr id="1" name="Shape 196"/>
        <p:cNvGrpSpPr/>
        <p:nvPr/>
      </p:nvGrpSpPr>
      <p:grpSpPr>
        <a:xfrm>
          <a:off x="0" y="0"/>
          <a:ext cx="0" cy="0"/>
          <a:chOff x="0" y="0"/>
          <a:chExt cx="0" cy="0"/>
        </a:xfrm>
      </p:grpSpPr>
      <p:sp>
        <p:nvSpPr>
          <p:cNvPr id="198" name="Google Shape;198;p121"/>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FFF6DC"/>
                </a:solidFill>
                <a:latin typeface="Montserrat SemiBold"/>
                <a:ea typeface="Montserrat SemiBold"/>
                <a:cs typeface="Montserrat SemiBold"/>
                <a:sym typeface="Montserrat SemiBold"/>
              </a:rPr>
              <a:t>‹#›</a:t>
            </a:fld>
            <a:endParaRPr sz="1200" b="1" i="0" u="none" strike="noStrike" cap="none">
              <a:solidFill>
                <a:srgbClr val="FFF6DC"/>
              </a:solidFill>
              <a:latin typeface="Montserrat SemiBold"/>
              <a:ea typeface="Montserrat SemiBold"/>
              <a:cs typeface="Montserrat SemiBold"/>
              <a:sym typeface="Montserrat SemiBold"/>
            </a:endParaRPr>
          </a:p>
        </p:txBody>
      </p:sp>
      <p:sp>
        <p:nvSpPr>
          <p:cNvPr id="199" name="Google Shape;199;p121"/>
          <p:cNvSpPr txBox="1"/>
          <p:nvPr/>
        </p:nvSpPr>
        <p:spPr>
          <a:xfrm>
            <a:off x="2811463" y="12730923"/>
            <a:ext cx="8447087"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en-SG" sz="1200" b="1" i="0" u="none" strike="noStrike" cap="none">
                <a:solidFill>
                  <a:srgbClr val="FFF6DC"/>
                </a:solidFill>
                <a:latin typeface="Montserrat SemiBold"/>
                <a:ea typeface="Montserrat SemiBold"/>
                <a:cs typeface="Montserrat SemiBold"/>
                <a:sym typeface="Montserrat SemiBold"/>
              </a:rPr>
              <a:t>MY DIGITAL WORLD: DIGITAL ENGAGEMENT</a:t>
            </a:r>
            <a:endParaRPr sz="1400" b="1" i="0" u="none" strike="noStrike" cap="none">
              <a:solidFill>
                <a:srgbClr val="000000"/>
              </a:solidFill>
              <a:latin typeface="Montserrat SemiBold"/>
              <a:ea typeface="Montserrat SemiBold"/>
              <a:cs typeface="Montserrat SemiBold"/>
              <a:sym typeface="Montserrat SemiBold"/>
            </a:endParaRPr>
          </a:p>
        </p:txBody>
      </p:sp>
      <p:grpSp>
        <p:nvGrpSpPr>
          <p:cNvPr id="14" name="Graphic 3">
            <a:extLst>
              <a:ext uri="{FF2B5EF4-FFF2-40B4-BE49-F238E27FC236}">
                <a16:creationId xmlns:a16="http://schemas.microsoft.com/office/drawing/2014/main" id="{3950E83B-222C-DE49-BF67-5F955652A1A9}"/>
              </a:ext>
            </a:extLst>
          </p:cNvPr>
          <p:cNvGrpSpPr/>
          <p:nvPr userDrawn="1"/>
        </p:nvGrpSpPr>
        <p:grpSpPr>
          <a:xfrm>
            <a:off x="1012937" y="12735670"/>
            <a:ext cx="1008783" cy="202242"/>
            <a:chOff x="3610015" y="6016276"/>
            <a:chExt cx="1701900" cy="341200"/>
          </a:xfrm>
          <a:solidFill>
            <a:schemeClr val="tx2"/>
          </a:solidFill>
        </p:grpSpPr>
        <p:grpSp>
          <p:nvGrpSpPr>
            <p:cNvPr id="15" name="Graphic 3">
              <a:extLst>
                <a:ext uri="{FF2B5EF4-FFF2-40B4-BE49-F238E27FC236}">
                  <a16:creationId xmlns:a16="http://schemas.microsoft.com/office/drawing/2014/main" id="{C34227F2-5743-5241-9655-240084A7E596}"/>
                </a:ext>
              </a:extLst>
            </p:cNvPr>
            <p:cNvGrpSpPr/>
            <p:nvPr/>
          </p:nvGrpSpPr>
          <p:grpSpPr>
            <a:xfrm>
              <a:off x="4234632" y="6027258"/>
              <a:ext cx="1077283" cy="330123"/>
              <a:chOff x="4234632" y="6027258"/>
              <a:chExt cx="1077283" cy="330123"/>
            </a:xfrm>
            <a:grpFill/>
          </p:grpSpPr>
          <p:sp>
            <p:nvSpPr>
              <p:cNvPr id="17" name="Freeform 16">
                <a:extLst>
                  <a:ext uri="{FF2B5EF4-FFF2-40B4-BE49-F238E27FC236}">
                    <a16:creationId xmlns:a16="http://schemas.microsoft.com/office/drawing/2014/main" id="{B3D76556-EDA3-EE4C-AA29-5CE2173ED271}"/>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solidFill>
                    <a:schemeClr val="tx1"/>
                  </a:solidFill>
                </a:endParaRPr>
              </a:p>
            </p:txBody>
          </p:sp>
          <p:sp>
            <p:nvSpPr>
              <p:cNvPr id="18" name="Freeform 17">
                <a:extLst>
                  <a:ext uri="{FF2B5EF4-FFF2-40B4-BE49-F238E27FC236}">
                    <a16:creationId xmlns:a16="http://schemas.microsoft.com/office/drawing/2014/main" id="{D72FB347-E687-5544-86DF-7202454DE8DC}"/>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a:solidFill>
                    <a:schemeClr val="tx1"/>
                  </a:solidFill>
                </a:endParaRPr>
              </a:p>
            </p:txBody>
          </p:sp>
          <p:sp>
            <p:nvSpPr>
              <p:cNvPr id="19" name="Freeform 18">
                <a:extLst>
                  <a:ext uri="{FF2B5EF4-FFF2-40B4-BE49-F238E27FC236}">
                    <a16:creationId xmlns:a16="http://schemas.microsoft.com/office/drawing/2014/main" id="{ECBA4786-0472-3C4A-AB46-391705645E0A}"/>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solidFill>
                    <a:schemeClr val="tx1"/>
                  </a:solidFill>
                </a:endParaRPr>
              </a:p>
            </p:txBody>
          </p:sp>
          <p:sp>
            <p:nvSpPr>
              <p:cNvPr id="20" name="Freeform 19">
                <a:extLst>
                  <a:ext uri="{FF2B5EF4-FFF2-40B4-BE49-F238E27FC236}">
                    <a16:creationId xmlns:a16="http://schemas.microsoft.com/office/drawing/2014/main" id="{CB66F3BA-A560-574B-AECA-A54B488B648F}"/>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a:solidFill>
                    <a:schemeClr val="tx1"/>
                  </a:solidFill>
                </a:endParaRPr>
              </a:p>
            </p:txBody>
          </p:sp>
        </p:grpSp>
        <p:sp>
          <p:nvSpPr>
            <p:cNvPr id="16" name="Freeform 15">
              <a:extLst>
                <a:ext uri="{FF2B5EF4-FFF2-40B4-BE49-F238E27FC236}">
                  <a16:creationId xmlns:a16="http://schemas.microsoft.com/office/drawing/2014/main" id="{13C5D9CC-F204-3842-9756-66629D2F8011}"/>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solidFill>
                  <a:schemeClr val="tx1"/>
                </a:solidFill>
              </a:endParaRPr>
            </a:p>
          </p:txBody>
        </p:sp>
      </p:grpSp>
    </p:spTree>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4 Lesson 6">
  <p:cSld name="1_M4 Lesson 6">
    <p:bg>
      <p:bgRef idx="1001">
        <a:schemeClr val="bg1"/>
      </p:bgRef>
    </p:bg>
    <p:spTree>
      <p:nvGrpSpPr>
        <p:cNvPr id="1" name="Shape 209"/>
        <p:cNvGrpSpPr/>
        <p:nvPr/>
      </p:nvGrpSpPr>
      <p:grpSpPr>
        <a:xfrm>
          <a:off x="0" y="0"/>
          <a:ext cx="0" cy="0"/>
          <a:chOff x="0" y="0"/>
          <a:chExt cx="0" cy="0"/>
        </a:xfrm>
      </p:grpSpPr>
      <p:sp>
        <p:nvSpPr>
          <p:cNvPr id="211" name="Google Shape;211;p96"/>
          <p:cNvSpPr txBox="1"/>
          <p:nvPr/>
        </p:nvSpPr>
        <p:spPr>
          <a:xfrm>
            <a:off x="2809999" y="695328"/>
            <a:ext cx="4752297" cy="238125"/>
          </a:xfrm>
          <a:prstGeom prst="rect">
            <a:avLst/>
          </a:prstGeom>
          <a:noFill/>
          <a:ln>
            <a:noFill/>
          </a:ln>
        </p:spPr>
        <p:txBody>
          <a:bodyPr spcFirstLastPara="1" wrap="square" lIns="0" tIns="0" rIns="0" bIns="0" anchor="b" anchorCtr="0">
            <a:normAutofit/>
          </a:bodyPr>
          <a:lstStyle/>
          <a:p>
            <a:pPr marL="0" marR="0" lvl="0" indent="0" algn="l" rtl="0">
              <a:lnSpc>
                <a:spcPct val="129000"/>
              </a:lnSpc>
              <a:spcBef>
                <a:spcPts val="0"/>
              </a:spcBef>
              <a:spcAft>
                <a:spcPts val="0"/>
              </a:spcAft>
              <a:buClr>
                <a:srgbClr val="1C2B33"/>
              </a:buClr>
              <a:buSzPts val="1199"/>
              <a:buFont typeface="Arial"/>
              <a:buNone/>
            </a:pPr>
            <a:r>
              <a:rPr lang="en-SG" sz="1199" b="1" i="0" u="none" strike="noStrike" cap="none">
                <a:solidFill>
                  <a:srgbClr val="D27805"/>
                </a:solidFill>
                <a:latin typeface="Montserrat SemiBold"/>
                <a:ea typeface="Montserrat SemiBold"/>
                <a:cs typeface="Montserrat SemiBold"/>
                <a:sym typeface="Montserrat SemiBold"/>
              </a:rPr>
              <a:t>REVERSE IMAGE SEARCH</a:t>
            </a:r>
            <a:endParaRPr sz="1400" b="1" i="0" u="none" strike="noStrike" cap="none">
              <a:solidFill>
                <a:srgbClr val="000000"/>
              </a:solidFill>
              <a:latin typeface="Montserrat SemiBold"/>
              <a:ea typeface="Montserrat SemiBold"/>
              <a:cs typeface="Montserrat SemiBold"/>
              <a:sym typeface="Montserrat SemiBold"/>
            </a:endParaRPr>
          </a:p>
        </p:txBody>
      </p:sp>
      <p:sp>
        <p:nvSpPr>
          <p:cNvPr id="212" name="Google Shape;212;p96"/>
          <p:cNvSpPr txBox="1"/>
          <p:nvPr/>
        </p:nvSpPr>
        <p:spPr>
          <a:xfrm>
            <a:off x="932965" y="695328"/>
            <a:ext cx="1428006" cy="238125"/>
          </a:xfrm>
          <a:prstGeom prst="rect">
            <a:avLst/>
          </a:prstGeom>
          <a:noFill/>
          <a:ln>
            <a:noFill/>
          </a:ln>
        </p:spPr>
        <p:txBody>
          <a:bodyPr spcFirstLastPara="1" wrap="square" lIns="0" tIns="0" rIns="0" bIns="0" anchor="b" anchorCtr="0">
            <a:normAutofit/>
          </a:bodyPr>
          <a:lstStyle/>
          <a:p>
            <a:pPr marL="0" marR="0" lvl="0" indent="0" algn="l" rtl="0">
              <a:lnSpc>
                <a:spcPct val="129000"/>
              </a:lnSpc>
              <a:spcBef>
                <a:spcPts val="0"/>
              </a:spcBef>
              <a:spcAft>
                <a:spcPts val="0"/>
              </a:spcAft>
              <a:buClr>
                <a:srgbClr val="1C2B33"/>
              </a:buClr>
              <a:buSzPts val="1199"/>
              <a:buFont typeface="Arial"/>
              <a:buNone/>
            </a:pPr>
            <a:r>
              <a:rPr lang="en-SG" sz="1199" b="1" i="0" u="none" strike="noStrike" cap="none">
                <a:solidFill>
                  <a:srgbClr val="D27805"/>
                </a:solidFill>
                <a:latin typeface="Montserrat SemiBold"/>
                <a:ea typeface="Montserrat SemiBold"/>
                <a:cs typeface="Montserrat SemiBold"/>
                <a:sym typeface="Montserrat SemiBold"/>
              </a:rPr>
              <a:t>LESSON 7</a:t>
            </a:r>
            <a:endParaRPr sz="1400" b="1" i="0" u="none" strike="noStrike" cap="none">
              <a:solidFill>
                <a:srgbClr val="000000"/>
              </a:solidFill>
              <a:latin typeface="Montserrat SemiBold"/>
              <a:ea typeface="Montserrat SemiBold"/>
              <a:cs typeface="Montserrat SemiBold"/>
              <a:sym typeface="Montserrat SemiBold"/>
            </a:endParaRPr>
          </a:p>
        </p:txBody>
      </p:sp>
      <p:sp>
        <p:nvSpPr>
          <p:cNvPr id="213" name="Google Shape;213;p96"/>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D27805"/>
                </a:solidFill>
                <a:latin typeface="Montserrat SemiBold"/>
                <a:ea typeface="Montserrat SemiBold"/>
                <a:cs typeface="Montserrat SemiBold"/>
                <a:sym typeface="Montserrat SemiBold"/>
              </a:rPr>
              <a:t>‹#›</a:t>
            </a:fld>
            <a:endParaRPr sz="1200" b="1" i="0" u="none" strike="noStrike" cap="none">
              <a:solidFill>
                <a:srgbClr val="D27805"/>
              </a:solidFill>
              <a:latin typeface="Montserrat SemiBold"/>
              <a:ea typeface="Montserrat SemiBold"/>
              <a:cs typeface="Montserrat SemiBold"/>
              <a:sym typeface="Montserrat SemiBold"/>
            </a:endParaRPr>
          </a:p>
        </p:txBody>
      </p:sp>
      <p:sp>
        <p:nvSpPr>
          <p:cNvPr id="214" name="Google Shape;214;p96"/>
          <p:cNvSpPr txBox="1"/>
          <p:nvPr/>
        </p:nvSpPr>
        <p:spPr>
          <a:xfrm>
            <a:off x="2811463" y="12730923"/>
            <a:ext cx="8447087"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en-SG" sz="1200" b="1" i="0" u="none" strike="noStrike" cap="none">
                <a:solidFill>
                  <a:srgbClr val="D27805"/>
                </a:solidFill>
                <a:latin typeface="Montserrat SemiBold"/>
                <a:ea typeface="Montserrat SemiBold"/>
                <a:cs typeface="Montserrat SemiBold"/>
                <a:sym typeface="Montserrat SemiBold"/>
              </a:rPr>
              <a:t>MY DIGITAL WORLD: DIGITAL ENGAGEMENT</a:t>
            </a:r>
            <a:endParaRPr sz="1400" b="1" i="0" u="none" strike="noStrike" cap="none">
              <a:solidFill>
                <a:srgbClr val="000000"/>
              </a:solidFill>
              <a:latin typeface="Montserrat SemiBold"/>
              <a:ea typeface="Montserrat SemiBold"/>
              <a:cs typeface="Montserrat SemiBold"/>
              <a:sym typeface="Montserrat SemiBold"/>
            </a:endParaRPr>
          </a:p>
        </p:txBody>
      </p:sp>
      <p:grpSp>
        <p:nvGrpSpPr>
          <p:cNvPr id="16" name="Graphic 3">
            <a:extLst>
              <a:ext uri="{FF2B5EF4-FFF2-40B4-BE49-F238E27FC236}">
                <a16:creationId xmlns:a16="http://schemas.microsoft.com/office/drawing/2014/main" id="{D02CE0D5-9B3B-6445-BD20-9374AE2B8F2C}"/>
              </a:ext>
            </a:extLst>
          </p:cNvPr>
          <p:cNvGrpSpPr/>
          <p:nvPr userDrawn="1"/>
        </p:nvGrpSpPr>
        <p:grpSpPr>
          <a:xfrm>
            <a:off x="1012937" y="12735670"/>
            <a:ext cx="1008783" cy="202242"/>
            <a:chOff x="3610015" y="6016276"/>
            <a:chExt cx="1701900" cy="341200"/>
          </a:xfrm>
          <a:solidFill>
            <a:schemeClr val="bg2"/>
          </a:solidFill>
        </p:grpSpPr>
        <p:grpSp>
          <p:nvGrpSpPr>
            <p:cNvPr id="17" name="Graphic 3">
              <a:extLst>
                <a:ext uri="{FF2B5EF4-FFF2-40B4-BE49-F238E27FC236}">
                  <a16:creationId xmlns:a16="http://schemas.microsoft.com/office/drawing/2014/main" id="{F1E0E33E-80DD-5942-8ED3-54E48E56341A}"/>
                </a:ext>
              </a:extLst>
            </p:cNvPr>
            <p:cNvGrpSpPr/>
            <p:nvPr/>
          </p:nvGrpSpPr>
          <p:grpSpPr>
            <a:xfrm>
              <a:off x="4234632" y="6027258"/>
              <a:ext cx="1077283" cy="330123"/>
              <a:chOff x="4234632" y="6027258"/>
              <a:chExt cx="1077283" cy="330123"/>
            </a:xfrm>
            <a:grpFill/>
          </p:grpSpPr>
          <p:sp>
            <p:nvSpPr>
              <p:cNvPr id="19" name="Freeform 18">
                <a:extLst>
                  <a:ext uri="{FF2B5EF4-FFF2-40B4-BE49-F238E27FC236}">
                    <a16:creationId xmlns:a16="http://schemas.microsoft.com/office/drawing/2014/main" id="{7D95125A-4665-504B-A98F-77469CA459E3}"/>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solidFill>
                    <a:schemeClr val="tx1"/>
                  </a:solidFill>
                </a:endParaRPr>
              </a:p>
            </p:txBody>
          </p:sp>
          <p:sp>
            <p:nvSpPr>
              <p:cNvPr id="20" name="Freeform 19">
                <a:extLst>
                  <a:ext uri="{FF2B5EF4-FFF2-40B4-BE49-F238E27FC236}">
                    <a16:creationId xmlns:a16="http://schemas.microsoft.com/office/drawing/2014/main" id="{2491EA16-12C8-404F-8A29-ACA78F0D5B43}"/>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a:solidFill>
                    <a:schemeClr val="tx1"/>
                  </a:solidFill>
                </a:endParaRPr>
              </a:p>
            </p:txBody>
          </p:sp>
          <p:sp>
            <p:nvSpPr>
              <p:cNvPr id="21" name="Freeform 20">
                <a:extLst>
                  <a:ext uri="{FF2B5EF4-FFF2-40B4-BE49-F238E27FC236}">
                    <a16:creationId xmlns:a16="http://schemas.microsoft.com/office/drawing/2014/main" id="{847B1719-73F4-3C4A-BBFD-6D498051916A}"/>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solidFill>
                    <a:schemeClr val="tx1"/>
                  </a:solidFill>
                </a:endParaRPr>
              </a:p>
            </p:txBody>
          </p:sp>
          <p:sp>
            <p:nvSpPr>
              <p:cNvPr id="22" name="Freeform 21">
                <a:extLst>
                  <a:ext uri="{FF2B5EF4-FFF2-40B4-BE49-F238E27FC236}">
                    <a16:creationId xmlns:a16="http://schemas.microsoft.com/office/drawing/2014/main" id="{F8C70635-C731-8A46-BA6E-A423BB88A6DE}"/>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a:solidFill>
                    <a:schemeClr val="tx1"/>
                  </a:solidFill>
                </a:endParaRPr>
              </a:p>
            </p:txBody>
          </p:sp>
        </p:grpSp>
        <p:sp>
          <p:nvSpPr>
            <p:cNvPr id="18" name="Freeform 17">
              <a:extLst>
                <a:ext uri="{FF2B5EF4-FFF2-40B4-BE49-F238E27FC236}">
                  <a16:creationId xmlns:a16="http://schemas.microsoft.com/office/drawing/2014/main" id="{6B7C80A5-E722-A94E-95EB-D8A7F862B82D}"/>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solidFill>
                  <a:schemeClr val="tx1"/>
                </a:solidFill>
              </a:endParaRPr>
            </a:p>
          </p:txBody>
        </p:sp>
      </p:grpSp>
    </p:spTree>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Pattern-Arrows">
  <p:cSld name="4_Pattern-Arrows 5">
    <p:bg>
      <p:bgRef idx="1001">
        <a:schemeClr val="bg1"/>
      </p:bgRef>
    </p:bg>
    <p:spTree>
      <p:nvGrpSpPr>
        <p:cNvPr id="1" name="Shape 224"/>
        <p:cNvGrpSpPr/>
        <p:nvPr/>
      </p:nvGrpSpPr>
      <p:grpSpPr>
        <a:xfrm>
          <a:off x="0" y="0"/>
          <a:ext cx="0" cy="0"/>
          <a:chOff x="0" y="0"/>
          <a:chExt cx="0" cy="0"/>
        </a:xfrm>
      </p:grpSpPr>
      <p:sp>
        <p:nvSpPr>
          <p:cNvPr id="226" name="Google Shape;226;p97"/>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FFF6DC"/>
                </a:solidFill>
                <a:latin typeface="Montserrat SemiBold"/>
                <a:ea typeface="Montserrat SemiBold"/>
                <a:cs typeface="Montserrat SemiBold"/>
                <a:sym typeface="Montserrat SemiBold"/>
              </a:rPr>
              <a:t>‹#›</a:t>
            </a:fld>
            <a:endParaRPr sz="1200" b="1" i="0" u="none" strike="noStrike" cap="none">
              <a:solidFill>
                <a:srgbClr val="FFF6DC"/>
              </a:solidFill>
              <a:latin typeface="Montserrat SemiBold"/>
              <a:ea typeface="Montserrat SemiBold"/>
              <a:cs typeface="Montserrat SemiBold"/>
              <a:sym typeface="Montserrat SemiBold"/>
            </a:endParaRPr>
          </a:p>
        </p:txBody>
      </p:sp>
      <p:sp>
        <p:nvSpPr>
          <p:cNvPr id="227" name="Google Shape;227;p97"/>
          <p:cNvSpPr txBox="1"/>
          <p:nvPr/>
        </p:nvSpPr>
        <p:spPr>
          <a:xfrm>
            <a:off x="2811463" y="12730923"/>
            <a:ext cx="8447087"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en-SG" sz="1200" b="1" i="0" u="none" strike="noStrike" cap="none">
                <a:solidFill>
                  <a:srgbClr val="FFF6DC"/>
                </a:solidFill>
                <a:latin typeface="Montserrat SemiBold"/>
                <a:ea typeface="Montserrat SemiBold"/>
                <a:cs typeface="Montserrat SemiBold"/>
                <a:sym typeface="Montserrat SemiBold"/>
              </a:rPr>
              <a:t>MY DIGITAL WORLD: DIGITAL ENGAGEMENT</a:t>
            </a:r>
            <a:endParaRPr sz="1400" b="1" i="0" u="none" strike="noStrike" cap="none">
              <a:solidFill>
                <a:srgbClr val="000000"/>
              </a:solidFill>
              <a:latin typeface="Montserrat SemiBold"/>
              <a:ea typeface="Montserrat SemiBold"/>
              <a:cs typeface="Montserrat SemiBold"/>
              <a:sym typeface="Montserrat SemiBold"/>
            </a:endParaRPr>
          </a:p>
        </p:txBody>
      </p:sp>
      <p:grpSp>
        <p:nvGrpSpPr>
          <p:cNvPr id="15" name="Graphic 3">
            <a:extLst>
              <a:ext uri="{FF2B5EF4-FFF2-40B4-BE49-F238E27FC236}">
                <a16:creationId xmlns:a16="http://schemas.microsoft.com/office/drawing/2014/main" id="{5E767AFF-7D06-DA49-80EA-EF3CCAF6C24F}"/>
              </a:ext>
            </a:extLst>
          </p:cNvPr>
          <p:cNvGrpSpPr/>
          <p:nvPr userDrawn="1"/>
        </p:nvGrpSpPr>
        <p:grpSpPr>
          <a:xfrm>
            <a:off x="1012937" y="12735670"/>
            <a:ext cx="1008783" cy="202242"/>
            <a:chOff x="3610015" y="6016276"/>
            <a:chExt cx="1701900" cy="341200"/>
          </a:xfrm>
          <a:solidFill>
            <a:schemeClr val="tx2"/>
          </a:solidFill>
        </p:grpSpPr>
        <p:grpSp>
          <p:nvGrpSpPr>
            <p:cNvPr id="16" name="Graphic 3">
              <a:extLst>
                <a:ext uri="{FF2B5EF4-FFF2-40B4-BE49-F238E27FC236}">
                  <a16:creationId xmlns:a16="http://schemas.microsoft.com/office/drawing/2014/main" id="{5B9E8E50-2661-B441-8DAB-FC8E04C0C237}"/>
                </a:ext>
              </a:extLst>
            </p:cNvPr>
            <p:cNvGrpSpPr/>
            <p:nvPr/>
          </p:nvGrpSpPr>
          <p:grpSpPr>
            <a:xfrm>
              <a:off x="4234632" y="6027258"/>
              <a:ext cx="1077283" cy="330123"/>
              <a:chOff x="4234632" y="6027258"/>
              <a:chExt cx="1077283" cy="330123"/>
            </a:xfrm>
            <a:grpFill/>
          </p:grpSpPr>
          <p:sp>
            <p:nvSpPr>
              <p:cNvPr id="18" name="Freeform 17">
                <a:extLst>
                  <a:ext uri="{FF2B5EF4-FFF2-40B4-BE49-F238E27FC236}">
                    <a16:creationId xmlns:a16="http://schemas.microsoft.com/office/drawing/2014/main" id="{1688C38E-44E9-6D41-8500-6CCC80668278}"/>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solidFill>
                    <a:schemeClr val="tx1"/>
                  </a:solidFill>
                </a:endParaRPr>
              </a:p>
            </p:txBody>
          </p:sp>
          <p:sp>
            <p:nvSpPr>
              <p:cNvPr id="19" name="Freeform 18">
                <a:extLst>
                  <a:ext uri="{FF2B5EF4-FFF2-40B4-BE49-F238E27FC236}">
                    <a16:creationId xmlns:a16="http://schemas.microsoft.com/office/drawing/2014/main" id="{D6400ADB-E7E9-704C-987A-3C2EF0E46FB9}"/>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a:solidFill>
                    <a:schemeClr val="tx1"/>
                  </a:solidFill>
                </a:endParaRPr>
              </a:p>
            </p:txBody>
          </p:sp>
          <p:sp>
            <p:nvSpPr>
              <p:cNvPr id="20" name="Freeform 19">
                <a:extLst>
                  <a:ext uri="{FF2B5EF4-FFF2-40B4-BE49-F238E27FC236}">
                    <a16:creationId xmlns:a16="http://schemas.microsoft.com/office/drawing/2014/main" id="{31CAB8A4-D76E-4C41-A74D-029C7597EE93}"/>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solidFill>
                    <a:schemeClr val="tx1"/>
                  </a:solidFill>
                </a:endParaRPr>
              </a:p>
            </p:txBody>
          </p:sp>
          <p:sp>
            <p:nvSpPr>
              <p:cNvPr id="21" name="Freeform 20">
                <a:extLst>
                  <a:ext uri="{FF2B5EF4-FFF2-40B4-BE49-F238E27FC236}">
                    <a16:creationId xmlns:a16="http://schemas.microsoft.com/office/drawing/2014/main" id="{1AA5FBCB-A089-FF41-A033-CCBA0BEE0239}"/>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a:solidFill>
                    <a:schemeClr val="tx1"/>
                  </a:solidFill>
                </a:endParaRPr>
              </a:p>
            </p:txBody>
          </p:sp>
        </p:grpSp>
        <p:sp>
          <p:nvSpPr>
            <p:cNvPr id="17" name="Freeform 16">
              <a:extLst>
                <a:ext uri="{FF2B5EF4-FFF2-40B4-BE49-F238E27FC236}">
                  <a16:creationId xmlns:a16="http://schemas.microsoft.com/office/drawing/2014/main" id="{FA614418-1E6E-A841-9DF2-0A2E09C6895F}"/>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solidFill>
                  <a:schemeClr val="tx1"/>
                </a:solidFill>
              </a:endParaRPr>
            </a:p>
          </p:txBody>
        </p:sp>
      </p:grpSp>
    </p:spTree>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4 Lesson 3">
  <p:cSld name="1_M4 Lesson 3">
    <p:bg>
      <p:bgRef idx="1001">
        <a:schemeClr val="bg1"/>
      </p:bgRef>
    </p:bg>
    <p:spTree>
      <p:nvGrpSpPr>
        <p:cNvPr id="1" name="Shape 238"/>
        <p:cNvGrpSpPr/>
        <p:nvPr/>
      </p:nvGrpSpPr>
      <p:grpSpPr>
        <a:xfrm>
          <a:off x="0" y="0"/>
          <a:ext cx="0" cy="0"/>
          <a:chOff x="0" y="0"/>
          <a:chExt cx="0" cy="0"/>
        </a:xfrm>
      </p:grpSpPr>
      <p:sp>
        <p:nvSpPr>
          <p:cNvPr id="240" name="Google Shape;240;p98"/>
          <p:cNvSpPr txBox="1"/>
          <p:nvPr/>
        </p:nvSpPr>
        <p:spPr>
          <a:xfrm>
            <a:off x="2809999" y="695328"/>
            <a:ext cx="4752297" cy="238125"/>
          </a:xfrm>
          <a:prstGeom prst="rect">
            <a:avLst/>
          </a:prstGeom>
          <a:noFill/>
          <a:ln>
            <a:noFill/>
          </a:ln>
        </p:spPr>
        <p:txBody>
          <a:bodyPr spcFirstLastPara="1" wrap="square" lIns="0" tIns="0" rIns="0" bIns="0" anchor="b" anchorCtr="0">
            <a:normAutofit/>
          </a:bodyPr>
          <a:lstStyle/>
          <a:p>
            <a:pPr marL="0" marR="0" lvl="0" indent="0" algn="l" rtl="0">
              <a:lnSpc>
                <a:spcPct val="129000"/>
              </a:lnSpc>
              <a:spcBef>
                <a:spcPts val="0"/>
              </a:spcBef>
              <a:spcAft>
                <a:spcPts val="0"/>
              </a:spcAft>
              <a:buClr>
                <a:srgbClr val="1C2B33"/>
              </a:buClr>
              <a:buSzPts val="1199"/>
              <a:buFont typeface="Arial"/>
              <a:buNone/>
            </a:pPr>
            <a:r>
              <a:rPr lang="en-SG" sz="1199" b="1" i="0" u="none" strike="noStrike" cap="none">
                <a:solidFill>
                  <a:srgbClr val="E84E1B"/>
                </a:solidFill>
                <a:latin typeface="Montserrat SemiBold"/>
                <a:ea typeface="Montserrat SemiBold"/>
                <a:cs typeface="Montserrat SemiBold"/>
                <a:sym typeface="Montserrat SemiBold"/>
              </a:rPr>
              <a:t>METADATA</a:t>
            </a:r>
            <a:endParaRPr sz="1400" b="1" i="0" u="none" strike="noStrike" cap="none">
              <a:solidFill>
                <a:srgbClr val="000000"/>
              </a:solidFill>
              <a:latin typeface="Montserrat SemiBold"/>
              <a:ea typeface="Montserrat SemiBold"/>
              <a:cs typeface="Montserrat SemiBold"/>
              <a:sym typeface="Montserrat SemiBold"/>
            </a:endParaRPr>
          </a:p>
        </p:txBody>
      </p:sp>
      <p:sp>
        <p:nvSpPr>
          <p:cNvPr id="241" name="Google Shape;241;p98"/>
          <p:cNvSpPr txBox="1"/>
          <p:nvPr/>
        </p:nvSpPr>
        <p:spPr>
          <a:xfrm>
            <a:off x="932965" y="695328"/>
            <a:ext cx="1428006" cy="238125"/>
          </a:xfrm>
          <a:prstGeom prst="rect">
            <a:avLst/>
          </a:prstGeom>
          <a:noFill/>
          <a:ln>
            <a:noFill/>
          </a:ln>
        </p:spPr>
        <p:txBody>
          <a:bodyPr spcFirstLastPara="1" wrap="square" lIns="0" tIns="0" rIns="0" bIns="0" anchor="b" anchorCtr="0">
            <a:normAutofit/>
          </a:bodyPr>
          <a:lstStyle/>
          <a:p>
            <a:pPr marL="0" marR="0" lvl="0" indent="0" algn="l" rtl="0">
              <a:lnSpc>
                <a:spcPct val="129000"/>
              </a:lnSpc>
              <a:spcBef>
                <a:spcPts val="0"/>
              </a:spcBef>
              <a:spcAft>
                <a:spcPts val="0"/>
              </a:spcAft>
              <a:buClr>
                <a:srgbClr val="1C2B33"/>
              </a:buClr>
              <a:buSzPts val="1199"/>
              <a:buFont typeface="Arial"/>
              <a:buNone/>
            </a:pPr>
            <a:r>
              <a:rPr lang="en-SG" sz="1199" b="1" i="0" u="none" strike="noStrike" cap="none">
                <a:solidFill>
                  <a:srgbClr val="E84E1B"/>
                </a:solidFill>
                <a:latin typeface="Montserrat SemiBold"/>
                <a:ea typeface="Montserrat SemiBold"/>
                <a:cs typeface="Montserrat SemiBold"/>
                <a:sym typeface="Montserrat SemiBold"/>
              </a:rPr>
              <a:t>LESSON 8</a:t>
            </a:r>
            <a:endParaRPr sz="1400" b="1" i="0" u="none" strike="noStrike" cap="none">
              <a:solidFill>
                <a:srgbClr val="000000"/>
              </a:solidFill>
              <a:latin typeface="Montserrat SemiBold"/>
              <a:ea typeface="Montserrat SemiBold"/>
              <a:cs typeface="Montserrat SemiBold"/>
              <a:sym typeface="Montserrat SemiBold"/>
            </a:endParaRPr>
          </a:p>
        </p:txBody>
      </p:sp>
      <p:sp>
        <p:nvSpPr>
          <p:cNvPr id="242" name="Google Shape;242;p98"/>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E84E1B"/>
                </a:solidFill>
                <a:latin typeface="Montserrat SemiBold"/>
                <a:ea typeface="Montserrat SemiBold"/>
                <a:cs typeface="Montserrat SemiBold"/>
                <a:sym typeface="Montserrat SemiBold"/>
              </a:rPr>
              <a:t>‹#›</a:t>
            </a:fld>
            <a:endParaRPr sz="1200" b="1" i="0" u="none" strike="noStrike" cap="none">
              <a:solidFill>
                <a:srgbClr val="E84E1B"/>
              </a:solidFill>
              <a:latin typeface="Montserrat SemiBold"/>
              <a:ea typeface="Montserrat SemiBold"/>
              <a:cs typeface="Montserrat SemiBold"/>
              <a:sym typeface="Montserrat SemiBold"/>
            </a:endParaRPr>
          </a:p>
        </p:txBody>
      </p:sp>
      <p:sp>
        <p:nvSpPr>
          <p:cNvPr id="243" name="Google Shape;243;p98"/>
          <p:cNvSpPr txBox="1"/>
          <p:nvPr/>
        </p:nvSpPr>
        <p:spPr>
          <a:xfrm>
            <a:off x="2811463" y="12730923"/>
            <a:ext cx="8447087"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en-SG" sz="1200" b="1" i="0" u="none" strike="noStrike" cap="none">
                <a:solidFill>
                  <a:srgbClr val="E84E1B"/>
                </a:solidFill>
                <a:latin typeface="Montserrat SemiBold"/>
                <a:ea typeface="Montserrat SemiBold"/>
                <a:cs typeface="Montserrat SemiBold"/>
                <a:sym typeface="Montserrat SemiBold"/>
              </a:rPr>
              <a:t>MY DIGITAL WORLD: DIGITAL ENGAGEMENT</a:t>
            </a:r>
            <a:endParaRPr sz="1400" b="1" i="0" u="none" strike="noStrike" cap="none">
              <a:solidFill>
                <a:srgbClr val="000000"/>
              </a:solidFill>
              <a:latin typeface="Montserrat SemiBold"/>
              <a:ea typeface="Montserrat SemiBold"/>
              <a:cs typeface="Montserrat SemiBold"/>
              <a:sym typeface="Montserrat SemiBold"/>
            </a:endParaRPr>
          </a:p>
        </p:txBody>
      </p:sp>
      <p:grpSp>
        <p:nvGrpSpPr>
          <p:cNvPr id="16" name="Graphic 3">
            <a:extLst>
              <a:ext uri="{FF2B5EF4-FFF2-40B4-BE49-F238E27FC236}">
                <a16:creationId xmlns:a16="http://schemas.microsoft.com/office/drawing/2014/main" id="{AC38220F-C482-514F-9017-4DFA5C748F97}"/>
              </a:ext>
            </a:extLst>
          </p:cNvPr>
          <p:cNvGrpSpPr/>
          <p:nvPr userDrawn="1"/>
        </p:nvGrpSpPr>
        <p:grpSpPr>
          <a:xfrm>
            <a:off x="1012937" y="12735670"/>
            <a:ext cx="1008783" cy="202242"/>
            <a:chOff x="3610015" y="6016276"/>
            <a:chExt cx="1701900" cy="341200"/>
          </a:xfrm>
          <a:solidFill>
            <a:schemeClr val="bg2"/>
          </a:solidFill>
        </p:grpSpPr>
        <p:grpSp>
          <p:nvGrpSpPr>
            <p:cNvPr id="17" name="Graphic 3">
              <a:extLst>
                <a:ext uri="{FF2B5EF4-FFF2-40B4-BE49-F238E27FC236}">
                  <a16:creationId xmlns:a16="http://schemas.microsoft.com/office/drawing/2014/main" id="{27CA6D0E-ED14-6A4F-B511-33C3C3BC9F72}"/>
                </a:ext>
              </a:extLst>
            </p:cNvPr>
            <p:cNvGrpSpPr/>
            <p:nvPr/>
          </p:nvGrpSpPr>
          <p:grpSpPr>
            <a:xfrm>
              <a:off x="4234632" y="6027258"/>
              <a:ext cx="1077283" cy="330123"/>
              <a:chOff x="4234632" y="6027258"/>
              <a:chExt cx="1077283" cy="330123"/>
            </a:xfrm>
            <a:grpFill/>
          </p:grpSpPr>
          <p:sp>
            <p:nvSpPr>
              <p:cNvPr id="19" name="Freeform 18">
                <a:extLst>
                  <a:ext uri="{FF2B5EF4-FFF2-40B4-BE49-F238E27FC236}">
                    <a16:creationId xmlns:a16="http://schemas.microsoft.com/office/drawing/2014/main" id="{4E96BBAA-1165-124E-BFFE-C3AC27AD7DF3}"/>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solidFill>
                    <a:schemeClr val="tx1"/>
                  </a:solidFill>
                </a:endParaRPr>
              </a:p>
            </p:txBody>
          </p:sp>
          <p:sp>
            <p:nvSpPr>
              <p:cNvPr id="20" name="Freeform 19">
                <a:extLst>
                  <a:ext uri="{FF2B5EF4-FFF2-40B4-BE49-F238E27FC236}">
                    <a16:creationId xmlns:a16="http://schemas.microsoft.com/office/drawing/2014/main" id="{97DDE472-B707-B645-BEF2-6553970977DC}"/>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a:solidFill>
                    <a:schemeClr val="tx1"/>
                  </a:solidFill>
                </a:endParaRPr>
              </a:p>
            </p:txBody>
          </p:sp>
          <p:sp>
            <p:nvSpPr>
              <p:cNvPr id="21" name="Freeform 20">
                <a:extLst>
                  <a:ext uri="{FF2B5EF4-FFF2-40B4-BE49-F238E27FC236}">
                    <a16:creationId xmlns:a16="http://schemas.microsoft.com/office/drawing/2014/main" id="{CB469A06-9D56-714E-B919-890DF1717DAE}"/>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solidFill>
                    <a:schemeClr val="tx1"/>
                  </a:solidFill>
                </a:endParaRPr>
              </a:p>
            </p:txBody>
          </p:sp>
          <p:sp>
            <p:nvSpPr>
              <p:cNvPr id="22" name="Freeform 21">
                <a:extLst>
                  <a:ext uri="{FF2B5EF4-FFF2-40B4-BE49-F238E27FC236}">
                    <a16:creationId xmlns:a16="http://schemas.microsoft.com/office/drawing/2014/main" id="{FFCE86B8-0303-2E48-8508-88D2CA0956DF}"/>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a:solidFill>
                    <a:schemeClr val="tx1"/>
                  </a:solidFill>
                </a:endParaRPr>
              </a:p>
            </p:txBody>
          </p:sp>
        </p:grpSp>
        <p:sp>
          <p:nvSpPr>
            <p:cNvPr id="18" name="Freeform 17">
              <a:extLst>
                <a:ext uri="{FF2B5EF4-FFF2-40B4-BE49-F238E27FC236}">
                  <a16:creationId xmlns:a16="http://schemas.microsoft.com/office/drawing/2014/main" id="{F8C709B5-78AA-9349-A3A7-259AB0159F82}"/>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solidFill>
                  <a:schemeClr val="tx1"/>
                </a:solidFill>
              </a:endParaRPr>
            </a:p>
          </p:txBody>
        </p:sp>
      </p:gr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Lesson Cover">
  <p:cSld name="Lesson Cover">
    <p:bg>
      <p:bgRef idx="1001">
        <a:schemeClr val="bg1"/>
      </p:bgRef>
    </p:bg>
    <p:spTree>
      <p:nvGrpSpPr>
        <p:cNvPr id="1" name="Shape 11"/>
        <p:cNvGrpSpPr/>
        <p:nvPr/>
      </p:nvGrpSpPr>
      <p:grpSpPr>
        <a:xfrm>
          <a:off x="0" y="0"/>
          <a:ext cx="0" cy="0"/>
          <a:chOff x="0" y="0"/>
          <a:chExt cx="0" cy="0"/>
        </a:xfrm>
      </p:grpSpPr>
      <p:sp>
        <p:nvSpPr>
          <p:cNvPr id="12" name="Google Shape;12;p117"/>
          <p:cNvSpPr txBox="1">
            <a:spLocks noGrp="1"/>
          </p:cNvSpPr>
          <p:nvPr>
            <p:ph type="body" idx="1"/>
          </p:nvPr>
        </p:nvSpPr>
        <p:spPr>
          <a:xfrm>
            <a:off x="2772606" y="12709600"/>
            <a:ext cx="4262400" cy="249237"/>
          </a:xfrm>
          <a:prstGeom prst="rect">
            <a:avLst/>
          </a:prstGeom>
          <a:noFill/>
          <a:ln>
            <a:noFill/>
          </a:ln>
        </p:spPr>
        <p:txBody>
          <a:bodyPr spcFirstLastPara="1" wrap="square" lIns="0" tIns="0" rIns="0" bIns="0" anchor="t" anchorCtr="0">
            <a:noAutofit/>
          </a:bodyPr>
          <a:lstStyle>
            <a:lvl1pPr marL="457200" marR="0" lvl="0" indent="-247650" algn="l" rtl="0">
              <a:lnSpc>
                <a:spcPct val="129000"/>
              </a:lnSpc>
              <a:spcBef>
                <a:spcPts val="0"/>
              </a:spcBef>
              <a:spcAft>
                <a:spcPts val="0"/>
              </a:spcAft>
              <a:buClr>
                <a:srgbClr val="1C2B33"/>
              </a:buClr>
              <a:buSzPts val="300"/>
              <a:buFont typeface="Arial"/>
              <a:buChar char="•"/>
              <a:defRPr sz="1200" b="1" i="0" u="none" strike="noStrike" cap="none">
                <a:solidFill>
                  <a:srgbClr val="1C2B33"/>
                </a:solidFill>
                <a:latin typeface="Montserrat SemiBold"/>
                <a:ea typeface="Montserrat SemiBold"/>
                <a:cs typeface="Montserrat SemiBold"/>
                <a:sym typeface="Montserrat SemiBold"/>
              </a:defRPr>
            </a:lvl1pPr>
            <a:lvl2pPr marL="914400" marR="0" lvl="1" indent="-293369" algn="l" rtl="0">
              <a:lnSpc>
                <a:spcPct val="129000"/>
              </a:lnSpc>
              <a:spcBef>
                <a:spcPts val="1199"/>
              </a:spcBef>
              <a:spcAft>
                <a:spcPts val="0"/>
              </a:spcAft>
              <a:buClr>
                <a:srgbClr val="1C2B33"/>
              </a:buClr>
              <a:buSzPts val="1020"/>
              <a:buFont typeface="Arial"/>
              <a:buChar char="•"/>
              <a:defRPr sz="1200" b="0" i="0" u="none" strike="noStrike" cap="none">
                <a:solidFill>
                  <a:srgbClr val="1C2B33"/>
                </a:solidFill>
                <a:latin typeface="Arial"/>
                <a:ea typeface="Arial"/>
                <a:cs typeface="Arial"/>
                <a:sym typeface="Arial"/>
              </a:defRPr>
            </a:lvl2pPr>
            <a:lvl3pPr marL="1371600" marR="0" lvl="2" indent="-293369" algn="l" rtl="0">
              <a:lnSpc>
                <a:spcPct val="129000"/>
              </a:lnSpc>
              <a:spcBef>
                <a:spcPts val="1199"/>
              </a:spcBef>
              <a:spcAft>
                <a:spcPts val="0"/>
              </a:spcAft>
              <a:buClr>
                <a:srgbClr val="1C2B33"/>
              </a:buClr>
              <a:buSzPts val="1020"/>
              <a:buFont typeface="Arial"/>
              <a:buChar char="﹘"/>
              <a:defRPr sz="1200" b="0" i="0" u="none" strike="noStrike" cap="none">
                <a:solidFill>
                  <a:srgbClr val="1C2B33"/>
                </a:solidFill>
                <a:latin typeface="Arial"/>
                <a:ea typeface="Arial"/>
                <a:cs typeface="Arial"/>
                <a:sym typeface="Arial"/>
              </a:defRPr>
            </a:lvl3pPr>
            <a:lvl4pPr marL="1828800" marR="0" lvl="3" indent="-293369" algn="l" rtl="0">
              <a:lnSpc>
                <a:spcPct val="129000"/>
              </a:lnSpc>
              <a:spcBef>
                <a:spcPts val="1199"/>
              </a:spcBef>
              <a:spcAft>
                <a:spcPts val="0"/>
              </a:spcAft>
              <a:buClr>
                <a:srgbClr val="1C2B33"/>
              </a:buClr>
              <a:buSzPts val="1020"/>
              <a:buFont typeface="Arial"/>
              <a:buChar char="﹘"/>
              <a:defRPr sz="1200" b="0" i="0" u="none" strike="noStrike" cap="none">
                <a:solidFill>
                  <a:srgbClr val="1C2B33"/>
                </a:solidFill>
                <a:latin typeface="Arial"/>
                <a:ea typeface="Arial"/>
                <a:cs typeface="Arial"/>
                <a:sym typeface="Arial"/>
              </a:defRPr>
            </a:lvl4pPr>
            <a:lvl5pPr marL="2286000" marR="0" lvl="4" indent="-293370" algn="l" rtl="0">
              <a:lnSpc>
                <a:spcPct val="129000"/>
              </a:lnSpc>
              <a:spcBef>
                <a:spcPts val="1199"/>
              </a:spcBef>
              <a:spcAft>
                <a:spcPts val="0"/>
              </a:spcAft>
              <a:buClr>
                <a:srgbClr val="1C2B33"/>
              </a:buClr>
              <a:buSzPts val="1020"/>
              <a:buFont typeface="Arial"/>
              <a:buChar char="﹘"/>
              <a:defRPr sz="1200" b="0" i="0" u="none" strike="noStrike" cap="none">
                <a:solidFill>
                  <a:srgbClr val="1C2B33"/>
                </a:solidFill>
                <a:latin typeface="Arial"/>
                <a:ea typeface="Arial"/>
                <a:cs typeface="Arial"/>
                <a:sym typeface="Arial"/>
              </a:defRPr>
            </a:lvl5pPr>
            <a:lvl6pPr marL="2743200" marR="0" lvl="5" indent="-228600" algn="l" rtl="0">
              <a:lnSpc>
                <a:spcPct val="100000"/>
              </a:lnSpc>
              <a:spcBef>
                <a:spcPts val="1199"/>
              </a:spcBef>
              <a:spcAft>
                <a:spcPts val="0"/>
              </a:spcAft>
              <a:buClr>
                <a:srgbClr val="000000"/>
              </a:buClr>
              <a:buSzPts val="1400"/>
              <a:buFont typeface="Arial"/>
              <a:buNone/>
              <a:defRPr sz="2399" b="0" i="0" u="none" strike="noStrike" cap="none">
                <a:solidFill>
                  <a:srgbClr val="1C2B33"/>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2399" b="0" i="0" u="none" strike="noStrike" cap="none">
                <a:solidFill>
                  <a:srgbClr val="1C2B33"/>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2399" b="0" i="0" u="none" strike="noStrike" cap="none">
                <a:solidFill>
                  <a:srgbClr val="1C2B33"/>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2399" b="0" i="0" u="none" strike="noStrike" cap="none">
                <a:solidFill>
                  <a:srgbClr val="1C2B33"/>
                </a:solidFill>
                <a:latin typeface="Arial"/>
                <a:ea typeface="Arial"/>
                <a:cs typeface="Arial"/>
                <a:sym typeface="Arial"/>
              </a:defRPr>
            </a:lvl9pPr>
          </a:lstStyle>
          <a:p>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attern-Arrows">
  <p:cSld name="4_Pattern-Arrows 6">
    <p:bg>
      <p:bgRef idx="1001">
        <a:schemeClr val="bg1"/>
      </p:bgRef>
    </p:bg>
    <p:spTree>
      <p:nvGrpSpPr>
        <p:cNvPr id="1" name="Shape 253"/>
        <p:cNvGrpSpPr/>
        <p:nvPr/>
      </p:nvGrpSpPr>
      <p:grpSpPr>
        <a:xfrm>
          <a:off x="0" y="0"/>
          <a:ext cx="0" cy="0"/>
          <a:chOff x="0" y="0"/>
          <a:chExt cx="0" cy="0"/>
        </a:xfrm>
      </p:grpSpPr>
      <p:sp>
        <p:nvSpPr>
          <p:cNvPr id="256" name="Google Shape;256;p99"/>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FFF1E3"/>
                </a:solidFill>
                <a:latin typeface="Montserrat SemiBold"/>
                <a:ea typeface="Montserrat SemiBold"/>
                <a:cs typeface="Montserrat SemiBold"/>
                <a:sym typeface="Montserrat SemiBold"/>
              </a:rPr>
              <a:t>‹#›</a:t>
            </a:fld>
            <a:endParaRPr sz="1200" b="1" i="0" u="none" strike="noStrike" cap="none">
              <a:solidFill>
                <a:srgbClr val="FFF1E3"/>
              </a:solidFill>
              <a:latin typeface="Montserrat SemiBold"/>
              <a:ea typeface="Montserrat SemiBold"/>
              <a:cs typeface="Montserrat SemiBold"/>
              <a:sym typeface="Montserrat SemiBold"/>
            </a:endParaRPr>
          </a:p>
        </p:txBody>
      </p:sp>
      <p:sp>
        <p:nvSpPr>
          <p:cNvPr id="257" name="Google Shape;257;p99"/>
          <p:cNvSpPr txBox="1"/>
          <p:nvPr/>
        </p:nvSpPr>
        <p:spPr>
          <a:xfrm>
            <a:off x="2811463" y="12730923"/>
            <a:ext cx="8447087"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en-SG" sz="1200" b="1" i="0" u="none" strike="noStrike" cap="none">
                <a:solidFill>
                  <a:srgbClr val="FFF1E3"/>
                </a:solidFill>
                <a:latin typeface="Montserrat SemiBold"/>
                <a:ea typeface="Montserrat SemiBold"/>
                <a:cs typeface="Montserrat SemiBold"/>
                <a:sym typeface="Montserrat SemiBold"/>
              </a:rPr>
              <a:t>MY DIGITAL WORLD: DIGITAL ENGAGEMENT</a:t>
            </a:r>
            <a:endParaRPr sz="1400" b="1" i="0" u="none" strike="noStrike" cap="none">
              <a:solidFill>
                <a:srgbClr val="FFF1E3"/>
              </a:solidFill>
              <a:latin typeface="Montserrat SemiBold"/>
              <a:ea typeface="Montserrat SemiBold"/>
              <a:cs typeface="Montserrat SemiBold"/>
              <a:sym typeface="Montserrat SemiBold"/>
            </a:endParaRPr>
          </a:p>
        </p:txBody>
      </p:sp>
      <p:grpSp>
        <p:nvGrpSpPr>
          <p:cNvPr id="15" name="Graphic 3">
            <a:extLst>
              <a:ext uri="{FF2B5EF4-FFF2-40B4-BE49-F238E27FC236}">
                <a16:creationId xmlns:a16="http://schemas.microsoft.com/office/drawing/2014/main" id="{695BD12F-FD01-0E4D-84A1-5E545E938E5D}"/>
              </a:ext>
            </a:extLst>
          </p:cNvPr>
          <p:cNvGrpSpPr/>
          <p:nvPr userDrawn="1"/>
        </p:nvGrpSpPr>
        <p:grpSpPr>
          <a:xfrm>
            <a:off x="1012937" y="12735670"/>
            <a:ext cx="1008783" cy="202242"/>
            <a:chOff x="3610015" y="6016276"/>
            <a:chExt cx="1701900" cy="341200"/>
          </a:xfrm>
          <a:solidFill>
            <a:schemeClr val="tx2"/>
          </a:solidFill>
        </p:grpSpPr>
        <p:grpSp>
          <p:nvGrpSpPr>
            <p:cNvPr id="16" name="Graphic 3">
              <a:extLst>
                <a:ext uri="{FF2B5EF4-FFF2-40B4-BE49-F238E27FC236}">
                  <a16:creationId xmlns:a16="http://schemas.microsoft.com/office/drawing/2014/main" id="{12C199E9-801F-6F40-9CC2-09EA6035AB09}"/>
                </a:ext>
              </a:extLst>
            </p:cNvPr>
            <p:cNvGrpSpPr/>
            <p:nvPr/>
          </p:nvGrpSpPr>
          <p:grpSpPr>
            <a:xfrm>
              <a:off x="4234632" y="6027258"/>
              <a:ext cx="1077283" cy="330123"/>
              <a:chOff x="4234632" y="6027258"/>
              <a:chExt cx="1077283" cy="330123"/>
            </a:xfrm>
            <a:grpFill/>
          </p:grpSpPr>
          <p:sp>
            <p:nvSpPr>
              <p:cNvPr id="18" name="Freeform 17">
                <a:extLst>
                  <a:ext uri="{FF2B5EF4-FFF2-40B4-BE49-F238E27FC236}">
                    <a16:creationId xmlns:a16="http://schemas.microsoft.com/office/drawing/2014/main" id="{09C36A1E-7F88-B947-90BD-E1F1EAA3692D}"/>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solidFill>
                    <a:schemeClr val="tx1"/>
                  </a:solidFill>
                </a:endParaRPr>
              </a:p>
            </p:txBody>
          </p:sp>
          <p:sp>
            <p:nvSpPr>
              <p:cNvPr id="19" name="Freeform 18">
                <a:extLst>
                  <a:ext uri="{FF2B5EF4-FFF2-40B4-BE49-F238E27FC236}">
                    <a16:creationId xmlns:a16="http://schemas.microsoft.com/office/drawing/2014/main" id="{91C242A6-F5EB-AF44-9EFB-6483B2656BB9}"/>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a:solidFill>
                    <a:schemeClr val="tx1"/>
                  </a:solidFill>
                </a:endParaRPr>
              </a:p>
            </p:txBody>
          </p:sp>
          <p:sp>
            <p:nvSpPr>
              <p:cNvPr id="20" name="Freeform 19">
                <a:extLst>
                  <a:ext uri="{FF2B5EF4-FFF2-40B4-BE49-F238E27FC236}">
                    <a16:creationId xmlns:a16="http://schemas.microsoft.com/office/drawing/2014/main" id="{76D52FF5-4FA7-B94A-B511-F63CA93E8A91}"/>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solidFill>
                    <a:schemeClr val="tx1"/>
                  </a:solidFill>
                </a:endParaRPr>
              </a:p>
            </p:txBody>
          </p:sp>
          <p:sp>
            <p:nvSpPr>
              <p:cNvPr id="21" name="Freeform 20">
                <a:extLst>
                  <a:ext uri="{FF2B5EF4-FFF2-40B4-BE49-F238E27FC236}">
                    <a16:creationId xmlns:a16="http://schemas.microsoft.com/office/drawing/2014/main" id="{46F63AB0-F923-C74A-9BD3-3F569130482D}"/>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a:solidFill>
                    <a:schemeClr val="tx1"/>
                  </a:solidFill>
                </a:endParaRPr>
              </a:p>
            </p:txBody>
          </p:sp>
        </p:grpSp>
        <p:sp>
          <p:nvSpPr>
            <p:cNvPr id="17" name="Freeform 16">
              <a:extLst>
                <a:ext uri="{FF2B5EF4-FFF2-40B4-BE49-F238E27FC236}">
                  <a16:creationId xmlns:a16="http://schemas.microsoft.com/office/drawing/2014/main" id="{CF5E117B-576A-5C45-B5E9-D26B94482CE8}"/>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solidFill>
                  <a:schemeClr val="tx1"/>
                </a:solidFill>
              </a:endParaRPr>
            </a:p>
          </p:txBody>
        </p:sp>
      </p:grpSp>
    </p:spTree>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_Pattern-Arrows">
  <p:cSld name="4_Pattern-Arrows 5 2">
    <p:bg>
      <p:bgRef idx="1001">
        <a:schemeClr val="bg1"/>
      </p:bgRef>
    </p:bg>
    <p:spTree>
      <p:nvGrpSpPr>
        <p:cNvPr id="1" name="Shape 267"/>
        <p:cNvGrpSpPr/>
        <p:nvPr/>
      </p:nvGrpSpPr>
      <p:grpSpPr>
        <a:xfrm>
          <a:off x="0" y="0"/>
          <a:ext cx="0" cy="0"/>
          <a:chOff x="0" y="0"/>
          <a:chExt cx="0" cy="0"/>
        </a:xfrm>
      </p:grpSpPr>
      <p:sp>
        <p:nvSpPr>
          <p:cNvPr id="269" name="Google Shape;269;p140"/>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E4E6F5"/>
                </a:solidFill>
                <a:latin typeface="Montserrat SemiBold"/>
                <a:ea typeface="Montserrat SemiBold"/>
                <a:cs typeface="Montserrat SemiBold"/>
                <a:sym typeface="Montserrat SemiBold"/>
              </a:rPr>
              <a:t>‹#›</a:t>
            </a:fld>
            <a:endParaRPr sz="1200" b="1" i="0" u="none" strike="noStrike" cap="none">
              <a:solidFill>
                <a:srgbClr val="E4E6F5"/>
              </a:solidFill>
              <a:latin typeface="Montserrat SemiBold"/>
              <a:ea typeface="Montserrat SemiBold"/>
              <a:cs typeface="Montserrat SemiBold"/>
              <a:sym typeface="Montserrat SemiBold"/>
            </a:endParaRPr>
          </a:p>
        </p:txBody>
      </p:sp>
      <p:sp>
        <p:nvSpPr>
          <p:cNvPr id="270" name="Google Shape;270;p140"/>
          <p:cNvSpPr txBox="1"/>
          <p:nvPr/>
        </p:nvSpPr>
        <p:spPr>
          <a:xfrm>
            <a:off x="2811463" y="12730923"/>
            <a:ext cx="8447087"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en-SG" sz="1200" b="1" i="0" u="none" strike="noStrike" cap="none">
                <a:solidFill>
                  <a:srgbClr val="E4E6F5"/>
                </a:solidFill>
                <a:latin typeface="Montserrat SemiBold"/>
                <a:ea typeface="Montserrat SemiBold"/>
                <a:cs typeface="Montserrat SemiBold"/>
                <a:sym typeface="Montserrat SemiBold"/>
              </a:rPr>
              <a:t>MY DIGITAL WORLD: DIGITAL EMPOWERMENT</a:t>
            </a:r>
            <a:endParaRPr sz="1400" b="1" i="0" u="none" strike="noStrike" cap="none">
              <a:solidFill>
                <a:srgbClr val="000000"/>
              </a:solidFill>
              <a:latin typeface="Montserrat SemiBold"/>
              <a:ea typeface="Montserrat SemiBold"/>
              <a:cs typeface="Montserrat SemiBold"/>
              <a:sym typeface="Montserrat SemiBold"/>
            </a:endParaRPr>
          </a:p>
        </p:txBody>
      </p:sp>
      <p:grpSp>
        <p:nvGrpSpPr>
          <p:cNvPr id="14" name="Graphic 3">
            <a:extLst>
              <a:ext uri="{FF2B5EF4-FFF2-40B4-BE49-F238E27FC236}">
                <a16:creationId xmlns:a16="http://schemas.microsoft.com/office/drawing/2014/main" id="{24EF8523-6025-0749-9F45-A5A5C524806C}"/>
              </a:ext>
            </a:extLst>
          </p:cNvPr>
          <p:cNvGrpSpPr/>
          <p:nvPr userDrawn="1"/>
        </p:nvGrpSpPr>
        <p:grpSpPr>
          <a:xfrm>
            <a:off x="1012937" y="12735670"/>
            <a:ext cx="1008783" cy="202242"/>
            <a:chOff x="3610015" y="6016276"/>
            <a:chExt cx="1701900" cy="341200"/>
          </a:xfrm>
          <a:solidFill>
            <a:schemeClr val="tx2"/>
          </a:solidFill>
        </p:grpSpPr>
        <p:grpSp>
          <p:nvGrpSpPr>
            <p:cNvPr id="15" name="Graphic 3">
              <a:extLst>
                <a:ext uri="{FF2B5EF4-FFF2-40B4-BE49-F238E27FC236}">
                  <a16:creationId xmlns:a16="http://schemas.microsoft.com/office/drawing/2014/main" id="{371726AF-870D-C24F-B2E1-7939D2667116}"/>
                </a:ext>
              </a:extLst>
            </p:cNvPr>
            <p:cNvGrpSpPr/>
            <p:nvPr/>
          </p:nvGrpSpPr>
          <p:grpSpPr>
            <a:xfrm>
              <a:off x="4234632" y="6027258"/>
              <a:ext cx="1077283" cy="330123"/>
              <a:chOff x="4234632" y="6027258"/>
              <a:chExt cx="1077283" cy="330123"/>
            </a:xfrm>
            <a:grpFill/>
          </p:grpSpPr>
          <p:sp>
            <p:nvSpPr>
              <p:cNvPr id="17" name="Freeform 16">
                <a:extLst>
                  <a:ext uri="{FF2B5EF4-FFF2-40B4-BE49-F238E27FC236}">
                    <a16:creationId xmlns:a16="http://schemas.microsoft.com/office/drawing/2014/main" id="{FEBD150E-0F5E-4F4E-B256-CCFAD507A4F9}"/>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solidFill>
                    <a:schemeClr val="tx1"/>
                  </a:solidFill>
                </a:endParaRPr>
              </a:p>
            </p:txBody>
          </p:sp>
          <p:sp>
            <p:nvSpPr>
              <p:cNvPr id="18" name="Freeform 17">
                <a:extLst>
                  <a:ext uri="{FF2B5EF4-FFF2-40B4-BE49-F238E27FC236}">
                    <a16:creationId xmlns:a16="http://schemas.microsoft.com/office/drawing/2014/main" id="{B11B443F-6860-B04C-A1F5-E015A3ECA76B}"/>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a:solidFill>
                    <a:schemeClr val="tx1"/>
                  </a:solidFill>
                </a:endParaRPr>
              </a:p>
            </p:txBody>
          </p:sp>
          <p:sp>
            <p:nvSpPr>
              <p:cNvPr id="19" name="Freeform 18">
                <a:extLst>
                  <a:ext uri="{FF2B5EF4-FFF2-40B4-BE49-F238E27FC236}">
                    <a16:creationId xmlns:a16="http://schemas.microsoft.com/office/drawing/2014/main" id="{C4919D5E-5613-874E-90A7-80AC9EC8C821}"/>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solidFill>
                    <a:schemeClr val="tx1"/>
                  </a:solidFill>
                </a:endParaRPr>
              </a:p>
            </p:txBody>
          </p:sp>
          <p:sp>
            <p:nvSpPr>
              <p:cNvPr id="20" name="Freeform 19">
                <a:extLst>
                  <a:ext uri="{FF2B5EF4-FFF2-40B4-BE49-F238E27FC236}">
                    <a16:creationId xmlns:a16="http://schemas.microsoft.com/office/drawing/2014/main" id="{0E8E93E8-9581-2D40-A08C-AAFFA3E8FB21}"/>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a:solidFill>
                    <a:schemeClr val="tx1"/>
                  </a:solidFill>
                </a:endParaRPr>
              </a:p>
            </p:txBody>
          </p:sp>
        </p:grpSp>
        <p:sp>
          <p:nvSpPr>
            <p:cNvPr id="16" name="Freeform 15">
              <a:extLst>
                <a:ext uri="{FF2B5EF4-FFF2-40B4-BE49-F238E27FC236}">
                  <a16:creationId xmlns:a16="http://schemas.microsoft.com/office/drawing/2014/main" id="{6D0278E1-7F36-7647-BF51-8C6757B86682}"/>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solidFill>
                  <a:schemeClr val="tx1"/>
                </a:solidFill>
              </a:endParaRPr>
            </a:p>
          </p:txBody>
        </p:sp>
      </p:grpSp>
    </p:spTree>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3_Pattern-Arrows">
  <p:cSld name="4_Pattern-Arrows 6 2">
    <p:bg>
      <p:bgRef idx="1001">
        <a:schemeClr val="bg1"/>
      </p:bgRef>
    </p:bg>
    <p:spTree>
      <p:nvGrpSpPr>
        <p:cNvPr id="1" name="Shape 280"/>
        <p:cNvGrpSpPr/>
        <p:nvPr/>
      </p:nvGrpSpPr>
      <p:grpSpPr>
        <a:xfrm>
          <a:off x="0" y="0"/>
          <a:ext cx="0" cy="0"/>
          <a:chOff x="0" y="0"/>
          <a:chExt cx="0" cy="0"/>
        </a:xfrm>
      </p:grpSpPr>
      <p:sp>
        <p:nvSpPr>
          <p:cNvPr id="282" name="Google Shape;282;p141"/>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E1EDF7"/>
                </a:solidFill>
                <a:latin typeface="Montserrat SemiBold"/>
                <a:ea typeface="Montserrat SemiBold"/>
                <a:cs typeface="Montserrat SemiBold"/>
                <a:sym typeface="Montserrat SemiBold"/>
              </a:rPr>
              <a:t>‹#›</a:t>
            </a:fld>
            <a:endParaRPr sz="1200" b="1" i="0" u="none" strike="noStrike" cap="none">
              <a:solidFill>
                <a:srgbClr val="E1EDF7"/>
              </a:solidFill>
              <a:latin typeface="Montserrat SemiBold"/>
              <a:ea typeface="Montserrat SemiBold"/>
              <a:cs typeface="Montserrat SemiBold"/>
              <a:sym typeface="Montserrat SemiBold"/>
            </a:endParaRPr>
          </a:p>
        </p:txBody>
      </p:sp>
      <p:sp>
        <p:nvSpPr>
          <p:cNvPr id="283" name="Google Shape;283;p141"/>
          <p:cNvSpPr txBox="1"/>
          <p:nvPr/>
        </p:nvSpPr>
        <p:spPr>
          <a:xfrm>
            <a:off x="2811463" y="12730923"/>
            <a:ext cx="8447087"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en-SG" sz="1200" b="1" i="0" u="none" strike="noStrike" cap="none">
                <a:solidFill>
                  <a:srgbClr val="E1EDF7"/>
                </a:solidFill>
                <a:latin typeface="Montserrat SemiBold"/>
                <a:ea typeface="Montserrat SemiBold"/>
                <a:cs typeface="Montserrat SemiBold"/>
                <a:sym typeface="Montserrat SemiBold"/>
              </a:rPr>
              <a:t>MY DIGITAL WORLD: DIGITAL EMPOWERMENT</a:t>
            </a:r>
            <a:endParaRPr sz="1400" b="1" i="0" u="none" strike="noStrike" cap="none">
              <a:solidFill>
                <a:srgbClr val="000000"/>
              </a:solidFill>
              <a:latin typeface="Montserrat SemiBold"/>
              <a:ea typeface="Montserrat SemiBold"/>
              <a:cs typeface="Montserrat SemiBold"/>
              <a:sym typeface="Montserrat SemiBold"/>
            </a:endParaRPr>
          </a:p>
        </p:txBody>
      </p:sp>
      <p:grpSp>
        <p:nvGrpSpPr>
          <p:cNvPr id="14" name="Graphic 3">
            <a:extLst>
              <a:ext uri="{FF2B5EF4-FFF2-40B4-BE49-F238E27FC236}">
                <a16:creationId xmlns:a16="http://schemas.microsoft.com/office/drawing/2014/main" id="{C26D7B45-C7D8-AF42-BE24-D16BFB3FE441}"/>
              </a:ext>
            </a:extLst>
          </p:cNvPr>
          <p:cNvGrpSpPr/>
          <p:nvPr userDrawn="1"/>
        </p:nvGrpSpPr>
        <p:grpSpPr>
          <a:xfrm>
            <a:off x="1012937" y="12735670"/>
            <a:ext cx="1008783" cy="202242"/>
            <a:chOff x="3610015" y="6016276"/>
            <a:chExt cx="1701900" cy="341200"/>
          </a:xfrm>
          <a:solidFill>
            <a:schemeClr val="tx2"/>
          </a:solidFill>
        </p:grpSpPr>
        <p:grpSp>
          <p:nvGrpSpPr>
            <p:cNvPr id="15" name="Graphic 3">
              <a:extLst>
                <a:ext uri="{FF2B5EF4-FFF2-40B4-BE49-F238E27FC236}">
                  <a16:creationId xmlns:a16="http://schemas.microsoft.com/office/drawing/2014/main" id="{4DAC471F-A0EB-2443-8CEF-0E69EB503AA0}"/>
                </a:ext>
              </a:extLst>
            </p:cNvPr>
            <p:cNvGrpSpPr/>
            <p:nvPr/>
          </p:nvGrpSpPr>
          <p:grpSpPr>
            <a:xfrm>
              <a:off x="4234632" y="6027258"/>
              <a:ext cx="1077283" cy="330123"/>
              <a:chOff x="4234632" y="6027258"/>
              <a:chExt cx="1077283" cy="330123"/>
            </a:xfrm>
            <a:grpFill/>
          </p:grpSpPr>
          <p:sp>
            <p:nvSpPr>
              <p:cNvPr id="17" name="Freeform 16">
                <a:extLst>
                  <a:ext uri="{FF2B5EF4-FFF2-40B4-BE49-F238E27FC236}">
                    <a16:creationId xmlns:a16="http://schemas.microsoft.com/office/drawing/2014/main" id="{2F8F302D-5356-9B4E-B03B-AD05D8A3C5ED}"/>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solidFill>
                    <a:schemeClr val="tx1"/>
                  </a:solidFill>
                </a:endParaRPr>
              </a:p>
            </p:txBody>
          </p:sp>
          <p:sp>
            <p:nvSpPr>
              <p:cNvPr id="18" name="Freeform 17">
                <a:extLst>
                  <a:ext uri="{FF2B5EF4-FFF2-40B4-BE49-F238E27FC236}">
                    <a16:creationId xmlns:a16="http://schemas.microsoft.com/office/drawing/2014/main" id="{52D27547-4780-424C-8946-0C533BCB947A}"/>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a:solidFill>
                    <a:schemeClr val="tx1"/>
                  </a:solidFill>
                </a:endParaRPr>
              </a:p>
            </p:txBody>
          </p:sp>
          <p:sp>
            <p:nvSpPr>
              <p:cNvPr id="19" name="Freeform 18">
                <a:extLst>
                  <a:ext uri="{FF2B5EF4-FFF2-40B4-BE49-F238E27FC236}">
                    <a16:creationId xmlns:a16="http://schemas.microsoft.com/office/drawing/2014/main" id="{FB358E78-9B1F-A948-8AED-D1BFBC362F86}"/>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solidFill>
                    <a:schemeClr val="tx1"/>
                  </a:solidFill>
                </a:endParaRPr>
              </a:p>
            </p:txBody>
          </p:sp>
          <p:sp>
            <p:nvSpPr>
              <p:cNvPr id="20" name="Freeform 19">
                <a:extLst>
                  <a:ext uri="{FF2B5EF4-FFF2-40B4-BE49-F238E27FC236}">
                    <a16:creationId xmlns:a16="http://schemas.microsoft.com/office/drawing/2014/main" id="{AE1CE2D1-4013-7147-9B0B-94CF69D74178}"/>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a:solidFill>
                    <a:schemeClr val="tx1"/>
                  </a:solidFill>
                </a:endParaRPr>
              </a:p>
            </p:txBody>
          </p:sp>
        </p:grpSp>
        <p:sp>
          <p:nvSpPr>
            <p:cNvPr id="16" name="Freeform 15">
              <a:extLst>
                <a:ext uri="{FF2B5EF4-FFF2-40B4-BE49-F238E27FC236}">
                  <a16:creationId xmlns:a16="http://schemas.microsoft.com/office/drawing/2014/main" id="{65D6E476-08C5-FC4F-B492-275D8EF2883B}"/>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solidFill>
                  <a:schemeClr val="tx1"/>
                </a:solidFill>
              </a:endParaRPr>
            </a:p>
          </p:txBody>
        </p:sp>
      </p:gr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4 Lesson 1">
  <p:cSld name="M4 Lesson 1">
    <p:bg>
      <p:bgRef idx="1001">
        <a:schemeClr val="bg1"/>
      </p:bgRef>
    </p:bg>
    <p:spTree>
      <p:nvGrpSpPr>
        <p:cNvPr id="1" name="Shape 13"/>
        <p:cNvGrpSpPr/>
        <p:nvPr/>
      </p:nvGrpSpPr>
      <p:grpSpPr>
        <a:xfrm>
          <a:off x="0" y="0"/>
          <a:ext cx="0" cy="0"/>
          <a:chOff x="0" y="0"/>
          <a:chExt cx="0" cy="0"/>
        </a:xfrm>
      </p:grpSpPr>
      <p:sp>
        <p:nvSpPr>
          <p:cNvPr id="15" name="Google Shape;15;p118"/>
          <p:cNvSpPr txBox="1"/>
          <p:nvPr/>
        </p:nvSpPr>
        <p:spPr>
          <a:xfrm>
            <a:off x="2809999" y="695328"/>
            <a:ext cx="4752297" cy="238125"/>
          </a:xfrm>
          <a:prstGeom prst="rect">
            <a:avLst/>
          </a:prstGeom>
          <a:noFill/>
          <a:ln>
            <a:noFill/>
          </a:ln>
        </p:spPr>
        <p:txBody>
          <a:bodyPr spcFirstLastPara="1" wrap="square" lIns="0" tIns="0" rIns="0" bIns="0" anchor="b" anchorCtr="0">
            <a:normAutofit/>
          </a:bodyPr>
          <a:lstStyle/>
          <a:p>
            <a:pPr marL="0" marR="0" lvl="0" indent="0" algn="l" rtl="0">
              <a:lnSpc>
                <a:spcPct val="129000"/>
              </a:lnSpc>
              <a:spcBef>
                <a:spcPts val="0"/>
              </a:spcBef>
              <a:spcAft>
                <a:spcPts val="0"/>
              </a:spcAft>
              <a:buClr>
                <a:srgbClr val="1C2B33"/>
              </a:buClr>
              <a:buSzPts val="1199"/>
              <a:buFont typeface="Arial"/>
              <a:buNone/>
            </a:pPr>
            <a:r>
              <a:rPr lang="en-SG" sz="1199" b="1" i="0" u="none" strike="noStrike" cap="none" dirty="0">
                <a:solidFill>
                  <a:srgbClr val="E84E1B"/>
                </a:solidFill>
                <a:latin typeface="Montserrat SemiBold"/>
                <a:ea typeface="Montserrat SemiBold"/>
                <a:cs typeface="Montserrat SemiBold"/>
                <a:sym typeface="Montserrat SemiBold"/>
              </a:rPr>
              <a:t>RESPECT AND BOUNDARIES</a:t>
            </a:r>
            <a:endParaRPr sz="1400" b="1" i="0" u="none" strike="noStrike" cap="none" dirty="0">
              <a:solidFill>
                <a:srgbClr val="000000"/>
              </a:solidFill>
              <a:latin typeface="Montserrat SemiBold"/>
              <a:ea typeface="Montserrat SemiBold"/>
              <a:cs typeface="Montserrat SemiBold"/>
              <a:sym typeface="Montserrat SemiBold"/>
            </a:endParaRPr>
          </a:p>
        </p:txBody>
      </p:sp>
      <p:sp>
        <p:nvSpPr>
          <p:cNvPr id="16" name="Google Shape;16;p118"/>
          <p:cNvSpPr txBox="1"/>
          <p:nvPr/>
        </p:nvSpPr>
        <p:spPr>
          <a:xfrm>
            <a:off x="932965" y="695328"/>
            <a:ext cx="1428006" cy="238125"/>
          </a:xfrm>
          <a:prstGeom prst="rect">
            <a:avLst/>
          </a:prstGeom>
          <a:noFill/>
          <a:ln>
            <a:noFill/>
          </a:ln>
        </p:spPr>
        <p:txBody>
          <a:bodyPr spcFirstLastPara="1" wrap="square" lIns="0" tIns="0" rIns="0" bIns="0" anchor="b" anchorCtr="0">
            <a:normAutofit/>
          </a:bodyPr>
          <a:lstStyle/>
          <a:p>
            <a:pPr marL="0" marR="0" lvl="0" indent="0" algn="l" rtl="0">
              <a:lnSpc>
                <a:spcPct val="129000"/>
              </a:lnSpc>
              <a:spcBef>
                <a:spcPts val="0"/>
              </a:spcBef>
              <a:spcAft>
                <a:spcPts val="0"/>
              </a:spcAft>
              <a:buClr>
                <a:srgbClr val="1C2B33"/>
              </a:buClr>
              <a:buSzPts val="1199"/>
              <a:buFont typeface="Arial"/>
              <a:buNone/>
            </a:pPr>
            <a:r>
              <a:rPr lang="en-SG" sz="1199" b="1" i="0" u="none" strike="noStrike" cap="none">
                <a:solidFill>
                  <a:srgbClr val="E84E1B"/>
                </a:solidFill>
                <a:latin typeface="Montserrat SemiBold"/>
                <a:ea typeface="Montserrat SemiBold"/>
                <a:cs typeface="Montserrat SemiBold"/>
                <a:sym typeface="Montserrat SemiBold"/>
              </a:rPr>
              <a:t>LESSON 1</a:t>
            </a:r>
            <a:endParaRPr sz="1400" b="1" i="0" u="none" strike="noStrike" cap="none">
              <a:solidFill>
                <a:srgbClr val="000000"/>
              </a:solidFill>
              <a:latin typeface="Montserrat SemiBold"/>
              <a:ea typeface="Montserrat SemiBold"/>
              <a:cs typeface="Montserrat SemiBold"/>
              <a:sym typeface="Montserrat SemiBold"/>
            </a:endParaRPr>
          </a:p>
        </p:txBody>
      </p:sp>
      <p:sp>
        <p:nvSpPr>
          <p:cNvPr id="17" name="Google Shape;17;p118"/>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E84E1B"/>
                </a:solidFill>
                <a:latin typeface="Montserrat SemiBold"/>
                <a:ea typeface="Montserrat SemiBold"/>
                <a:cs typeface="Montserrat SemiBold"/>
                <a:sym typeface="Montserrat SemiBold"/>
              </a:rPr>
              <a:t>‹#›</a:t>
            </a:fld>
            <a:endParaRPr sz="1200" b="1" i="0" u="none" strike="noStrike" cap="none">
              <a:solidFill>
                <a:srgbClr val="E84E1B"/>
              </a:solidFill>
              <a:latin typeface="Montserrat SemiBold"/>
              <a:ea typeface="Montserrat SemiBold"/>
              <a:cs typeface="Montserrat SemiBold"/>
              <a:sym typeface="Montserrat SemiBold"/>
            </a:endParaRPr>
          </a:p>
        </p:txBody>
      </p:sp>
      <p:sp>
        <p:nvSpPr>
          <p:cNvPr id="18" name="Google Shape;18;p118"/>
          <p:cNvSpPr txBox="1"/>
          <p:nvPr/>
        </p:nvSpPr>
        <p:spPr>
          <a:xfrm>
            <a:off x="2811463" y="12730923"/>
            <a:ext cx="8447087"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en-SG" sz="1200" b="1" i="0" u="none" strike="noStrike" cap="none">
                <a:solidFill>
                  <a:srgbClr val="E84E1B"/>
                </a:solidFill>
                <a:latin typeface="Montserrat SemiBold"/>
                <a:ea typeface="Montserrat SemiBold"/>
                <a:cs typeface="Montserrat SemiBold"/>
                <a:sym typeface="Montserrat SemiBold"/>
              </a:rPr>
              <a:t>MY DIGITAL WORLD: DIGITAL ENGAGEMENT</a:t>
            </a:r>
            <a:endParaRPr sz="1400" b="1" i="0" u="none" strike="noStrike" cap="none">
              <a:solidFill>
                <a:srgbClr val="000000"/>
              </a:solidFill>
              <a:latin typeface="Montserrat SemiBold"/>
              <a:ea typeface="Montserrat SemiBold"/>
              <a:cs typeface="Montserrat SemiBold"/>
              <a:sym typeface="Montserrat SemiBold"/>
            </a:endParaRPr>
          </a:p>
        </p:txBody>
      </p:sp>
      <p:grpSp>
        <p:nvGrpSpPr>
          <p:cNvPr id="28" name="Graphic 3">
            <a:extLst>
              <a:ext uri="{FF2B5EF4-FFF2-40B4-BE49-F238E27FC236}">
                <a16:creationId xmlns:a16="http://schemas.microsoft.com/office/drawing/2014/main" id="{1CE8BD52-6FA3-3E41-B867-5BCFC399CFB8}"/>
              </a:ext>
            </a:extLst>
          </p:cNvPr>
          <p:cNvGrpSpPr/>
          <p:nvPr userDrawn="1"/>
        </p:nvGrpSpPr>
        <p:grpSpPr>
          <a:xfrm>
            <a:off x="1012937" y="12735670"/>
            <a:ext cx="1008783" cy="202242"/>
            <a:chOff x="3610015" y="6016276"/>
            <a:chExt cx="1701900" cy="341200"/>
          </a:xfrm>
          <a:solidFill>
            <a:schemeClr val="bg2"/>
          </a:solidFill>
        </p:grpSpPr>
        <p:grpSp>
          <p:nvGrpSpPr>
            <p:cNvPr id="29" name="Graphic 3">
              <a:extLst>
                <a:ext uri="{FF2B5EF4-FFF2-40B4-BE49-F238E27FC236}">
                  <a16:creationId xmlns:a16="http://schemas.microsoft.com/office/drawing/2014/main" id="{784833FE-AE98-E947-B499-51E04A01BFB4}"/>
                </a:ext>
              </a:extLst>
            </p:cNvPr>
            <p:cNvGrpSpPr/>
            <p:nvPr/>
          </p:nvGrpSpPr>
          <p:grpSpPr>
            <a:xfrm>
              <a:off x="4234632" y="6027258"/>
              <a:ext cx="1077283" cy="330123"/>
              <a:chOff x="4234632" y="6027258"/>
              <a:chExt cx="1077283" cy="330123"/>
            </a:xfrm>
            <a:grpFill/>
          </p:grpSpPr>
          <p:sp>
            <p:nvSpPr>
              <p:cNvPr id="31" name="Freeform 30">
                <a:extLst>
                  <a:ext uri="{FF2B5EF4-FFF2-40B4-BE49-F238E27FC236}">
                    <a16:creationId xmlns:a16="http://schemas.microsoft.com/office/drawing/2014/main" id="{51E4E747-32BE-8B42-9EF2-EDE8A523B36C}"/>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solidFill>
                    <a:schemeClr val="tx1"/>
                  </a:solidFill>
                </a:endParaRPr>
              </a:p>
            </p:txBody>
          </p:sp>
          <p:sp>
            <p:nvSpPr>
              <p:cNvPr id="32" name="Freeform 31">
                <a:extLst>
                  <a:ext uri="{FF2B5EF4-FFF2-40B4-BE49-F238E27FC236}">
                    <a16:creationId xmlns:a16="http://schemas.microsoft.com/office/drawing/2014/main" id="{5FD0EE42-0EE3-034D-AC50-23521C5B7AB5}"/>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a:solidFill>
                    <a:schemeClr val="tx1"/>
                  </a:solidFill>
                </a:endParaRPr>
              </a:p>
            </p:txBody>
          </p:sp>
          <p:sp>
            <p:nvSpPr>
              <p:cNvPr id="33" name="Freeform 32">
                <a:extLst>
                  <a:ext uri="{FF2B5EF4-FFF2-40B4-BE49-F238E27FC236}">
                    <a16:creationId xmlns:a16="http://schemas.microsoft.com/office/drawing/2014/main" id="{92D8F2AB-DD25-FF43-ADDA-F3896D0BC4F6}"/>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solidFill>
                    <a:schemeClr val="tx1"/>
                  </a:solidFill>
                </a:endParaRPr>
              </a:p>
            </p:txBody>
          </p:sp>
          <p:sp>
            <p:nvSpPr>
              <p:cNvPr id="34" name="Freeform 33">
                <a:extLst>
                  <a:ext uri="{FF2B5EF4-FFF2-40B4-BE49-F238E27FC236}">
                    <a16:creationId xmlns:a16="http://schemas.microsoft.com/office/drawing/2014/main" id="{E0B2034F-C590-C24E-B1E1-DF50C7F2364B}"/>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a:solidFill>
                    <a:schemeClr val="tx1"/>
                  </a:solidFill>
                </a:endParaRPr>
              </a:p>
            </p:txBody>
          </p:sp>
        </p:grpSp>
        <p:sp>
          <p:nvSpPr>
            <p:cNvPr id="30" name="Freeform 29">
              <a:extLst>
                <a:ext uri="{FF2B5EF4-FFF2-40B4-BE49-F238E27FC236}">
                  <a16:creationId xmlns:a16="http://schemas.microsoft.com/office/drawing/2014/main" id="{33EBF15D-70E5-4E44-84F3-ED80B1EEAE03}"/>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solidFill>
                  <a:schemeClr val="tx1"/>
                </a:solidFill>
              </a:endParaRPr>
            </a:p>
          </p:txBody>
        </p:sp>
      </p:gr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Pattern-Arrows">
  <p:cSld name="Pattern-Arrows">
    <p:bg>
      <p:bgRef idx="1001">
        <a:schemeClr val="bg1"/>
      </p:bgRef>
    </p:bg>
    <p:spTree>
      <p:nvGrpSpPr>
        <p:cNvPr id="1" name="Shape 28"/>
        <p:cNvGrpSpPr/>
        <p:nvPr/>
      </p:nvGrpSpPr>
      <p:grpSpPr>
        <a:xfrm>
          <a:off x="0" y="0"/>
          <a:ext cx="0" cy="0"/>
          <a:chOff x="0" y="0"/>
          <a:chExt cx="0" cy="0"/>
        </a:xfrm>
      </p:grpSpPr>
      <p:sp>
        <p:nvSpPr>
          <p:cNvPr id="30" name="Google Shape;30;p119"/>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FBD6B7"/>
                </a:solidFill>
                <a:latin typeface="Montserrat SemiBold"/>
                <a:ea typeface="Montserrat SemiBold"/>
                <a:cs typeface="Montserrat SemiBold"/>
                <a:sym typeface="Montserrat SemiBold"/>
              </a:rPr>
              <a:t>‹#›</a:t>
            </a:fld>
            <a:endParaRPr sz="1200" b="1" i="0" u="none" strike="noStrike" cap="none">
              <a:solidFill>
                <a:srgbClr val="FBD6B7"/>
              </a:solidFill>
              <a:latin typeface="Montserrat SemiBold"/>
              <a:ea typeface="Montserrat SemiBold"/>
              <a:cs typeface="Montserrat SemiBold"/>
              <a:sym typeface="Montserrat SemiBold"/>
            </a:endParaRPr>
          </a:p>
        </p:txBody>
      </p:sp>
      <p:sp>
        <p:nvSpPr>
          <p:cNvPr id="31" name="Google Shape;31;p119"/>
          <p:cNvSpPr txBox="1"/>
          <p:nvPr/>
        </p:nvSpPr>
        <p:spPr>
          <a:xfrm>
            <a:off x="2811463" y="12730923"/>
            <a:ext cx="8447087"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en-SG" sz="1200" b="1" i="0" u="none" strike="noStrike" cap="none">
                <a:solidFill>
                  <a:srgbClr val="FBD6B7"/>
                </a:solidFill>
                <a:latin typeface="Montserrat SemiBold"/>
                <a:ea typeface="Montserrat SemiBold"/>
                <a:cs typeface="Montserrat SemiBold"/>
                <a:sym typeface="Montserrat SemiBold"/>
              </a:rPr>
              <a:t>MY DIGITAL WORLD: DIGITAL ENGAGEMENT</a:t>
            </a:r>
            <a:endParaRPr sz="1400" b="1" i="0" u="none" strike="noStrike" cap="none">
              <a:solidFill>
                <a:srgbClr val="000000"/>
              </a:solidFill>
              <a:latin typeface="Montserrat SemiBold"/>
              <a:ea typeface="Montserrat SemiBold"/>
              <a:cs typeface="Montserrat SemiBold"/>
              <a:sym typeface="Montserrat SemiBold"/>
            </a:endParaRPr>
          </a:p>
        </p:txBody>
      </p:sp>
      <p:grpSp>
        <p:nvGrpSpPr>
          <p:cNvPr id="14" name="Graphic 3">
            <a:extLst>
              <a:ext uri="{FF2B5EF4-FFF2-40B4-BE49-F238E27FC236}">
                <a16:creationId xmlns:a16="http://schemas.microsoft.com/office/drawing/2014/main" id="{7639B435-4084-F24A-B396-B605D148CE0E}"/>
              </a:ext>
            </a:extLst>
          </p:cNvPr>
          <p:cNvGrpSpPr/>
          <p:nvPr userDrawn="1"/>
        </p:nvGrpSpPr>
        <p:grpSpPr>
          <a:xfrm>
            <a:off x="1012937" y="12735670"/>
            <a:ext cx="1008783" cy="202242"/>
            <a:chOff x="3610015" y="6016276"/>
            <a:chExt cx="1701900" cy="341200"/>
          </a:xfrm>
          <a:solidFill>
            <a:schemeClr val="tx2"/>
          </a:solidFill>
        </p:grpSpPr>
        <p:grpSp>
          <p:nvGrpSpPr>
            <p:cNvPr id="15" name="Graphic 3">
              <a:extLst>
                <a:ext uri="{FF2B5EF4-FFF2-40B4-BE49-F238E27FC236}">
                  <a16:creationId xmlns:a16="http://schemas.microsoft.com/office/drawing/2014/main" id="{048833F6-1633-2B41-BA13-8A57A599AA05}"/>
                </a:ext>
              </a:extLst>
            </p:cNvPr>
            <p:cNvGrpSpPr/>
            <p:nvPr/>
          </p:nvGrpSpPr>
          <p:grpSpPr>
            <a:xfrm>
              <a:off x="4234632" y="6027258"/>
              <a:ext cx="1077283" cy="330123"/>
              <a:chOff x="4234632" y="6027258"/>
              <a:chExt cx="1077283" cy="330123"/>
            </a:xfrm>
            <a:grpFill/>
          </p:grpSpPr>
          <p:sp>
            <p:nvSpPr>
              <p:cNvPr id="17" name="Freeform 16">
                <a:extLst>
                  <a:ext uri="{FF2B5EF4-FFF2-40B4-BE49-F238E27FC236}">
                    <a16:creationId xmlns:a16="http://schemas.microsoft.com/office/drawing/2014/main" id="{ECCE2EFD-8EE8-D440-A899-1FDCBE1FF82C}"/>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solidFill>
                    <a:schemeClr val="tx1"/>
                  </a:solidFill>
                </a:endParaRPr>
              </a:p>
            </p:txBody>
          </p:sp>
          <p:sp>
            <p:nvSpPr>
              <p:cNvPr id="18" name="Freeform 17">
                <a:extLst>
                  <a:ext uri="{FF2B5EF4-FFF2-40B4-BE49-F238E27FC236}">
                    <a16:creationId xmlns:a16="http://schemas.microsoft.com/office/drawing/2014/main" id="{CADF56F6-5835-C64C-8064-CFD2E1E0A505}"/>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a:solidFill>
                    <a:schemeClr val="tx1"/>
                  </a:solidFill>
                </a:endParaRPr>
              </a:p>
            </p:txBody>
          </p:sp>
          <p:sp>
            <p:nvSpPr>
              <p:cNvPr id="19" name="Freeform 18">
                <a:extLst>
                  <a:ext uri="{FF2B5EF4-FFF2-40B4-BE49-F238E27FC236}">
                    <a16:creationId xmlns:a16="http://schemas.microsoft.com/office/drawing/2014/main" id="{4ADB9F8B-50E8-9C4A-9B59-0230421DCB3B}"/>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solidFill>
                    <a:schemeClr val="tx1"/>
                  </a:solidFill>
                </a:endParaRPr>
              </a:p>
            </p:txBody>
          </p:sp>
          <p:sp>
            <p:nvSpPr>
              <p:cNvPr id="20" name="Freeform 19">
                <a:extLst>
                  <a:ext uri="{FF2B5EF4-FFF2-40B4-BE49-F238E27FC236}">
                    <a16:creationId xmlns:a16="http://schemas.microsoft.com/office/drawing/2014/main" id="{B28F8C37-D21F-024C-8D7D-35939A195BA5}"/>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a:solidFill>
                    <a:schemeClr val="tx1"/>
                  </a:solidFill>
                </a:endParaRPr>
              </a:p>
            </p:txBody>
          </p:sp>
        </p:grpSp>
        <p:sp>
          <p:nvSpPr>
            <p:cNvPr id="16" name="Freeform 15">
              <a:extLst>
                <a:ext uri="{FF2B5EF4-FFF2-40B4-BE49-F238E27FC236}">
                  <a16:creationId xmlns:a16="http://schemas.microsoft.com/office/drawing/2014/main" id="{7F5C8C31-2191-7947-BB31-7C5657709FBA}"/>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solidFill>
                  <a:schemeClr val="tx1"/>
                </a:solidFill>
              </a:endParaRPr>
            </a:p>
          </p:txBody>
        </p:sp>
      </p:gr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4 Lesson 2">
  <p:cSld name="M4 Lesson 2">
    <p:bg>
      <p:bgRef idx="1001">
        <a:schemeClr val="bg1"/>
      </p:bgRef>
    </p:bg>
    <p:spTree>
      <p:nvGrpSpPr>
        <p:cNvPr id="1" name="Shape 41"/>
        <p:cNvGrpSpPr/>
        <p:nvPr/>
      </p:nvGrpSpPr>
      <p:grpSpPr>
        <a:xfrm>
          <a:off x="0" y="0"/>
          <a:ext cx="0" cy="0"/>
          <a:chOff x="0" y="0"/>
          <a:chExt cx="0" cy="0"/>
        </a:xfrm>
      </p:grpSpPr>
      <p:sp>
        <p:nvSpPr>
          <p:cNvPr id="43" name="Google Shape;43;p120"/>
          <p:cNvSpPr txBox="1"/>
          <p:nvPr/>
        </p:nvSpPr>
        <p:spPr>
          <a:xfrm>
            <a:off x="2809999" y="695328"/>
            <a:ext cx="4752297" cy="238125"/>
          </a:xfrm>
          <a:prstGeom prst="rect">
            <a:avLst/>
          </a:prstGeom>
          <a:noFill/>
          <a:ln>
            <a:noFill/>
          </a:ln>
        </p:spPr>
        <p:txBody>
          <a:bodyPr spcFirstLastPara="1" wrap="square" lIns="0" tIns="0" rIns="0" bIns="0" anchor="b" anchorCtr="0">
            <a:normAutofit/>
          </a:bodyPr>
          <a:lstStyle/>
          <a:p>
            <a:pPr marL="0" marR="0" lvl="0" indent="0" algn="l" rtl="0">
              <a:lnSpc>
                <a:spcPct val="129000"/>
              </a:lnSpc>
              <a:spcBef>
                <a:spcPts val="0"/>
              </a:spcBef>
              <a:spcAft>
                <a:spcPts val="0"/>
              </a:spcAft>
              <a:buClr>
                <a:srgbClr val="1C2B33"/>
              </a:buClr>
              <a:buSzPts val="1199"/>
              <a:buFont typeface="Arial"/>
              <a:buNone/>
            </a:pPr>
            <a:r>
              <a:rPr lang="en-SG" sz="1199" b="1" i="0" u="none" strike="noStrike" cap="none">
                <a:solidFill>
                  <a:srgbClr val="D27805"/>
                </a:solidFill>
                <a:latin typeface="Montserrat SemiBold"/>
                <a:ea typeface="Montserrat SemiBold"/>
                <a:cs typeface="Montserrat SemiBold"/>
                <a:sym typeface="Montserrat SemiBold"/>
              </a:rPr>
              <a:t>HEALTHY ONLINE RELATIONSHIPS</a:t>
            </a:r>
            <a:endParaRPr sz="1400" b="1" i="0" u="none" strike="noStrike" cap="none">
              <a:solidFill>
                <a:srgbClr val="000000"/>
              </a:solidFill>
              <a:latin typeface="Montserrat SemiBold"/>
              <a:ea typeface="Montserrat SemiBold"/>
              <a:cs typeface="Montserrat SemiBold"/>
              <a:sym typeface="Montserrat SemiBold"/>
            </a:endParaRPr>
          </a:p>
        </p:txBody>
      </p:sp>
      <p:sp>
        <p:nvSpPr>
          <p:cNvPr id="44" name="Google Shape;44;p120"/>
          <p:cNvSpPr txBox="1"/>
          <p:nvPr/>
        </p:nvSpPr>
        <p:spPr>
          <a:xfrm>
            <a:off x="932965" y="695328"/>
            <a:ext cx="1428006" cy="238125"/>
          </a:xfrm>
          <a:prstGeom prst="rect">
            <a:avLst/>
          </a:prstGeom>
          <a:noFill/>
          <a:ln>
            <a:noFill/>
          </a:ln>
        </p:spPr>
        <p:txBody>
          <a:bodyPr spcFirstLastPara="1" wrap="square" lIns="0" tIns="0" rIns="0" bIns="0" anchor="b" anchorCtr="0">
            <a:normAutofit/>
          </a:bodyPr>
          <a:lstStyle/>
          <a:p>
            <a:pPr marL="0" marR="0" lvl="0" indent="0" algn="l" rtl="0">
              <a:lnSpc>
                <a:spcPct val="129000"/>
              </a:lnSpc>
              <a:spcBef>
                <a:spcPts val="0"/>
              </a:spcBef>
              <a:spcAft>
                <a:spcPts val="0"/>
              </a:spcAft>
              <a:buClr>
                <a:srgbClr val="1C2B33"/>
              </a:buClr>
              <a:buSzPts val="1199"/>
              <a:buFont typeface="Arial"/>
              <a:buNone/>
            </a:pPr>
            <a:r>
              <a:rPr lang="en-SG" sz="1199" b="1" i="0" u="none" strike="noStrike" cap="none">
                <a:solidFill>
                  <a:srgbClr val="D27805"/>
                </a:solidFill>
                <a:latin typeface="Montserrat SemiBold"/>
                <a:ea typeface="Montserrat SemiBold"/>
                <a:cs typeface="Montserrat SemiBold"/>
                <a:sym typeface="Montserrat SemiBold"/>
              </a:rPr>
              <a:t>LESSON 2</a:t>
            </a:r>
            <a:endParaRPr sz="1400" b="1" i="0" u="none" strike="noStrike" cap="none">
              <a:solidFill>
                <a:srgbClr val="000000"/>
              </a:solidFill>
              <a:latin typeface="Montserrat SemiBold"/>
              <a:ea typeface="Montserrat SemiBold"/>
              <a:cs typeface="Montserrat SemiBold"/>
              <a:sym typeface="Montserrat SemiBold"/>
            </a:endParaRPr>
          </a:p>
        </p:txBody>
      </p:sp>
      <p:sp>
        <p:nvSpPr>
          <p:cNvPr id="45" name="Google Shape;45;p120"/>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D27805"/>
                </a:solidFill>
                <a:latin typeface="Montserrat SemiBold"/>
                <a:ea typeface="Montserrat SemiBold"/>
                <a:cs typeface="Montserrat SemiBold"/>
                <a:sym typeface="Montserrat SemiBold"/>
              </a:rPr>
              <a:t>‹#›</a:t>
            </a:fld>
            <a:endParaRPr sz="1200" b="1" i="0" u="none" strike="noStrike" cap="none">
              <a:solidFill>
                <a:srgbClr val="D27805"/>
              </a:solidFill>
              <a:latin typeface="Montserrat SemiBold"/>
              <a:ea typeface="Montserrat SemiBold"/>
              <a:cs typeface="Montserrat SemiBold"/>
              <a:sym typeface="Montserrat SemiBold"/>
            </a:endParaRPr>
          </a:p>
        </p:txBody>
      </p:sp>
      <p:sp>
        <p:nvSpPr>
          <p:cNvPr id="46" name="Google Shape;46;p120"/>
          <p:cNvSpPr txBox="1"/>
          <p:nvPr/>
        </p:nvSpPr>
        <p:spPr>
          <a:xfrm>
            <a:off x="2811463" y="12730923"/>
            <a:ext cx="8447087"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en-SG" sz="1200" b="1" i="0" u="none" strike="noStrike" cap="none">
                <a:solidFill>
                  <a:srgbClr val="D27805"/>
                </a:solidFill>
                <a:latin typeface="Montserrat SemiBold"/>
                <a:ea typeface="Montserrat SemiBold"/>
                <a:cs typeface="Montserrat SemiBold"/>
                <a:sym typeface="Montserrat SemiBold"/>
              </a:rPr>
              <a:t>MY DIGITAL WORLD: DIGITAL ENGAGEMENT</a:t>
            </a:r>
            <a:endParaRPr sz="1400" b="1" i="0" u="none" strike="noStrike" cap="none">
              <a:solidFill>
                <a:srgbClr val="000000"/>
              </a:solidFill>
              <a:latin typeface="Montserrat SemiBold"/>
              <a:ea typeface="Montserrat SemiBold"/>
              <a:cs typeface="Montserrat SemiBold"/>
              <a:sym typeface="Montserrat SemiBold"/>
            </a:endParaRPr>
          </a:p>
        </p:txBody>
      </p:sp>
      <p:grpSp>
        <p:nvGrpSpPr>
          <p:cNvPr id="16" name="Graphic 3">
            <a:extLst>
              <a:ext uri="{FF2B5EF4-FFF2-40B4-BE49-F238E27FC236}">
                <a16:creationId xmlns:a16="http://schemas.microsoft.com/office/drawing/2014/main" id="{13847EF3-4478-8141-9574-D70D6BF819FE}"/>
              </a:ext>
            </a:extLst>
          </p:cNvPr>
          <p:cNvGrpSpPr/>
          <p:nvPr userDrawn="1"/>
        </p:nvGrpSpPr>
        <p:grpSpPr>
          <a:xfrm>
            <a:off x="1012937" y="12735670"/>
            <a:ext cx="1008783" cy="202242"/>
            <a:chOff x="3610015" y="6016276"/>
            <a:chExt cx="1701900" cy="341200"/>
          </a:xfrm>
          <a:solidFill>
            <a:schemeClr val="bg2"/>
          </a:solidFill>
        </p:grpSpPr>
        <p:grpSp>
          <p:nvGrpSpPr>
            <p:cNvPr id="17" name="Graphic 3">
              <a:extLst>
                <a:ext uri="{FF2B5EF4-FFF2-40B4-BE49-F238E27FC236}">
                  <a16:creationId xmlns:a16="http://schemas.microsoft.com/office/drawing/2014/main" id="{CD108FB5-B1CD-B540-9E3E-51AA3D0FF1ED}"/>
                </a:ext>
              </a:extLst>
            </p:cNvPr>
            <p:cNvGrpSpPr/>
            <p:nvPr/>
          </p:nvGrpSpPr>
          <p:grpSpPr>
            <a:xfrm>
              <a:off x="4234632" y="6027258"/>
              <a:ext cx="1077283" cy="330123"/>
              <a:chOff x="4234632" y="6027258"/>
              <a:chExt cx="1077283" cy="330123"/>
            </a:xfrm>
            <a:grpFill/>
          </p:grpSpPr>
          <p:sp>
            <p:nvSpPr>
              <p:cNvPr id="19" name="Freeform 18">
                <a:extLst>
                  <a:ext uri="{FF2B5EF4-FFF2-40B4-BE49-F238E27FC236}">
                    <a16:creationId xmlns:a16="http://schemas.microsoft.com/office/drawing/2014/main" id="{3F69CA1C-F1CB-4648-8CA3-CF5EC4153251}"/>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solidFill>
                    <a:schemeClr val="tx1"/>
                  </a:solidFill>
                </a:endParaRPr>
              </a:p>
            </p:txBody>
          </p:sp>
          <p:sp>
            <p:nvSpPr>
              <p:cNvPr id="20" name="Freeform 19">
                <a:extLst>
                  <a:ext uri="{FF2B5EF4-FFF2-40B4-BE49-F238E27FC236}">
                    <a16:creationId xmlns:a16="http://schemas.microsoft.com/office/drawing/2014/main" id="{1D3B4975-F9AA-D74F-A5CE-F669793668AC}"/>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a:solidFill>
                    <a:schemeClr val="tx1"/>
                  </a:solidFill>
                </a:endParaRPr>
              </a:p>
            </p:txBody>
          </p:sp>
          <p:sp>
            <p:nvSpPr>
              <p:cNvPr id="21" name="Freeform 20">
                <a:extLst>
                  <a:ext uri="{FF2B5EF4-FFF2-40B4-BE49-F238E27FC236}">
                    <a16:creationId xmlns:a16="http://schemas.microsoft.com/office/drawing/2014/main" id="{B7FDCAD9-ACEC-264E-8F07-5D854BDB8029}"/>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solidFill>
                    <a:schemeClr val="tx1"/>
                  </a:solidFill>
                </a:endParaRPr>
              </a:p>
            </p:txBody>
          </p:sp>
          <p:sp>
            <p:nvSpPr>
              <p:cNvPr id="22" name="Freeform 21">
                <a:extLst>
                  <a:ext uri="{FF2B5EF4-FFF2-40B4-BE49-F238E27FC236}">
                    <a16:creationId xmlns:a16="http://schemas.microsoft.com/office/drawing/2014/main" id="{2F4A21FE-4872-3340-930E-3859768BF48C}"/>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a:solidFill>
                    <a:schemeClr val="tx1"/>
                  </a:solidFill>
                </a:endParaRPr>
              </a:p>
            </p:txBody>
          </p:sp>
        </p:grpSp>
        <p:sp>
          <p:nvSpPr>
            <p:cNvPr id="18" name="Freeform 17">
              <a:extLst>
                <a:ext uri="{FF2B5EF4-FFF2-40B4-BE49-F238E27FC236}">
                  <a16:creationId xmlns:a16="http://schemas.microsoft.com/office/drawing/2014/main" id="{864E8497-B092-2B47-B129-6B0E1C6513C7}"/>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solidFill>
                  <a:schemeClr val="tx1"/>
                </a:solidFill>
              </a:endParaRPr>
            </a:p>
          </p:txBody>
        </p:sp>
      </p:gr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4 Lesson 2">
  <p:cSld name="1_M4 Lesson 2">
    <p:bg>
      <p:bgRef idx="1001">
        <a:schemeClr val="bg1"/>
      </p:bgRef>
    </p:bg>
    <p:spTree>
      <p:nvGrpSpPr>
        <p:cNvPr id="1" name="Shape 56"/>
        <p:cNvGrpSpPr/>
        <p:nvPr/>
      </p:nvGrpSpPr>
      <p:grpSpPr>
        <a:xfrm>
          <a:off x="0" y="0"/>
          <a:ext cx="0" cy="0"/>
          <a:chOff x="0" y="0"/>
          <a:chExt cx="0" cy="0"/>
        </a:xfrm>
      </p:grpSpPr>
      <p:sp>
        <p:nvSpPr>
          <p:cNvPr id="57" name="Google Shape;57;p134"/>
          <p:cNvSpPr txBox="1"/>
          <p:nvPr/>
        </p:nvSpPr>
        <p:spPr>
          <a:xfrm>
            <a:off x="2809999" y="695328"/>
            <a:ext cx="4752297" cy="238125"/>
          </a:xfrm>
          <a:prstGeom prst="rect">
            <a:avLst/>
          </a:prstGeom>
          <a:noFill/>
          <a:ln>
            <a:noFill/>
          </a:ln>
        </p:spPr>
        <p:txBody>
          <a:bodyPr spcFirstLastPara="1" wrap="square" lIns="0" tIns="0" rIns="0" bIns="0" anchor="b" anchorCtr="0">
            <a:normAutofit/>
          </a:bodyPr>
          <a:lstStyle/>
          <a:p>
            <a:pPr marL="0" marR="0" lvl="0" indent="0" algn="l" rtl="0">
              <a:lnSpc>
                <a:spcPct val="129000"/>
              </a:lnSpc>
              <a:spcBef>
                <a:spcPts val="0"/>
              </a:spcBef>
              <a:spcAft>
                <a:spcPts val="0"/>
              </a:spcAft>
              <a:buClr>
                <a:srgbClr val="1C2B33"/>
              </a:buClr>
              <a:buSzPts val="1199"/>
              <a:buFont typeface="Arial"/>
              <a:buNone/>
            </a:pPr>
            <a:r>
              <a:rPr lang="en-SG" sz="1199" b="1" i="0" u="none" strike="noStrike" cap="none">
                <a:solidFill>
                  <a:srgbClr val="D27805"/>
                </a:solidFill>
                <a:latin typeface="Montserrat SemiBold"/>
                <a:ea typeface="Montserrat SemiBold"/>
                <a:cs typeface="Montserrat SemiBold"/>
                <a:sym typeface="Montserrat SemiBold"/>
              </a:rPr>
              <a:t>HEALTHY ONLINE RELATIONSHIPS</a:t>
            </a:r>
            <a:endParaRPr sz="1400" b="1" i="0" u="none" strike="noStrike" cap="none">
              <a:solidFill>
                <a:srgbClr val="000000"/>
              </a:solidFill>
              <a:latin typeface="Montserrat SemiBold"/>
              <a:ea typeface="Montserrat SemiBold"/>
              <a:cs typeface="Montserrat SemiBold"/>
              <a:sym typeface="Montserrat SemiBold"/>
            </a:endParaRPr>
          </a:p>
        </p:txBody>
      </p:sp>
      <p:sp>
        <p:nvSpPr>
          <p:cNvPr id="58" name="Google Shape;58;p134"/>
          <p:cNvSpPr txBox="1"/>
          <p:nvPr/>
        </p:nvSpPr>
        <p:spPr>
          <a:xfrm>
            <a:off x="932965" y="695328"/>
            <a:ext cx="1428006" cy="238125"/>
          </a:xfrm>
          <a:prstGeom prst="rect">
            <a:avLst/>
          </a:prstGeom>
          <a:noFill/>
          <a:ln>
            <a:noFill/>
          </a:ln>
        </p:spPr>
        <p:txBody>
          <a:bodyPr spcFirstLastPara="1" wrap="square" lIns="0" tIns="0" rIns="0" bIns="0" anchor="b" anchorCtr="0">
            <a:normAutofit/>
          </a:bodyPr>
          <a:lstStyle/>
          <a:p>
            <a:pPr marL="0" marR="0" lvl="0" indent="0" algn="l" rtl="0">
              <a:lnSpc>
                <a:spcPct val="129000"/>
              </a:lnSpc>
              <a:spcBef>
                <a:spcPts val="0"/>
              </a:spcBef>
              <a:spcAft>
                <a:spcPts val="0"/>
              </a:spcAft>
              <a:buClr>
                <a:srgbClr val="1C2B33"/>
              </a:buClr>
              <a:buSzPts val="1199"/>
              <a:buFont typeface="Arial"/>
              <a:buNone/>
            </a:pPr>
            <a:r>
              <a:rPr lang="en-SG" sz="1199" b="1" i="0" u="none" strike="noStrike" cap="none">
                <a:solidFill>
                  <a:srgbClr val="D27805"/>
                </a:solidFill>
                <a:latin typeface="Montserrat SemiBold"/>
                <a:ea typeface="Montserrat SemiBold"/>
                <a:cs typeface="Montserrat SemiBold"/>
                <a:sym typeface="Montserrat SemiBold"/>
              </a:rPr>
              <a:t>LESSON 2</a:t>
            </a:r>
            <a:endParaRPr sz="1400" b="1" i="0" u="none" strike="noStrike" cap="none">
              <a:solidFill>
                <a:srgbClr val="000000"/>
              </a:solidFill>
              <a:latin typeface="Montserrat SemiBold"/>
              <a:ea typeface="Montserrat SemiBold"/>
              <a:cs typeface="Montserrat SemiBold"/>
              <a:sym typeface="Montserrat SemiBold"/>
            </a:endParaRPr>
          </a:p>
        </p:txBody>
      </p:sp>
      <p:sp>
        <p:nvSpPr>
          <p:cNvPr id="59" name="Google Shape;59;p134"/>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D27805"/>
                </a:solidFill>
                <a:latin typeface="Montserrat SemiBold"/>
                <a:ea typeface="Montserrat SemiBold"/>
                <a:cs typeface="Montserrat SemiBold"/>
                <a:sym typeface="Montserrat SemiBold"/>
              </a:rPr>
              <a:t>‹#›</a:t>
            </a:fld>
            <a:endParaRPr sz="1200" b="1" i="0" u="none" strike="noStrike" cap="none">
              <a:solidFill>
                <a:srgbClr val="D27805"/>
              </a:solidFill>
              <a:latin typeface="Montserrat SemiBold"/>
              <a:ea typeface="Montserrat SemiBold"/>
              <a:cs typeface="Montserrat SemiBold"/>
              <a:sym typeface="Montserrat SemiBold"/>
            </a:endParaRPr>
          </a:p>
        </p:txBody>
      </p:sp>
      <p:sp>
        <p:nvSpPr>
          <p:cNvPr id="60" name="Google Shape;60;p134"/>
          <p:cNvSpPr txBox="1"/>
          <p:nvPr/>
        </p:nvSpPr>
        <p:spPr>
          <a:xfrm>
            <a:off x="2811463" y="12730923"/>
            <a:ext cx="8447087"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en-SG" sz="1200" b="1" i="0" u="none" strike="noStrike" cap="none">
                <a:solidFill>
                  <a:srgbClr val="D27805"/>
                </a:solidFill>
                <a:latin typeface="Montserrat SemiBold"/>
                <a:ea typeface="Montserrat SemiBold"/>
                <a:cs typeface="Montserrat SemiBold"/>
                <a:sym typeface="Montserrat SemiBold"/>
              </a:rPr>
              <a:t>MY DIGITAL WORLD: DIGITAL ENGAGEMENT</a:t>
            </a:r>
            <a:endParaRPr sz="1400" b="1" i="0" u="none" strike="noStrike" cap="none">
              <a:solidFill>
                <a:srgbClr val="000000"/>
              </a:solidFill>
              <a:latin typeface="Montserrat SemiBold"/>
              <a:ea typeface="Montserrat SemiBold"/>
              <a:cs typeface="Montserrat SemiBold"/>
              <a:sym typeface="Montserrat SemiBold"/>
            </a:endParaRPr>
          </a:p>
        </p:txBody>
      </p:sp>
      <p:grpSp>
        <p:nvGrpSpPr>
          <p:cNvPr id="15" name="Graphic 3">
            <a:extLst>
              <a:ext uri="{FF2B5EF4-FFF2-40B4-BE49-F238E27FC236}">
                <a16:creationId xmlns:a16="http://schemas.microsoft.com/office/drawing/2014/main" id="{5375FC9E-E4A5-DA4A-926B-67CBC156A67E}"/>
              </a:ext>
            </a:extLst>
          </p:cNvPr>
          <p:cNvGrpSpPr/>
          <p:nvPr userDrawn="1"/>
        </p:nvGrpSpPr>
        <p:grpSpPr>
          <a:xfrm>
            <a:off x="1012937" y="12735670"/>
            <a:ext cx="1008783" cy="202242"/>
            <a:chOff x="3610015" y="6016276"/>
            <a:chExt cx="1701900" cy="341200"/>
          </a:xfrm>
          <a:solidFill>
            <a:schemeClr val="bg2"/>
          </a:solidFill>
        </p:grpSpPr>
        <p:grpSp>
          <p:nvGrpSpPr>
            <p:cNvPr id="16" name="Graphic 3">
              <a:extLst>
                <a:ext uri="{FF2B5EF4-FFF2-40B4-BE49-F238E27FC236}">
                  <a16:creationId xmlns:a16="http://schemas.microsoft.com/office/drawing/2014/main" id="{8C72A23D-6564-F14E-B911-99F130426400}"/>
                </a:ext>
              </a:extLst>
            </p:cNvPr>
            <p:cNvGrpSpPr/>
            <p:nvPr/>
          </p:nvGrpSpPr>
          <p:grpSpPr>
            <a:xfrm>
              <a:off x="4234632" y="6027258"/>
              <a:ext cx="1077283" cy="330123"/>
              <a:chOff x="4234632" y="6027258"/>
              <a:chExt cx="1077283" cy="330123"/>
            </a:xfrm>
            <a:grpFill/>
          </p:grpSpPr>
          <p:sp>
            <p:nvSpPr>
              <p:cNvPr id="18" name="Freeform 17">
                <a:extLst>
                  <a:ext uri="{FF2B5EF4-FFF2-40B4-BE49-F238E27FC236}">
                    <a16:creationId xmlns:a16="http://schemas.microsoft.com/office/drawing/2014/main" id="{D96A253F-0045-4844-B384-F0C2AC1E46EB}"/>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solidFill>
                    <a:schemeClr val="tx1"/>
                  </a:solidFill>
                </a:endParaRPr>
              </a:p>
            </p:txBody>
          </p:sp>
          <p:sp>
            <p:nvSpPr>
              <p:cNvPr id="19" name="Freeform 18">
                <a:extLst>
                  <a:ext uri="{FF2B5EF4-FFF2-40B4-BE49-F238E27FC236}">
                    <a16:creationId xmlns:a16="http://schemas.microsoft.com/office/drawing/2014/main" id="{47B702F5-1729-3646-90A8-1CB51E62B885}"/>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a:solidFill>
                    <a:schemeClr val="tx1"/>
                  </a:solidFill>
                </a:endParaRPr>
              </a:p>
            </p:txBody>
          </p:sp>
          <p:sp>
            <p:nvSpPr>
              <p:cNvPr id="20" name="Freeform 19">
                <a:extLst>
                  <a:ext uri="{FF2B5EF4-FFF2-40B4-BE49-F238E27FC236}">
                    <a16:creationId xmlns:a16="http://schemas.microsoft.com/office/drawing/2014/main" id="{24463249-D3C5-FB4B-9B42-F2FB2415B579}"/>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solidFill>
                    <a:schemeClr val="tx1"/>
                  </a:solidFill>
                </a:endParaRPr>
              </a:p>
            </p:txBody>
          </p:sp>
          <p:sp>
            <p:nvSpPr>
              <p:cNvPr id="21" name="Freeform 20">
                <a:extLst>
                  <a:ext uri="{FF2B5EF4-FFF2-40B4-BE49-F238E27FC236}">
                    <a16:creationId xmlns:a16="http://schemas.microsoft.com/office/drawing/2014/main" id="{438BDA04-E762-4F4A-9B26-158737971E09}"/>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a:solidFill>
                    <a:schemeClr val="tx1"/>
                  </a:solidFill>
                </a:endParaRPr>
              </a:p>
            </p:txBody>
          </p:sp>
        </p:grpSp>
        <p:sp>
          <p:nvSpPr>
            <p:cNvPr id="17" name="Freeform 16">
              <a:extLst>
                <a:ext uri="{FF2B5EF4-FFF2-40B4-BE49-F238E27FC236}">
                  <a16:creationId xmlns:a16="http://schemas.microsoft.com/office/drawing/2014/main" id="{B5BF6DC1-AE03-5B46-8672-B6E089615CE4}"/>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solidFill>
                  <a:schemeClr val="tx1"/>
                </a:solidFill>
              </a:endParaRPr>
            </a:p>
          </p:txBody>
        </p:sp>
      </p:grpSp>
    </p:spTree>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Pattern-Arrows">
  <p:cSld name="4_Pattern-Arrows">
    <p:bg>
      <p:bgRef idx="1001">
        <a:schemeClr val="bg1"/>
      </p:bgRef>
    </p:bg>
    <p:spTree>
      <p:nvGrpSpPr>
        <p:cNvPr id="1" name="Shape 70"/>
        <p:cNvGrpSpPr/>
        <p:nvPr/>
      </p:nvGrpSpPr>
      <p:grpSpPr>
        <a:xfrm>
          <a:off x="0" y="0"/>
          <a:ext cx="0" cy="0"/>
          <a:chOff x="0" y="0"/>
          <a:chExt cx="0" cy="0"/>
        </a:xfrm>
      </p:grpSpPr>
      <p:sp>
        <p:nvSpPr>
          <p:cNvPr id="72" name="Google Shape;72;p135"/>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FFF6DC"/>
                </a:solidFill>
                <a:latin typeface="Montserrat SemiBold"/>
                <a:ea typeface="Montserrat SemiBold"/>
                <a:cs typeface="Montserrat SemiBold"/>
                <a:sym typeface="Montserrat SemiBold"/>
              </a:rPr>
              <a:t>‹#›</a:t>
            </a:fld>
            <a:endParaRPr sz="1200" b="1" i="0" u="none" strike="noStrike" cap="none">
              <a:solidFill>
                <a:srgbClr val="FFF6DC"/>
              </a:solidFill>
              <a:latin typeface="Montserrat SemiBold"/>
              <a:ea typeface="Montserrat SemiBold"/>
              <a:cs typeface="Montserrat SemiBold"/>
              <a:sym typeface="Montserrat SemiBold"/>
            </a:endParaRPr>
          </a:p>
        </p:txBody>
      </p:sp>
      <p:sp>
        <p:nvSpPr>
          <p:cNvPr id="73" name="Google Shape;73;p135"/>
          <p:cNvSpPr txBox="1"/>
          <p:nvPr/>
        </p:nvSpPr>
        <p:spPr>
          <a:xfrm>
            <a:off x="2811463" y="12730923"/>
            <a:ext cx="8447087"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en-SG" sz="1200" b="1" i="0" u="none" strike="noStrike" cap="none">
                <a:solidFill>
                  <a:srgbClr val="FFF6DC"/>
                </a:solidFill>
                <a:latin typeface="Montserrat SemiBold"/>
                <a:ea typeface="Montserrat SemiBold"/>
                <a:cs typeface="Montserrat SemiBold"/>
                <a:sym typeface="Montserrat SemiBold"/>
              </a:rPr>
              <a:t>MY DIGITAL WORLD: DIGITAL ENGAGEMENT</a:t>
            </a:r>
            <a:endParaRPr sz="1400" b="1" i="0" u="none" strike="noStrike" cap="none">
              <a:solidFill>
                <a:srgbClr val="000000"/>
              </a:solidFill>
              <a:latin typeface="Montserrat SemiBold"/>
              <a:ea typeface="Montserrat SemiBold"/>
              <a:cs typeface="Montserrat SemiBold"/>
              <a:sym typeface="Montserrat SemiBold"/>
            </a:endParaRPr>
          </a:p>
        </p:txBody>
      </p:sp>
      <p:grpSp>
        <p:nvGrpSpPr>
          <p:cNvPr id="14" name="Graphic 3">
            <a:extLst>
              <a:ext uri="{FF2B5EF4-FFF2-40B4-BE49-F238E27FC236}">
                <a16:creationId xmlns:a16="http://schemas.microsoft.com/office/drawing/2014/main" id="{38E71F74-2F5A-D24B-96B1-A37A202C264B}"/>
              </a:ext>
            </a:extLst>
          </p:cNvPr>
          <p:cNvGrpSpPr/>
          <p:nvPr userDrawn="1"/>
        </p:nvGrpSpPr>
        <p:grpSpPr>
          <a:xfrm>
            <a:off x="1012937" y="12735670"/>
            <a:ext cx="1008783" cy="202242"/>
            <a:chOff x="3610015" y="6016276"/>
            <a:chExt cx="1701900" cy="341200"/>
          </a:xfrm>
          <a:solidFill>
            <a:schemeClr val="tx2"/>
          </a:solidFill>
        </p:grpSpPr>
        <p:grpSp>
          <p:nvGrpSpPr>
            <p:cNvPr id="15" name="Graphic 3">
              <a:extLst>
                <a:ext uri="{FF2B5EF4-FFF2-40B4-BE49-F238E27FC236}">
                  <a16:creationId xmlns:a16="http://schemas.microsoft.com/office/drawing/2014/main" id="{A2716512-043F-8747-8A8E-B88C02742EA1}"/>
                </a:ext>
              </a:extLst>
            </p:cNvPr>
            <p:cNvGrpSpPr/>
            <p:nvPr/>
          </p:nvGrpSpPr>
          <p:grpSpPr>
            <a:xfrm>
              <a:off x="4234632" y="6027258"/>
              <a:ext cx="1077283" cy="330123"/>
              <a:chOff x="4234632" y="6027258"/>
              <a:chExt cx="1077283" cy="330123"/>
            </a:xfrm>
            <a:grpFill/>
          </p:grpSpPr>
          <p:sp>
            <p:nvSpPr>
              <p:cNvPr id="17" name="Freeform 16">
                <a:extLst>
                  <a:ext uri="{FF2B5EF4-FFF2-40B4-BE49-F238E27FC236}">
                    <a16:creationId xmlns:a16="http://schemas.microsoft.com/office/drawing/2014/main" id="{C9612AA8-9E1B-4849-9DD4-D0BE106CBCDD}"/>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solidFill>
                    <a:schemeClr val="tx1"/>
                  </a:solidFill>
                </a:endParaRPr>
              </a:p>
            </p:txBody>
          </p:sp>
          <p:sp>
            <p:nvSpPr>
              <p:cNvPr id="18" name="Freeform 17">
                <a:extLst>
                  <a:ext uri="{FF2B5EF4-FFF2-40B4-BE49-F238E27FC236}">
                    <a16:creationId xmlns:a16="http://schemas.microsoft.com/office/drawing/2014/main" id="{786FC10E-EA96-C744-88AF-0E48AFF70783}"/>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a:solidFill>
                    <a:schemeClr val="tx1"/>
                  </a:solidFill>
                </a:endParaRPr>
              </a:p>
            </p:txBody>
          </p:sp>
          <p:sp>
            <p:nvSpPr>
              <p:cNvPr id="19" name="Freeform 18">
                <a:extLst>
                  <a:ext uri="{FF2B5EF4-FFF2-40B4-BE49-F238E27FC236}">
                    <a16:creationId xmlns:a16="http://schemas.microsoft.com/office/drawing/2014/main" id="{4DCBAA6E-50B9-894A-9AEA-32423981E320}"/>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solidFill>
                    <a:schemeClr val="tx1"/>
                  </a:solidFill>
                </a:endParaRPr>
              </a:p>
            </p:txBody>
          </p:sp>
          <p:sp>
            <p:nvSpPr>
              <p:cNvPr id="20" name="Freeform 19">
                <a:extLst>
                  <a:ext uri="{FF2B5EF4-FFF2-40B4-BE49-F238E27FC236}">
                    <a16:creationId xmlns:a16="http://schemas.microsoft.com/office/drawing/2014/main" id="{1817059C-B3D8-7D47-BC03-2141EBD16674}"/>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a:solidFill>
                    <a:schemeClr val="tx1"/>
                  </a:solidFill>
                </a:endParaRPr>
              </a:p>
            </p:txBody>
          </p:sp>
        </p:grpSp>
        <p:sp>
          <p:nvSpPr>
            <p:cNvPr id="16" name="Freeform 15">
              <a:extLst>
                <a:ext uri="{FF2B5EF4-FFF2-40B4-BE49-F238E27FC236}">
                  <a16:creationId xmlns:a16="http://schemas.microsoft.com/office/drawing/2014/main" id="{B0DAB4E8-C1B7-4344-A231-080CD1A95D3C}"/>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solidFill>
                  <a:schemeClr val="tx1"/>
                </a:solidFill>
              </a:endParaRPr>
            </a:p>
          </p:txBody>
        </p:sp>
      </p:grpSp>
    </p:spTree>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4 Lesson 3">
  <p:cSld name="M4 Lesson 3">
    <p:bg>
      <p:bgRef idx="1001">
        <a:schemeClr val="bg1"/>
      </p:bgRef>
    </p:bg>
    <p:spTree>
      <p:nvGrpSpPr>
        <p:cNvPr id="1" name="Shape 83"/>
        <p:cNvGrpSpPr/>
        <p:nvPr/>
      </p:nvGrpSpPr>
      <p:grpSpPr>
        <a:xfrm>
          <a:off x="0" y="0"/>
          <a:ext cx="0" cy="0"/>
          <a:chOff x="0" y="0"/>
          <a:chExt cx="0" cy="0"/>
        </a:xfrm>
      </p:grpSpPr>
      <p:sp>
        <p:nvSpPr>
          <p:cNvPr id="85" name="Google Shape;85;p122"/>
          <p:cNvSpPr txBox="1"/>
          <p:nvPr/>
        </p:nvSpPr>
        <p:spPr>
          <a:xfrm>
            <a:off x="2809999" y="695328"/>
            <a:ext cx="4752297" cy="238125"/>
          </a:xfrm>
          <a:prstGeom prst="rect">
            <a:avLst/>
          </a:prstGeom>
          <a:noFill/>
          <a:ln>
            <a:noFill/>
          </a:ln>
        </p:spPr>
        <p:txBody>
          <a:bodyPr spcFirstLastPara="1" wrap="square" lIns="0" tIns="0" rIns="0" bIns="0" anchor="b" anchorCtr="0">
            <a:normAutofit/>
          </a:bodyPr>
          <a:lstStyle/>
          <a:p>
            <a:pPr marL="0" marR="0" lvl="0" indent="0" algn="l" rtl="0">
              <a:lnSpc>
                <a:spcPct val="129000"/>
              </a:lnSpc>
              <a:spcBef>
                <a:spcPts val="0"/>
              </a:spcBef>
              <a:spcAft>
                <a:spcPts val="0"/>
              </a:spcAft>
              <a:buClr>
                <a:srgbClr val="1C2B33"/>
              </a:buClr>
              <a:buSzPts val="1199"/>
              <a:buFont typeface="Arial"/>
              <a:buNone/>
            </a:pPr>
            <a:r>
              <a:rPr lang="en-SG" sz="1199" b="1" i="0" u="none" strike="noStrike" cap="none">
                <a:solidFill>
                  <a:srgbClr val="E84E1B"/>
                </a:solidFill>
                <a:latin typeface="Montserrat SemiBold"/>
                <a:ea typeface="Montserrat SemiBold"/>
                <a:cs typeface="Montserrat SemiBold"/>
                <a:sym typeface="Montserrat SemiBold"/>
              </a:rPr>
              <a:t>WHAT IS VERIFICATION?</a:t>
            </a:r>
            <a:endParaRPr sz="1400" b="1" i="0" u="none" strike="noStrike" cap="none">
              <a:solidFill>
                <a:srgbClr val="000000"/>
              </a:solidFill>
              <a:latin typeface="Montserrat SemiBold"/>
              <a:ea typeface="Montserrat SemiBold"/>
              <a:cs typeface="Montserrat SemiBold"/>
              <a:sym typeface="Montserrat SemiBold"/>
            </a:endParaRPr>
          </a:p>
        </p:txBody>
      </p:sp>
      <p:sp>
        <p:nvSpPr>
          <p:cNvPr id="86" name="Google Shape;86;p122"/>
          <p:cNvSpPr txBox="1"/>
          <p:nvPr/>
        </p:nvSpPr>
        <p:spPr>
          <a:xfrm>
            <a:off x="932965" y="695328"/>
            <a:ext cx="1428006" cy="238125"/>
          </a:xfrm>
          <a:prstGeom prst="rect">
            <a:avLst/>
          </a:prstGeom>
          <a:noFill/>
          <a:ln>
            <a:noFill/>
          </a:ln>
        </p:spPr>
        <p:txBody>
          <a:bodyPr spcFirstLastPara="1" wrap="square" lIns="0" tIns="0" rIns="0" bIns="0" anchor="b" anchorCtr="0">
            <a:normAutofit/>
          </a:bodyPr>
          <a:lstStyle/>
          <a:p>
            <a:pPr marL="0" marR="0" lvl="0" indent="0" algn="l" rtl="0">
              <a:lnSpc>
                <a:spcPct val="129000"/>
              </a:lnSpc>
              <a:spcBef>
                <a:spcPts val="0"/>
              </a:spcBef>
              <a:spcAft>
                <a:spcPts val="0"/>
              </a:spcAft>
              <a:buClr>
                <a:srgbClr val="1C2B33"/>
              </a:buClr>
              <a:buSzPts val="1199"/>
              <a:buFont typeface="Arial"/>
              <a:buNone/>
            </a:pPr>
            <a:r>
              <a:rPr lang="en-SG" sz="1199" b="1" i="0" u="none" strike="noStrike" cap="none">
                <a:solidFill>
                  <a:srgbClr val="E84E1B"/>
                </a:solidFill>
                <a:latin typeface="Montserrat SemiBold"/>
                <a:ea typeface="Montserrat SemiBold"/>
                <a:cs typeface="Montserrat SemiBold"/>
                <a:sym typeface="Montserrat SemiBold"/>
              </a:rPr>
              <a:t>LESSON 3</a:t>
            </a:r>
            <a:endParaRPr sz="1400" b="1" i="0" u="none" strike="noStrike" cap="none">
              <a:solidFill>
                <a:srgbClr val="000000"/>
              </a:solidFill>
              <a:latin typeface="Montserrat SemiBold"/>
              <a:ea typeface="Montserrat SemiBold"/>
              <a:cs typeface="Montserrat SemiBold"/>
              <a:sym typeface="Montserrat SemiBold"/>
            </a:endParaRPr>
          </a:p>
        </p:txBody>
      </p:sp>
      <p:sp>
        <p:nvSpPr>
          <p:cNvPr id="87" name="Google Shape;87;p122"/>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E84E1B"/>
                </a:solidFill>
                <a:latin typeface="Montserrat SemiBold"/>
                <a:ea typeface="Montserrat SemiBold"/>
                <a:cs typeface="Montserrat SemiBold"/>
                <a:sym typeface="Montserrat SemiBold"/>
              </a:rPr>
              <a:t>‹#›</a:t>
            </a:fld>
            <a:endParaRPr sz="1200" b="1" i="0" u="none" strike="noStrike" cap="none">
              <a:solidFill>
                <a:srgbClr val="E84E1B"/>
              </a:solidFill>
              <a:latin typeface="Montserrat SemiBold"/>
              <a:ea typeface="Montserrat SemiBold"/>
              <a:cs typeface="Montserrat SemiBold"/>
              <a:sym typeface="Montserrat SemiBold"/>
            </a:endParaRPr>
          </a:p>
        </p:txBody>
      </p:sp>
      <p:sp>
        <p:nvSpPr>
          <p:cNvPr id="88" name="Google Shape;88;p122"/>
          <p:cNvSpPr txBox="1"/>
          <p:nvPr/>
        </p:nvSpPr>
        <p:spPr>
          <a:xfrm>
            <a:off x="2811463" y="12730923"/>
            <a:ext cx="8447087"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en-SG" sz="1200" b="1" i="0" u="none" strike="noStrike" cap="none">
                <a:solidFill>
                  <a:srgbClr val="E84E1B"/>
                </a:solidFill>
                <a:latin typeface="Montserrat SemiBold"/>
                <a:ea typeface="Montserrat SemiBold"/>
                <a:cs typeface="Montserrat SemiBold"/>
                <a:sym typeface="Montserrat SemiBold"/>
              </a:rPr>
              <a:t>MY DIGITAL WORLD: DIGITAL ENGAGEMENT</a:t>
            </a:r>
            <a:endParaRPr sz="1400" b="1" i="0" u="none" strike="noStrike" cap="none">
              <a:solidFill>
                <a:srgbClr val="000000"/>
              </a:solidFill>
              <a:latin typeface="Montserrat SemiBold"/>
              <a:ea typeface="Montserrat SemiBold"/>
              <a:cs typeface="Montserrat SemiBold"/>
              <a:sym typeface="Montserrat SemiBold"/>
            </a:endParaRPr>
          </a:p>
        </p:txBody>
      </p:sp>
      <p:grpSp>
        <p:nvGrpSpPr>
          <p:cNvPr id="16" name="Graphic 3">
            <a:extLst>
              <a:ext uri="{FF2B5EF4-FFF2-40B4-BE49-F238E27FC236}">
                <a16:creationId xmlns:a16="http://schemas.microsoft.com/office/drawing/2014/main" id="{20FDDB27-87BB-9F42-9E15-92E32460A684}"/>
              </a:ext>
            </a:extLst>
          </p:cNvPr>
          <p:cNvGrpSpPr/>
          <p:nvPr userDrawn="1"/>
        </p:nvGrpSpPr>
        <p:grpSpPr>
          <a:xfrm>
            <a:off x="1012937" y="12735670"/>
            <a:ext cx="1008783" cy="202242"/>
            <a:chOff x="3610015" y="6016276"/>
            <a:chExt cx="1701900" cy="341200"/>
          </a:xfrm>
          <a:solidFill>
            <a:schemeClr val="bg2"/>
          </a:solidFill>
        </p:grpSpPr>
        <p:grpSp>
          <p:nvGrpSpPr>
            <p:cNvPr id="17" name="Graphic 3">
              <a:extLst>
                <a:ext uri="{FF2B5EF4-FFF2-40B4-BE49-F238E27FC236}">
                  <a16:creationId xmlns:a16="http://schemas.microsoft.com/office/drawing/2014/main" id="{08F56043-CA55-8544-BA9B-1A780D0904D8}"/>
                </a:ext>
              </a:extLst>
            </p:cNvPr>
            <p:cNvGrpSpPr/>
            <p:nvPr/>
          </p:nvGrpSpPr>
          <p:grpSpPr>
            <a:xfrm>
              <a:off x="4234632" y="6027258"/>
              <a:ext cx="1077283" cy="330123"/>
              <a:chOff x="4234632" y="6027258"/>
              <a:chExt cx="1077283" cy="330123"/>
            </a:xfrm>
            <a:grpFill/>
          </p:grpSpPr>
          <p:sp>
            <p:nvSpPr>
              <p:cNvPr id="19" name="Freeform 18">
                <a:extLst>
                  <a:ext uri="{FF2B5EF4-FFF2-40B4-BE49-F238E27FC236}">
                    <a16:creationId xmlns:a16="http://schemas.microsoft.com/office/drawing/2014/main" id="{FC726D53-1043-1447-A088-3675E8092F89}"/>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solidFill>
                    <a:schemeClr val="tx1"/>
                  </a:solidFill>
                </a:endParaRPr>
              </a:p>
            </p:txBody>
          </p:sp>
          <p:sp>
            <p:nvSpPr>
              <p:cNvPr id="20" name="Freeform 19">
                <a:extLst>
                  <a:ext uri="{FF2B5EF4-FFF2-40B4-BE49-F238E27FC236}">
                    <a16:creationId xmlns:a16="http://schemas.microsoft.com/office/drawing/2014/main" id="{8F1BDA10-306D-8844-B04D-BBF330681BDF}"/>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a:solidFill>
                    <a:schemeClr val="tx1"/>
                  </a:solidFill>
                </a:endParaRPr>
              </a:p>
            </p:txBody>
          </p:sp>
          <p:sp>
            <p:nvSpPr>
              <p:cNvPr id="21" name="Freeform 20">
                <a:extLst>
                  <a:ext uri="{FF2B5EF4-FFF2-40B4-BE49-F238E27FC236}">
                    <a16:creationId xmlns:a16="http://schemas.microsoft.com/office/drawing/2014/main" id="{C9DF39F5-37B8-8444-9C53-BB90B438ACFA}"/>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solidFill>
                    <a:schemeClr val="tx1"/>
                  </a:solidFill>
                </a:endParaRPr>
              </a:p>
            </p:txBody>
          </p:sp>
          <p:sp>
            <p:nvSpPr>
              <p:cNvPr id="22" name="Freeform 21">
                <a:extLst>
                  <a:ext uri="{FF2B5EF4-FFF2-40B4-BE49-F238E27FC236}">
                    <a16:creationId xmlns:a16="http://schemas.microsoft.com/office/drawing/2014/main" id="{7C228F88-0EBF-C84F-9DDB-B9E9F9077E93}"/>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a:solidFill>
                    <a:schemeClr val="tx1"/>
                  </a:solidFill>
                </a:endParaRPr>
              </a:p>
            </p:txBody>
          </p:sp>
        </p:grpSp>
        <p:sp>
          <p:nvSpPr>
            <p:cNvPr id="18" name="Freeform 17">
              <a:extLst>
                <a:ext uri="{FF2B5EF4-FFF2-40B4-BE49-F238E27FC236}">
                  <a16:creationId xmlns:a16="http://schemas.microsoft.com/office/drawing/2014/main" id="{9580331A-CFBD-4F4B-A1B1-54F9E94419F1}"/>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solidFill>
                  <a:schemeClr val="tx1"/>
                </a:solidFill>
              </a:endParaRPr>
            </a:p>
          </p:txBody>
        </p:sp>
      </p:gr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attern-Arrows">
  <p:cSld name="4_Pattern-Arrows 2">
    <p:bg>
      <p:bgRef idx="1001">
        <a:schemeClr val="bg1"/>
      </p:bgRef>
    </p:bg>
    <p:spTree>
      <p:nvGrpSpPr>
        <p:cNvPr id="1" name="Shape 98"/>
        <p:cNvGrpSpPr/>
        <p:nvPr/>
      </p:nvGrpSpPr>
      <p:grpSpPr>
        <a:xfrm>
          <a:off x="0" y="0"/>
          <a:ext cx="0" cy="0"/>
          <a:chOff x="0" y="0"/>
          <a:chExt cx="0" cy="0"/>
        </a:xfrm>
      </p:grpSpPr>
      <p:sp>
        <p:nvSpPr>
          <p:cNvPr id="100" name="Google Shape;100;p136"/>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FBD6B7"/>
                </a:solidFill>
                <a:latin typeface="Montserrat SemiBold"/>
                <a:ea typeface="Montserrat SemiBold"/>
                <a:cs typeface="Montserrat SemiBold"/>
                <a:sym typeface="Montserrat SemiBold"/>
              </a:rPr>
              <a:t>‹#›</a:t>
            </a:fld>
            <a:endParaRPr sz="1200" b="1" i="0" u="none" strike="noStrike" cap="none">
              <a:solidFill>
                <a:srgbClr val="FBD6B7"/>
              </a:solidFill>
              <a:latin typeface="Montserrat SemiBold"/>
              <a:ea typeface="Montserrat SemiBold"/>
              <a:cs typeface="Montserrat SemiBold"/>
              <a:sym typeface="Montserrat SemiBold"/>
            </a:endParaRPr>
          </a:p>
        </p:txBody>
      </p:sp>
      <p:sp>
        <p:nvSpPr>
          <p:cNvPr id="101" name="Google Shape;101;p136"/>
          <p:cNvSpPr txBox="1"/>
          <p:nvPr/>
        </p:nvSpPr>
        <p:spPr>
          <a:xfrm>
            <a:off x="2811463" y="12730923"/>
            <a:ext cx="8447087"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en-SG" sz="1200" b="1" i="0" u="none" strike="noStrike" cap="none">
                <a:solidFill>
                  <a:srgbClr val="FBD6B7"/>
                </a:solidFill>
                <a:latin typeface="Montserrat SemiBold"/>
                <a:ea typeface="Montserrat SemiBold"/>
                <a:cs typeface="Montserrat SemiBold"/>
                <a:sym typeface="Montserrat SemiBold"/>
              </a:rPr>
              <a:t>MY DIGITAL WORLD: DIGITAL ENGAGEMENT</a:t>
            </a:r>
            <a:endParaRPr sz="1400" b="1" i="0" u="none" strike="noStrike" cap="none">
              <a:solidFill>
                <a:srgbClr val="000000"/>
              </a:solidFill>
              <a:latin typeface="Montserrat SemiBold"/>
              <a:ea typeface="Montserrat SemiBold"/>
              <a:cs typeface="Montserrat SemiBold"/>
              <a:sym typeface="Montserrat SemiBold"/>
            </a:endParaRPr>
          </a:p>
        </p:txBody>
      </p:sp>
      <p:grpSp>
        <p:nvGrpSpPr>
          <p:cNvPr id="21" name="Graphic 3">
            <a:extLst>
              <a:ext uri="{FF2B5EF4-FFF2-40B4-BE49-F238E27FC236}">
                <a16:creationId xmlns:a16="http://schemas.microsoft.com/office/drawing/2014/main" id="{861ADA93-CEB1-0A4E-AE5F-85A6DBBCEF2E}"/>
              </a:ext>
            </a:extLst>
          </p:cNvPr>
          <p:cNvGrpSpPr/>
          <p:nvPr userDrawn="1"/>
        </p:nvGrpSpPr>
        <p:grpSpPr>
          <a:xfrm>
            <a:off x="1012937" y="12735670"/>
            <a:ext cx="1008783" cy="202242"/>
            <a:chOff x="3610015" y="6016276"/>
            <a:chExt cx="1701900" cy="341200"/>
          </a:xfrm>
          <a:solidFill>
            <a:schemeClr val="tx2"/>
          </a:solidFill>
        </p:grpSpPr>
        <p:grpSp>
          <p:nvGrpSpPr>
            <p:cNvPr id="22" name="Graphic 3">
              <a:extLst>
                <a:ext uri="{FF2B5EF4-FFF2-40B4-BE49-F238E27FC236}">
                  <a16:creationId xmlns:a16="http://schemas.microsoft.com/office/drawing/2014/main" id="{664FFD5A-D96E-154F-B46D-16F193FED98E}"/>
                </a:ext>
              </a:extLst>
            </p:cNvPr>
            <p:cNvGrpSpPr/>
            <p:nvPr/>
          </p:nvGrpSpPr>
          <p:grpSpPr>
            <a:xfrm>
              <a:off x="4234632" y="6027258"/>
              <a:ext cx="1077283" cy="330123"/>
              <a:chOff x="4234632" y="6027258"/>
              <a:chExt cx="1077283" cy="330123"/>
            </a:xfrm>
            <a:grpFill/>
          </p:grpSpPr>
          <p:sp>
            <p:nvSpPr>
              <p:cNvPr id="24" name="Freeform 23">
                <a:extLst>
                  <a:ext uri="{FF2B5EF4-FFF2-40B4-BE49-F238E27FC236}">
                    <a16:creationId xmlns:a16="http://schemas.microsoft.com/office/drawing/2014/main" id="{2784F8C3-E5FC-F94E-A770-553A7244C1B5}"/>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solidFill>
                    <a:schemeClr val="tx1"/>
                  </a:solidFill>
                </a:endParaRPr>
              </a:p>
            </p:txBody>
          </p:sp>
          <p:sp>
            <p:nvSpPr>
              <p:cNvPr id="25" name="Freeform 24">
                <a:extLst>
                  <a:ext uri="{FF2B5EF4-FFF2-40B4-BE49-F238E27FC236}">
                    <a16:creationId xmlns:a16="http://schemas.microsoft.com/office/drawing/2014/main" id="{1935BF7F-98FE-AC4A-AB48-F7CAD9F76A44}"/>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a:solidFill>
                    <a:schemeClr val="tx1"/>
                  </a:solidFill>
                </a:endParaRPr>
              </a:p>
            </p:txBody>
          </p:sp>
          <p:sp>
            <p:nvSpPr>
              <p:cNvPr id="26" name="Freeform 25">
                <a:extLst>
                  <a:ext uri="{FF2B5EF4-FFF2-40B4-BE49-F238E27FC236}">
                    <a16:creationId xmlns:a16="http://schemas.microsoft.com/office/drawing/2014/main" id="{13AE5CCD-4E8A-D947-A7F1-5E4914CCEFE8}"/>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solidFill>
                    <a:schemeClr val="tx1"/>
                  </a:solidFill>
                </a:endParaRPr>
              </a:p>
            </p:txBody>
          </p:sp>
          <p:sp>
            <p:nvSpPr>
              <p:cNvPr id="27" name="Freeform 26">
                <a:extLst>
                  <a:ext uri="{FF2B5EF4-FFF2-40B4-BE49-F238E27FC236}">
                    <a16:creationId xmlns:a16="http://schemas.microsoft.com/office/drawing/2014/main" id="{3B662F2D-1478-4242-A6A3-3C4DDCA885E1}"/>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a:solidFill>
                    <a:schemeClr val="tx1"/>
                  </a:solidFill>
                </a:endParaRPr>
              </a:p>
            </p:txBody>
          </p:sp>
        </p:grpSp>
        <p:sp>
          <p:nvSpPr>
            <p:cNvPr id="23" name="Freeform 22">
              <a:extLst>
                <a:ext uri="{FF2B5EF4-FFF2-40B4-BE49-F238E27FC236}">
                  <a16:creationId xmlns:a16="http://schemas.microsoft.com/office/drawing/2014/main" id="{75F0BA84-12D1-184F-84A2-A324C1178A99}"/>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solidFill>
                  <a:schemeClr val="tx1"/>
                </a:solidFill>
              </a:endParaRPr>
            </a:p>
          </p:txBody>
        </p:sp>
      </p:gr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4320">
          <p15:clr>
            <a:srgbClr val="EA4335"/>
          </p15:clr>
        </p15:guide>
        <p15:guide id="2" pos="7677">
          <p15:clr>
            <a:srgbClr val="EA4335"/>
          </p15:clr>
        </p15:guide>
        <p15:guide id="3" pos="588">
          <p15:clr>
            <a:srgbClr val="EA4335"/>
          </p15:clr>
        </p15:guide>
        <p15:guide id="4" orient="horz" pos="588">
          <p15:clr>
            <a:srgbClr val="EA4335"/>
          </p15:clr>
        </p15:guide>
        <p15:guide id="5" pos="14764">
          <p15:clr>
            <a:srgbClr val="EA4335"/>
          </p15:clr>
        </p15:guide>
        <p15:guide id="6" orient="horz" pos="8052">
          <p15:clr>
            <a:srgbClr val="EA4335"/>
          </p15:clr>
        </p15:guide>
        <p15:guide id="7" pos="1770">
          <p15:clr>
            <a:srgbClr val="EA4335"/>
          </p15:clr>
        </p15:guide>
        <p15:guide id="8" pos="2954">
          <p15:clr>
            <a:srgbClr val="EA4335"/>
          </p15:clr>
        </p15:guide>
        <p15:guide id="9" pos="4135">
          <p15:clr>
            <a:srgbClr val="EA4335"/>
          </p15:clr>
        </p15:guide>
        <p15:guide id="10" pos="5315">
          <p15:clr>
            <a:srgbClr val="EA4335"/>
          </p15:clr>
        </p15:guide>
        <p15:guide id="11" pos="6498">
          <p15:clr>
            <a:srgbClr val="EA4335"/>
          </p15:clr>
        </p15:guide>
        <p15:guide id="12" pos="8863">
          <p15:clr>
            <a:srgbClr val="EA4335"/>
          </p15:clr>
        </p15:guide>
        <p15:guide id="13" pos="10044">
          <p15:clr>
            <a:srgbClr val="EA4335"/>
          </p15:clr>
        </p15:guide>
        <p15:guide id="14" pos="11226">
          <p15:clr>
            <a:srgbClr val="EA4335"/>
          </p15:clr>
        </p15:guide>
        <p15:guide id="15" pos="12407">
          <p15:clr>
            <a:srgbClr val="EA4335"/>
          </p15:clr>
        </p15:guide>
        <p15:guide id="16" pos="13589">
          <p15:clr>
            <a:srgbClr val="EA4335"/>
          </p15:clr>
        </p15:guide>
        <p15:guide id="17" pos="1178">
          <p15:clr>
            <a:srgbClr val="EA4335"/>
          </p15:clr>
        </p15:guide>
        <p15:guide id="18" pos="2362">
          <p15:clr>
            <a:srgbClr val="EA4335"/>
          </p15:clr>
        </p15:guide>
        <p15:guide id="19" pos="3543">
          <p15:clr>
            <a:srgbClr val="EA4335"/>
          </p15:clr>
        </p15:guide>
        <p15:guide id="20" pos="4723">
          <p15:clr>
            <a:srgbClr val="EA4335"/>
          </p15:clr>
        </p15:guide>
        <p15:guide id="21" pos="5906">
          <p15:clr>
            <a:srgbClr val="EA4335"/>
          </p15:clr>
        </p15:guide>
        <p15:guide id="22" pos="7089">
          <p15:clr>
            <a:srgbClr val="EA4335"/>
          </p15:clr>
        </p15:guide>
        <p15:guide id="23" pos="8271">
          <p15:clr>
            <a:srgbClr val="EA4335"/>
          </p15:clr>
        </p15:guide>
        <p15:guide id="24" pos="9453">
          <p15:clr>
            <a:srgbClr val="EA4335"/>
          </p15:clr>
        </p15:guide>
        <p15:guide id="25" pos="10634">
          <p15:clr>
            <a:srgbClr val="EA4335"/>
          </p15:clr>
        </p15:guide>
        <p15:guide id="26" pos="11818">
          <p15:clr>
            <a:srgbClr val="EA4335"/>
          </p15:clr>
        </p15:guide>
        <p15:guide id="27" pos="12999">
          <p15:clr>
            <a:srgbClr val="EA4335"/>
          </p15:clr>
        </p15:guide>
        <p15:guide id="28" pos="14181">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3.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4.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5.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7.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8.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6.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7.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8.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0.xml"/><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1.xml"/><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2.xml"/><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4.xml"/><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5.xml"/><Relationship Id="rId1" Type="http://schemas.openxmlformats.org/officeDocument/2006/relationships/slideLayout" Target="../slideLayouts/slideLayout17.xml"/></Relationships>
</file>

<file path=ppt/slides/_rels/slide7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6.xml"/><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7.xml"/><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8.xml"/><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9.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0.xml"/><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1.xml"/><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2.xml"/><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3.xml"/><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4.xml"/><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6.xml"/><Relationship Id="rId1" Type="http://schemas.openxmlformats.org/officeDocument/2006/relationships/slideLayout" Target="../slideLayouts/slideLayout19.xml"/></Relationships>
</file>

<file path=ppt/slides/_rels/slide8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7.xml"/><Relationship Id="rId1" Type="http://schemas.openxmlformats.org/officeDocument/2006/relationships/slideLayout" Target="../slideLayouts/slideLayout19.xml"/></Relationships>
</file>

<file path=ppt/slides/_rels/slide8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8.xml"/><Relationship Id="rId1" Type="http://schemas.openxmlformats.org/officeDocument/2006/relationships/slideLayout" Target="../slideLayouts/slideLayout19.xml"/></Relationships>
</file>

<file path=ppt/slides/_rels/slide8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9.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0.xml"/><Relationship Id="rId1" Type="http://schemas.openxmlformats.org/officeDocument/2006/relationships/slideLayout" Target="../slideLayouts/slideLayout20.xml"/></Relationships>
</file>

<file path=ppt/slides/_rels/slide9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1.xml"/><Relationship Id="rId1" Type="http://schemas.openxmlformats.org/officeDocument/2006/relationships/slideLayout" Target="../slideLayouts/slideLayout19.xml"/></Relationships>
</file>

<file path=ppt/slides/_rels/slide9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2.xml"/><Relationship Id="rId1" Type="http://schemas.openxmlformats.org/officeDocument/2006/relationships/slideLayout" Target="../slideLayouts/slideLayout20.xml"/></Relationships>
</file>

<file path=ppt/slides/_rels/slide9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3.xml"/><Relationship Id="rId1" Type="http://schemas.openxmlformats.org/officeDocument/2006/relationships/slideLayout" Target="../slideLayouts/slideLayout19.xml"/></Relationships>
</file>

<file path=ppt/slides/_rels/slide9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4.xml"/><Relationship Id="rId1" Type="http://schemas.openxmlformats.org/officeDocument/2006/relationships/slideLayout" Target="../slideLayouts/slideLayout19.xml"/></Relationships>
</file>

<file path=ppt/slides/_rels/slide9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8C28"/>
        </a:solidFill>
        <a:effectLst/>
      </p:bgPr>
    </p:bg>
    <p:spTree>
      <p:nvGrpSpPr>
        <p:cNvPr id="1" name="Shape 296"/>
        <p:cNvGrpSpPr/>
        <p:nvPr/>
      </p:nvGrpSpPr>
      <p:grpSpPr>
        <a:xfrm>
          <a:off x="0" y="0"/>
          <a:ext cx="0" cy="0"/>
          <a:chOff x="0" y="0"/>
          <a:chExt cx="0" cy="0"/>
        </a:xfrm>
      </p:grpSpPr>
      <p:sp>
        <p:nvSpPr>
          <p:cNvPr id="3" name="Subtitle 2">
            <a:extLst>
              <a:ext uri="{FF2B5EF4-FFF2-40B4-BE49-F238E27FC236}">
                <a16:creationId xmlns:a16="http://schemas.microsoft.com/office/drawing/2014/main" id="{43E92E7A-F703-564F-88F0-694DBCAFC488}"/>
              </a:ext>
            </a:extLst>
          </p:cNvPr>
          <p:cNvSpPr>
            <a:spLocks noGrp="1"/>
          </p:cNvSpPr>
          <p:nvPr>
            <p:ph type="subTitle" idx="2"/>
          </p:nvPr>
        </p:nvSpPr>
        <p:spPr/>
        <p:txBody>
          <a:bodyPr/>
          <a:lstStyle/>
          <a:p>
            <a:endParaRPr lang="en-US"/>
          </a:p>
        </p:txBody>
      </p:sp>
      <p:sp>
        <p:nvSpPr>
          <p:cNvPr id="5" name="Title 4">
            <a:extLst>
              <a:ext uri="{FF2B5EF4-FFF2-40B4-BE49-F238E27FC236}">
                <a16:creationId xmlns:a16="http://schemas.microsoft.com/office/drawing/2014/main" id="{B1E52896-7434-3147-B00A-2F53AC7A0472}"/>
              </a:ext>
            </a:extLst>
          </p:cNvPr>
          <p:cNvSpPr>
            <a:spLocks noGrp="1"/>
          </p:cNvSpPr>
          <p:nvPr>
            <p:ph type="ctrTitle"/>
          </p:nvPr>
        </p:nvSpPr>
        <p:spPr/>
        <p:txBody>
          <a:bodyPr/>
          <a:lstStyle/>
          <a:p>
            <a:endParaRPr lang="en-US"/>
          </a:p>
        </p:txBody>
      </p:sp>
      <p:pic>
        <p:nvPicPr>
          <p:cNvPr id="7" name="Picture 6" descr="Graphical user interface, application&#10;&#10;Description automatically generated">
            <a:extLst>
              <a:ext uri="{FF2B5EF4-FFF2-40B4-BE49-F238E27FC236}">
                <a16:creationId xmlns:a16="http://schemas.microsoft.com/office/drawing/2014/main" id="{0566C1C9-1119-A545-BD3E-F007582EBB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pic>
        <p:nvPicPr>
          <p:cNvPr id="3" name="Picture 2" descr="A person sitting at a table&#10;&#10;Description automatically generated with medium confidence">
            <a:extLst>
              <a:ext uri="{FF2B5EF4-FFF2-40B4-BE49-F238E27FC236}">
                <a16:creationId xmlns:a16="http://schemas.microsoft.com/office/drawing/2014/main" id="{02182899-6C37-7C47-B124-134C9DE26D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BB4"/>
        </a:solidFill>
        <a:effectLst/>
      </p:bgPr>
    </p:bg>
    <p:spTree>
      <p:nvGrpSpPr>
        <p:cNvPr id="1" name="Shape 471"/>
        <p:cNvGrpSpPr/>
        <p:nvPr/>
      </p:nvGrpSpPr>
      <p:grpSpPr>
        <a:xfrm>
          <a:off x="0" y="0"/>
          <a:ext cx="0" cy="0"/>
          <a:chOff x="0" y="0"/>
          <a:chExt cx="0" cy="0"/>
        </a:xfrm>
      </p:grpSpPr>
      <p:sp>
        <p:nvSpPr>
          <p:cNvPr id="3" name="Text Placeholder 2">
            <a:extLst>
              <a:ext uri="{FF2B5EF4-FFF2-40B4-BE49-F238E27FC236}">
                <a16:creationId xmlns:a16="http://schemas.microsoft.com/office/drawing/2014/main" id="{3EA77FBB-9D30-4347-8747-67DE76283094}"/>
              </a:ext>
            </a:extLst>
          </p:cNvPr>
          <p:cNvSpPr>
            <a:spLocks noGrp="1"/>
          </p:cNvSpPr>
          <p:nvPr>
            <p:ph type="body" idx="1"/>
          </p:nvPr>
        </p:nvSpPr>
        <p:spPr/>
        <p:txBody>
          <a:bodyPr/>
          <a:lstStyle/>
          <a:p>
            <a:endParaRPr lang="en-US"/>
          </a:p>
        </p:txBody>
      </p:sp>
      <p:pic>
        <p:nvPicPr>
          <p:cNvPr id="5" name="Picture 4" descr="Graphical user interface, application, website&#10;&#10;Description automatically generated">
            <a:extLst>
              <a:ext uri="{FF2B5EF4-FFF2-40B4-BE49-F238E27FC236}">
                <a16:creationId xmlns:a16="http://schemas.microsoft.com/office/drawing/2014/main" id="{90FF7C69-1F6D-7C4D-89C1-ECEC3A0198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069B5DB3-0EA5-B749-B31B-720C53D288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1421D410-7A88-3640-95BB-0564CB0AB2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AE0AFA9B-F41B-D747-91AA-5FA1F754F2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pic>
        <p:nvPicPr>
          <p:cNvPr id="3" name="Picture 2" descr="Timeline&#10;&#10;Description automatically generated with medium confidence">
            <a:extLst>
              <a:ext uri="{FF2B5EF4-FFF2-40B4-BE49-F238E27FC236}">
                <a16:creationId xmlns:a16="http://schemas.microsoft.com/office/drawing/2014/main" id="{68F7803E-ECA1-8E48-BF34-DABD263D76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74"/>
        <p:cNvGrpSpPr/>
        <p:nvPr/>
      </p:nvGrpSpPr>
      <p:grpSpPr>
        <a:xfrm>
          <a:off x="0" y="0"/>
          <a:ext cx="0" cy="0"/>
          <a:chOff x="0" y="0"/>
          <a:chExt cx="0" cy="0"/>
        </a:xfrm>
      </p:grpSpPr>
      <p:pic>
        <p:nvPicPr>
          <p:cNvPr id="3" name="Picture 2" descr="A picture containing text, person, indoor, person&#10;&#10;Description automatically generated">
            <a:extLst>
              <a:ext uri="{FF2B5EF4-FFF2-40B4-BE49-F238E27FC236}">
                <a16:creationId xmlns:a16="http://schemas.microsoft.com/office/drawing/2014/main" id="{C5874EDB-7509-E146-8D5B-E7B5E5810A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6DC"/>
        </a:solidFill>
        <a:effectLst/>
      </p:bgPr>
    </p:bg>
    <p:spTree>
      <p:nvGrpSpPr>
        <p:cNvPr id="1" name="Shape 592"/>
        <p:cNvGrpSpPr/>
        <p:nvPr/>
      </p:nvGrpSpPr>
      <p:grpSpPr>
        <a:xfrm>
          <a:off x="0" y="0"/>
          <a:ext cx="0" cy="0"/>
          <a:chOff x="0" y="0"/>
          <a:chExt cx="0" cy="0"/>
        </a:xfrm>
      </p:grpSpPr>
      <p:pic>
        <p:nvPicPr>
          <p:cNvPr id="3" name="Picture 2" descr="Diagram, text&#10;&#10;Description automatically generated">
            <a:extLst>
              <a:ext uri="{FF2B5EF4-FFF2-40B4-BE49-F238E27FC236}">
                <a16:creationId xmlns:a16="http://schemas.microsoft.com/office/drawing/2014/main" id="{346F841C-212E-0542-A470-E55A340946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6DC"/>
        </a:solidFill>
        <a:effectLst/>
      </p:bgPr>
    </p:bg>
    <p:spTree>
      <p:nvGrpSpPr>
        <p:cNvPr id="1" name="Shape 600"/>
        <p:cNvGrpSpPr/>
        <p:nvPr/>
      </p:nvGrpSpPr>
      <p:grpSpPr>
        <a:xfrm>
          <a:off x="0" y="0"/>
          <a:ext cx="0" cy="0"/>
          <a:chOff x="0" y="0"/>
          <a:chExt cx="0" cy="0"/>
        </a:xfrm>
      </p:grpSpPr>
      <p:pic>
        <p:nvPicPr>
          <p:cNvPr id="3" name="Picture 2" descr="Graphical user interface, text, application, chat or text message&#10;&#10;Description automatically generated">
            <a:extLst>
              <a:ext uri="{FF2B5EF4-FFF2-40B4-BE49-F238E27FC236}">
                <a16:creationId xmlns:a16="http://schemas.microsoft.com/office/drawing/2014/main" id="{F0D6CA94-2AF0-F74F-B5DE-6A7B858A91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pic>
        <p:nvPicPr>
          <p:cNvPr id="3" name="Picture 2" descr="A person sitting at a table looking at the phone&#10;&#10;Description automatically generated with medium confidence">
            <a:extLst>
              <a:ext uri="{FF2B5EF4-FFF2-40B4-BE49-F238E27FC236}">
                <a16:creationId xmlns:a16="http://schemas.microsoft.com/office/drawing/2014/main" id="{D03BB565-0EF7-994C-8CB9-4D48E91BDB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BD6B7"/>
        </a:solidFill>
        <a:effectLst/>
      </p:bgPr>
    </p:bg>
    <p:spTree>
      <p:nvGrpSpPr>
        <p:cNvPr id="1" name="Shape 311"/>
        <p:cNvGrpSpPr/>
        <p:nvPr/>
      </p:nvGrpSpPr>
      <p:grpSpPr>
        <a:xfrm>
          <a:off x="0" y="0"/>
          <a:ext cx="0" cy="0"/>
          <a:chOff x="0" y="0"/>
          <a:chExt cx="0" cy="0"/>
        </a:xfrm>
      </p:grpSpPr>
      <p:sp>
        <p:nvSpPr>
          <p:cNvPr id="3" name="Text Placeholder 2">
            <a:extLst>
              <a:ext uri="{FF2B5EF4-FFF2-40B4-BE49-F238E27FC236}">
                <a16:creationId xmlns:a16="http://schemas.microsoft.com/office/drawing/2014/main" id="{A2CEB9B1-5BA5-AC4C-AA20-985B26E39D5C}"/>
              </a:ext>
            </a:extLst>
          </p:cNvPr>
          <p:cNvSpPr>
            <a:spLocks noGrp="1"/>
          </p:cNvSpPr>
          <p:nvPr>
            <p:ph type="body" idx="1"/>
          </p:nvPr>
        </p:nvSpPr>
        <p:spPr/>
        <p:txBody>
          <a:bodyPr/>
          <a:lstStyle/>
          <a:p>
            <a:endParaRPr lang="en-US"/>
          </a:p>
        </p:txBody>
      </p:sp>
      <p:pic>
        <p:nvPicPr>
          <p:cNvPr id="5" name="Picture 4" descr="Text&#10;&#10;Description automatically generated with medium confidence">
            <a:extLst>
              <a:ext uri="{FF2B5EF4-FFF2-40B4-BE49-F238E27FC236}">
                <a16:creationId xmlns:a16="http://schemas.microsoft.com/office/drawing/2014/main" id="{C38C9923-E020-3B4F-A8E2-3E370C7F0D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D62FD0E9-AC81-A04F-BCF7-BF9C4CD02E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pic>
        <p:nvPicPr>
          <p:cNvPr id="3" name="Picture 2" descr="Diagram, application&#10;&#10;Description automatically generated">
            <a:extLst>
              <a:ext uri="{FF2B5EF4-FFF2-40B4-BE49-F238E27FC236}">
                <a16:creationId xmlns:a16="http://schemas.microsoft.com/office/drawing/2014/main" id="{D5AF2D98-6FEF-B94D-B635-CC83A02AE2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0D65994D-6AE9-DA48-A290-3FF44A2384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pic>
        <p:nvPicPr>
          <p:cNvPr id="3" name="Picture 2" descr="A person sitting on grass using a computer&#10;&#10;Description automatically generated with low confidence">
            <a:extLst>
              <a:ext uri="{FF2B5EF4-FFF2-40B4-BE49-F238E27FC236}">
                <a16:creationId xmlns:a16="http://schemas.microsoft.com/office/drawing/2014/main" id="{D344597A-7A85-2142-B2FD-0AC7190A26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pic>
        <p:nvPicPr>
          <p:cNvPr id="3" name="Picture 2" descr="Diagram, timeline&#10;&#10;Description automatically generated">
            <a:extLst>
              <a:ext uri="{FF2B5EF4-FFF2-40B4-BE49-F238E27FC236}">
                <a16:creationId xmlns:a16="http://schemas.microsoft.com/office/drawing/2014/main" id="{35D6BC5B-7190-004D-85CF-6AA93D678E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pic>
        <p:nvPicPr>
          <p:cNvPr id="3" name="Picture 2" descr="Diagram, timeline&#10;&#10;Description automatically generated">
            <a:extLst>
              <a:ext uri="{FF2B5EF4-FFF2-40B4-BE49-F238E27FC236}">
                <a16:creationId xmlns:a16="http://schemas.microsoft.com/office/drawing/2014/main" id="{2F85F9B6-0855-D14E-AF6A-2B12EE1BF3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pic>
        <p:nvPicPr>
          <p:cNvPr id="3" name="Picture 2" descr="A picture containing text, screenshot, businesscard&#10;&#10;Description automatically generated">
            <a:extLst>
              <a:ext uri="{FF2B5EF4-FFF2-40B4-BE49-F238E27FC236}">
                <a16:creationId xmlns:a16="http://schemas.microsoft.com/office/drawing/2014/main" id="{6B5C99E9-A1D3-C945-9BF2-DCCC250A4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6D321247-7A6C-FA4D-93C9-CB5DC59320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349C55DF-E214-A04C-A893-32DBDA5183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pic>
        <p:nvPicPr>
          <p:cNvPr id="3" name="Picture 2" descr="A picture containing text, screenshot, businesscard&#10;&#10;Description automatically generated">
            <a:extLst>
              <a:ext uri="{FF2B5EF4-FFF2-40B4-BE49-F238E27FC236}">
                <a16:creationId xmlns:a16="http://schemas.microsoft.com/office/drawing/2014/main" id="{308AC1AA-8688-504F-B3C3-D35C629E6C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3" name="Picture 2" descr="Graphical user interface, text, application, chat or text message&#10;&#10;Description automatically generated">
            <a:extLst>
              <a:ext uri="{FF2B5EF4-FFF2-40B4-BE49-F238E27FC236}">
                <a16:creationId xmlns:a16="http://schemas.microsoft.com/office/drawing/2014/main" id="{27606161-F8F7-E34B-BDA3-FB75FF9C18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6DC"/>
        </a:solidFill>
        <a:effectLst/>
      </p:bgPr>
    </p:bg>
    <p:spTree>
      <p:nvGrpSpPr>
        <p:cNvPr id="1" name="Shape 815"/>
        <p:cNvGrpSpPr/>
        <p:nvPr/>
      </p:nvGrpSpPr>
      <p:grpSpPr>
        <a:xfrm>
          <a:off x="0" y="0"/>
          <a:ext cx="0" cy="0"/>
          <a:chOff x="0" y="0"/>
          <a:chExt cx="0" cy="0"/>
        </a:xfrm>
      </p:grpSpPr>
      <p:pic>
        <p:nvPicPr>
          <p:cNvPr id="3" name="Picture 2" descr="Graphical user interface&#10;&#10;Description automatically generated with low confidence">
            <a:extLst>
              <a:ext uri="{FF2B5EF4-FFF2-40B4-BE49-F238E27FC236}">
                <a16:creationId xmlns:a16="http://schemas.microsoft.com/office/drawing/2014/main" id="{27D8439D-B505-6543-946A-FF161FCEAA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pic>
        <p:nvPicPr>
          <p:cNvPr id="3" name="Picture 2" descr="Graphical user interface, diagram&#10;&#10;Description automatically generated">
            <a:extLst>
              <a:ext uri="{FF2B5EF4-FFF2-40B4-BE49-F238E27FC236}">
                <a16:creationId xmlns:a16="http://schemas.microsoft.com/office/drawing/2014/main" id="{B7077BA2-392B-BE45-BC38-55E32FD35A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610E9C54-E194-884B-9D6B-27E5D52A6F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0949DE76-7B65-2A46-8F5E-1F16CD0E8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0D9428B4-D57B-C443-9290-52E88DA435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AB473"/>
        </a:solidFill>
        <a:effectLst/>
      </p:bgPr>
    </p:bg>
    <p:spTree>
      <p:nvGrpSpPr>
        <p:cNvPr id="1" name="Shape 898"/>
        <p:cNvGrpSpPr/>
        <p:nvPr/>
      </p:nvGrpSpPr>
      <p:grpSpPr>
        <a:xfrm>
          <a:off x="0" y="0"/>
          <a:ext cx="0" cy="0"/>
          <a:chOff x="0" y="0"/>
          <a:chExt cx="0" cy="0"/>
        </a:xfrm>
      </p:grpSpPr>
      <p:sp>
        <p:nvSpPr>
          <p:cNvPr id="3" name="Text Placeholder 2">
            <a:extLst>
              <a:ext uri="{FF2B5EF4-FFF2-40B4-BE49-F238E27FC236}">
                <a16:creationId xmlns:a16="http://schemas.microsoft.com/office/drawing/2014/main" id="{B3F2DFA1-E357-0647-A548-F0AC9142AD98}"/>
              </a:ext>
            </a:extLst>
          </p:cNvPr>
          <p:cNvSpPr>
            <a:spLocks noGrp="1"/>
          </p:cNvSpPr>
          <p:nvPr>
            <p:ph type="body" idx="1"/>
          </p:nvPr>
        </p:nvSpPr>
        <p:spPr/>
        <p:txBody>
          <a:bodyPr/>
          <a:lstStyle/>
          <a:p>
            <a:endParaRPr lang="en-US"/>
          </a:p>
        </p:txBody>
      </p:sp>
      <p:pic>
        <p:nvPicPr>
          <p:cNvPr id="5" name="Picture 4" descr="Diagram, schematic&#10;&#10;Description automatically generated">
            <a:extLst>
              <a:ext uri="{FF2B5EF4-FFF2-40B4-BE49-F238E27FC236}">
                <a16:creationId xmlns:a16="http://schemas.microsoft.com/office/drawing/2014/main" id="{EE9DAEBB-C6D6-F04F-AFCD-677A099ADC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4AF96D3C-2A53-4347-939B-CA8C3F1960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pic>
        <p:nvPicPr>
          <p:cNvPr id="3" name="Picture 2" descr="A person holding a phone&#10;&#10;Description automatically generated with medium confidence">
            <a:extLst>
              <a:ext uri="{FF2B5EF4-FFF2-40B4-BE49-F238E27FC236}">
                <a16:creationId xmlns:a16="http://schemas.microsoft.com/office/drawing/2014/main" id="{19D2E56A-0ECE-6D43-B61B-56804C7B39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5D50F142-EE26-DF49-A4B9-44D83E0549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6D324628-D534-7F4E-A404-79D41CF5DA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FE1"/>
        </a:solidFill>
        <a:effectLst/>
      </p:bgPr>
    </p:bg>
    <p:spTree>
      <p:nvGrpSpPr>
        <p:cNvPr id="1" name="Shape 337"/>
        <p:cNvGrpSpPr/>
        <p:nvPr/>
      </p:nvGrpSpPr>
      <p:grpSpPr>
        <a:xfrm>
          <a:off x="0" y="0"/>
          <a:ext cx="0" cy="0"/>
          <a:chOff x="0" y="0"/>
          <a:chExt cx="0" cy="0"/>
        </a:xfrm>
      </p:grpSpPr>
      <p:pic>
        <p:nvPicPr>
          <p:cNvPr id="3" name="Picture 2" descr="A person talking on a cell phone&#10;&#10;Description automatically generated with medium confidence">
            <a:extLst>
              <a:ext uri="{FF2B5EF4-FFF2-40B4-BE49-F238E27FC236}">
                <a16:creationId xmlns:a16="http://schemas.microsoft.com/office/drawing/2014/main" id="{1EE5C0A5-CDBE-F547-8CB7-EA2B92B5F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C2691B2B-4F82-B540-B056-B96787CE8F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98"/>
        <p:cNvGrpSpPr/>
        <p:nvPr/>
      </p:nvGrpSpPr>
      <p:grpSpPr>
        <a:xfrm>
          <a:off x="0" y="0"/>
          <a:ext cx="0" cy="0"/>
          <a:chOff x="0" y="0"/>
          <a:chExt cx="0" cy="0"/>
        </a:xfrm>
      </p:grpSpPr>
      <p:pic>
        <p:nvPicPr>
          <p:cNvPr id="3" name="Picture 2" descr="Text&#10;&#10;Description automatically generated with medium confidence">
            <a:extLst>
              <a:ext uri="{FF2B5EF4-FFF2-40B4-BE49-F238E27FC236}">
                <a16:creationId xmlns:a16="http://schemas.microsoft.com/office/drawing/2014/main" id="{EB2205CF-A914-854B-AA4A-8E8BEC8598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DE89"/>
        </a:solidFill>
        <a:effectLst/>
      </p:bgPr>
    </p:bg>
    <p:spTree>
      <p:nvGrpSpPr>
        <p:cNvPr id="1" name="Shape 1007"/>
        <p:cNvGrpSpPr/>
        <p:nvPr/>
      </p:nvGrpSpPr>
      <p:grpSpPr>
        <a:xfrm>
          <a:off x="0" y="0"/>
          <a:ext cx="0" cy="0"/>
          <a:chOff x="0" y="0"/>
          <a:chExt cx="0" cy="0"/>
        </a:xfrm>
      </p:grpSpPr>
      <p:sp>
        <p:nvSpPr>
          <p:cNvPr id="3" name="Text Placeholder 2">
            <a:extLst>
              <a:ext uri="{FF2B5EF4-FFF2-40B4-BE49-F238E27FC236}">
                <a16:creationId xmlns:a16="http://schemas.microsoft.com/office/drawing/2014/main" id="{061F3324-1650-9E4D-A130-AE7017904C32}"/>
              </a:ext>
            </a:extLst>
          </p:cNvPr>
          <p:cNvSpPr>
            <a:spLocks noGrp="1"/>
          </p:cNvSpPr>
          <p:nvPr>
            <p:ph type="body" idx="1"/>
          </p:nvPr>
        </p:nvSpPr>
        <p:spPr/>
        <p:txBody>
          <a:bodyPr/>
          <a:lstStyle/>
          <a:p>
            <a:endParaRPr lang="en-US"/>
          </a:p>
        </p:txBody>
      </p:sp>
      <p:pic>
        <p:nvPicPr>
          <p:cNvPr id="5" name="Picture 4" descr="A picture containing chart&#10;&#10;Description automatically generated">
            <a:extLst>
              <a:ext uri="{FF2B5EF4-FFF2-40B4-BE49-F238E27FC236}">
                <a16:creationId xmlns:a16="http://schemas.microsoft.com/office/drawing/2014/main" id="{2B40B9F0-E8CF-E34E-B328-2FCC90960B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pic>
        <p:nvPicPr>
          <p:cNvPr id="3" name="Picture 2" descr="Application&#10;&#10;Description automatically generated">
            <a:extLst>
              <a:ext uri="{FF2B5EF4-FFF2-40B4-BE49-F238E27FC236}">
                <a16:creationId xmlns:a16="http://schemas.microsoft.com/office/drawing/2014/main" id="{A7DAE56C-A1FD-7948-9514-B8B4CBD5C1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pic>
        <p:nvPicPr>
          <p:cNvPr id="3" name="Picture 2" descr="Timeline&#10;&#10;Description automatically generated">
            <a:extLst>
              <a:ext uri="{FF2B5EF4-FFF2-40B4-BE49-F238E27FC236}">
                <a16:creationId xmlns:a16="http://schemas.microsoft.com/office/drawing/2014/main" id="{FC495BBD-2478-6848-A528-A3CAFC426A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pic>
        <p:nvPicPr>
          <p:cNvPr id="3" name="Picture 2" descr="Diagram, timeline&#10;&#10;Description automatically generated">
            <a:extLst>
              <a:ext uri="{FF2B5EF4-FFF2-40B4-BE49-F238E27FC236}">
                <a16:creationId xmlns:a16="http://schemas.microsoft.com/office/drawing/2014/main" id="{44DFAA9D-CE7D-AC4C-9E53-F9D787C621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39742752-33AC-914C-B682-DE7A424AEB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40FE9CB8-EC4D-4F48-8C58-0AF4B0705B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4CE68CD1-05CE-044D-90AB-15C00941F4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46"/>
        <p:cNvGrpSpPr/>
        <p:nvPr/>
      </p:nvGrpSpPr>
      <p:grpSpPr>
        <a:xfrm>
          <a:off x="0" y="0"/>
          <a:ext cx="0" cy="0"/>
          <a:chOff x="0" y="0"/>
          <a:chExt cx="0" cy="0"/>
        </a:xfrm>
      </p:grpSpPr>
      <p:pic>
        <p:nvPicPr>
          <p:cNvPr id="3" name="Picture 2" descr="A picture containing text, screenshot, businesscard&#10;&#10;Description automatically generated">
            <a:extLst>
              <a:ext uri="{FF2B5EF4-FFF2-40B4-BE49-F238E27FC236}">
                <a16:creationId xmlns:a16="http://schemas.microsoft.com/office/drawing/2014/main" id="{EAC33C69-9B8D-8348-8770-6409BC2785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BE958587-3DA7-0E44-BC9E-98465C81E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61"/>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66A1B5D2-9282-A24B-B7F0-1434C854D5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75"/>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B81EB447-85CF-FD45-A6CD-E37F2E14A9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190"/>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AD137B05-A2FF-8B4C-B4C0-9EB3BB3ED6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223"/>
        <p:cNvGrpSpPr/>
        <p:nvPr/>
      </p:nvGrpSpPr>
      <p:grpSpPr>
        <a:xfrm>
          <a:off x="0" y="0"/>
          <a:ext cx="0" cy="0"/>
          <a:chOff x="0" y="0"/>
          <a:chExt cx="0" cy="0"/>
        </a:xfrm>
      </p:grpSpPr>
      <p:pic>
        <p:nvPicPr>
          <p:cNvPr id="3" name="Picture 2" descr="Graphical user interface&#10;&#10;Description automatically generated with low confidence">
            <a:extLst>
              <a:ext uri="{FF2B5EF4-FFF2-40B4-BE49-F238E27FC236}">
                <a16:creationId xmlns:a16="http://schemas.microsoft.com/office/drawing/2014/main" id="{3DD51E10-28B8-B74F-8652-89436B162B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256"/>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3E8CAF59-55CD-7D47-9600-8552D77001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271"/>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9555F2FC-8271-FF4D-A7F6-61F2821187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289"/>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95415E66-9FFC-4048-9174-A3D86E72E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319"/>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2FF40339-81DA-4E4D-B65C-173DD5755D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330"/>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8E9EB66F-93C6-8445-8305-626B3EAABF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58C28"/>
        </a:solidFill>
        <a:effectLst/>
      </p:bgPr>
    </p:bg>
    <p:spTree>
      <p:nvGrpSpPr>
        <p:cNvPr id="1" name="Shape 1344"/>
        <p:cNvGrpSpPr/>
        <p:nvPr/>
      </p:nvGrpSpPr>
      <p:grpSpPr>
        <a:xfrm>
          <a:off x="0" y="0"/>
          <a:ext cx="0" cy="0"/>
          <a:chOff x="0" y="0"/>
          <a:chExt cx="0" cy="0"/>
        </a:xfrm>
      </p:grpSpPr>
      <p:sp>
        <p:nvSpPr>
          <p:cNvPr id="3" name="Text Placeholder 2">
            <a:extLst>
              <a:ext uri="{FF2B5EF4-FFF2-40B4-BE49-F238E27FC236}">
                <a16:creationId xmlns:a16="http://schemas.microsoft.com/office/drawing/2014/main" id="{59D0955A-5E94-1A48-B569-1517A6A1B50F}"/>
              </a:ext>
            </a:extLst>
          </p:cNvPr>
          <p:cNvSpPr>
            <a:spLocks noGrp="1"/>
          </p:cNvSpPr>
          <p:nvPr>
            <p:ph type="body" idx="1"/>
          </p:nvPr>
        </p:nvSpPr>
        <p:spPr/>
        <p:txBody>
          <a:bodyPr/>
          <a:lstStyle/>
          <a:p>
            <a:endParaRPr lang="en-US"/>
          </a:p>
        </p:txBody>
      </p:sp>
      <p:pic>
        <p:nvPicPr>
          <p:cNvPr id="5" name="Picture 4" descr="A picture containing graphical user interface&#10;&#10;Description automatically generated">
            <a:extLst>
              <a:ext uri="{FF2B5EF4-FFF2-40B4-BE49-F238E27FC236}">
                <a16:creationId xmlns:a16="http://schemas.microsoft.com/office/drawing/2014/main" id="{2AFCC6A5-DAF5-D14E-8E4B-790C14161B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B2819"/>
        </a:solidFill>
        <a:effectLst/>
      </p:bgPr>
    </p:bg>
    <p:spTree>
      <p:nvGrpSpPr>
        <p:cNvPr id="1" name="Shape 375"/>
        <p:cNvGrpSpPr/>
        <p:nvPr/>
      </p:nvGrpSpPr>
      <p:grpSpPr>
        <a:xfrm>
          <a:off x="0" y="0"/>
          <a:ext cx="0" cy="0"/>
          <a:chOff x="0" y="0"/>
          <a:chExt cx="0" cy="0"/>
        </a:xfrm>
      </p:grpSpPr>
      <p:pic>
        <p:nvPicPr>
          <p:cNvPr id="3" name="Picture 2" descr="A screenshot of a computer&#10;&#10;Description automatically generated with medium confidence">
            <a:extLst>
              <a:ext uri="{FF2B5EF4-FFF2-40B4-BE49-F238E27FC236}">
                <a16:creationId xmlns:a16="http://schemas.microsoft.com/office/drawing/2014/main" id="{D7D3E755-92FD-AC47-BA68-66B118E565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355"/>
        <p:cNvGrpSpPr/>
        <p:nvPr/>
      </p:nvGrpSpPr>
      <p:grpSpPr>
        <a:xfrm>
          <a:off x="0" y="0"/>
          <a:ext cx="0" cy="0"/>
          <a:chOff x="0" y="0"/>
          <a:chExt cx="0" cy="0"/>
        </a:xfrm>
      </p:grpSpPr>
      <p:pic>
        <p:nvPicPr>
          <p:cNvPr id="3" name="Picture 2" descr="Timeline&#10;&#10;Description automatically generated">
            <a:extLst>
              <a:ext uri="{FF2B5EF4-FFF2-40B4-BE49-F238E27FC236}">
                <a16:creationId xmlns:a16="http://schemas.microsoft.com/office/drawing/2014/main" id="{6AADEC25-E060-644C-BBEA-5C75A04FF5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lt2">
            <a:alpha val="11764"/>
          </a:schemeClr>
        </a:solidFill>
        <a:effectLst/>
      </p:bgPr>
    </p:bg>
    <p:spTree>
      <p:nvGrpSpPr>
        <p:cNvPr id="1" name="Shape 1388"/>
        <p:cNvGrpSpPr/>
        <p:nvPr/>
      </p:nvGrpSpPr>
      <p:grpSpPr>
        <a:xfrm>
          <a:off x="0" y="0"/>
          <a:ext cx="0" cy="0"/>
          <a:chOff x="0" y="0"/>
          <a:chExt cx="0" cy="0"/>
        </a:xfrm>
      </p:grpSpPr>
      <p:pic>
        <p:nvPicPr>
          <p:cNvPr id="3" name="Picture 2" descr="Timeline&#10;&#10;Description automatically generated">
            <a:extLst>
              <a:ext uri="{FF2B5EF4-FFF2-40B4-BE49-F238E27FC236}">
                <a16:creationId xmlns:a16="http://schemas.microsoft.com/office/drawing/2014/main" id="{D8E105EA-DBB3-1546-8A28-BE3931FE08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426"/>
        <p:cNvGrpSpPr/>
        <p:nvPr/>
      </p:nvGrpSpPr>
      <p:grpSpPr>
        <a:xfrm>
          <a:off x="0" y="0"/>
          <a:ext cx="0" cy="0"/>
          <a:chOff x="0" y="0"/>
          <a:chExt cx="0" cy="0"/>
        </a:xfrm>
      </p:grpSpPr>
      <p:pic>
        <p:nvPicPr>
          <p:cNvPr id="3" name="Picture 2" descr="A picture containing text, screenshot, businesscard&#10;&#10;Description automatically generated">
            <a:extLst>
              <a:ext uri="{FF2B5EF4-FFF2-40B4-BE49-F238E27FC236}">
                <a16:creationId xmlns:a16="http://schemas.microsoft.com/office/drawing/2014/main" id="{578FD804-7D3B-8A41-866A-E19AEEB861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445"/>
        <p:cNvGrpSpPr/>
        <p:nvPr/>
      </p:nvGrpSpPr>
      <p:grpSpPr>
        <a:xfrm>
          <a:off x="0" y="0"/>
          <a:ext cx="0" cy="0"/>
          <a:chOff x="0" y="0"/>
          <a:chExt cx="0" cy="0"/>
        </a:xfrm>
      </p:grpSpPr>
      <p:pic>
        <p:nvPicPr>
          <p:cNvPr id="3" name="Picture 2" descr="A child using a computer&#10;&#10;Description automatically generated with medium confidence">
            <a:extLst>
              <a:ext uri="{FF2B5EF4-FFF2-40B4-BE49-F238E27FC236}">
                <a16:creationId xmlns:a16="http://schemas.microsoft.com/office/drawing/2014/main" id="{047898DC-9B24-9F4E-B2E7-3F213E7F34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666FEE35-907E-734A-9B66-C657FF43A7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513"/>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67F10807-C4C0-7448-A19E-0D92A8666E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528"/>
        <p:cNvGrpSpPr/>
        <p:nvPr/>
      </p:nvGrpSpPr>
      <p:grpSpPr>
        <a:xfrm>
          <a:off x="0" y="0"/>
          <a:ext cx="0" cy="0"/>
          <a:chOff x="0" y="0"/>
          <a:chExt cx="0" cy="0"/>
        </a:xfrm>
      </p:grpSpPr>
      <p:pic>
        <p:nvPicPr>
          <p:cNvPr id="3" name="Picture 2" descr="A screenshot of a computer&#10;&#10;Description automatically generated with medium confidence">
            <a:extLst>
              <a:ext uri="{FF2B5EF4-FFF2-40B4-BE49-F238E27FC236}">
                <a16:creationId xmlns:a16="http://schemas.microsoft.com/office/drawing/2014/main" id="{B968945A-9967-AD47-88B9-9EB9CC6AC7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544"/>
        <p:cNvGrpSpPr/>
        <p:nvPr/>
      </p:nvGrpSpPr>
      <p:grpSpPr>
        <a:xfrm>
          <a:off x="0" y="0"/>
          <a:ext cx="0" cy="0"/>
          <a:chOff x="0" y="0"/>
          <a:chExt cx="0" cy="0"/>
        </a:xfrm>
      </p:grpSpPr>
      <p:pic>
        <p:nvPicPr>
          <p:cNvPr id="3" name="Picture 2" descr="A screenshot of a computer&#10;&#10;Description automatically generated with medium confidence">
            <a:extLst>
              <a:ext uri="{FF2B5EF4-FFF2-40B4-BE49-F238E27FC236}">
                <a16:creationId xmlns:a16="http://schemas.microsoft.com/office/drawing/2014/main" id="{B3E7279B-2AB5-C747-9F8F-EB179E3B77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559"/>
        <p:cNvGrpSpPr/>
        <p:nvPr/>
      </p:nvGrpSpPr>
      <p:grpSpPr>
        <a:xfrm>
          <a:off x="0" y="0"/>
          <a:ext cx="0" cy="0"/>
          <a:chOff x="0" y="0"/>
          <a:chExt cx="0" cy="0"/>
        </a:xfrm>
      </p:grpSpPr>
      <p:pic>
        <p:nvPicPr>
          <p:cNvPr id="3" name="Picture 2" descr="A screenshot of a computer&#10;&#10;Description automatically generated with medium confidence">
            <a:extLst>
              <a:ext uri="{FF2B5EF4-FFF2-40B4-BE49-F238E27FC236}">
                <a16:creationId xmlns:a16="http://schemas.microsoft.com/office/drawing/2014/main" id="{06D341DD-DD8E-BD48-8009-3AD036269B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AC83C"/>
        </a:solidFill>
        <a:effectLst/>
      </p:bgPr>
    </p:bg>
    <p:spTree>
      <p:nvGrpSpPr>
        <p:cNvPr id="1" name="Shape 1569"/>
        <p:cNvGrpSpPr/>
        <p:nvPr/>
      </p:nvGrpSpPr>
      <p:grpSpPr>
        <a:xfrm>
          <a:off x="0" y="0"/>
          <a:ext cx="0" cy="0"/>
          <a:chOff x="0" y="0"/>
          <a:chExt cx="0" cy="0"/>
        </a:xfrm>
      </p:grpSpPr>
      <p:sp>
        <p:nvSpPr>
          <p:cNvPr id="3" name="Text Placeholder 2">
            <a:extLst>
              <a:ext uri="{FF2B5EF4-FFF2-40B4-BE49-F238E27FC236}">
                <a16:creationId xmlns:a16="http://schemas.microsoft.com/office/drawing/2014/main" id="{BB8544F1-09D4-454C-9615-C33FBEE8F5D7}"/>
              </a:ext>
            </a:extLst>
          </p:cNvPr>
          <p:cNvSpPr>
            <a:spLocks noGrp="1"/>
          </p:cNvSpPr>
          <p:nvPr>
            <p:ph type="body" idx="1"/>
          </p:nvPr>
        </p:nvSpPr>
        <p:spPr/>
        <p:txBody>
          <a:bodyPr/>
          <a:lstStyle/>
          <a:p>
            <a:endParaRPr lang="en-US"/>
          </a:p>
        </p:txBody>
      </p:sp>
      <p:pic>
        <p:nvPicPr>
          <p:cNvPr id="5" name="Picture 4" descr="Diagram&#10;&#10;Description automatically generated">
            <a:extLst>
              <a:ext uri="{FF2B5EF4-FFF2-40B4-BE49-F238E27FC236}">
                <a16:creationId xmlns:a16="http://schemas.microsoft.com/office/drawing/2014/main" id="{18AE1A17-B8DA-3349-A1DF-88171BFDD0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 name="Picture 2" descr="A red screen with white text&#10;&#10;Description automatically generated with low confidence">
            <a:extLst>
              <a:ext uri="{FF2B5EF4-FFF2-40B4-BE49-F238E27FC236}">
                <a16:creationId xmlns:a16="http://schemas.microsoft.com/office/drawing/2014/main" id="{DBE336ED-2508-384B-92CE-CDA7FC6974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588"/>
        <p:cNvGrpSpPr/>
        <p:nvPr/>
      </p:nvGrpSpPr>
      <p:grpSpPr>
        <a:xfrm>
          <a:off x="0" y="0"/>
          <a:ext cx="0" cy="0"/>
          <a:chOff x="0" y="0"/>
          <a:chExt cx="0" cy="0"/>
        </a:xfrm>
      </p:grpSpPr>
      <p:pic>
        <p:nvPicPr>
          <p:cNvPr id="3" name="Picture 2" descr="Timeline&#10;&#10;Description automatically generated with low confidence">
            <a:extLst>
              <a:ext uri="{FF2B5EF4-FFF2-40B4-BE49-F238E27FC236}">
                <a16:creationId xmlns:a16="http://schemas.microsoft.com/office/drawing/2014/main" id="{9990B355-6BDD-5845-B917-6CED6C8E4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605"/>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6FA156D7-0A08-5848-810F-237F671BB0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625"/>
        <p:cNvGrpSpPr/>
        <p:nvPr/>
      </p:nvGrpSpPr>
      <p:grpSpPr>
        <a:xfrm>
          <a:off x="0" y="0"/>
          <a:ext cx="0" cy="0"/>
          <a:chOff x="0" y="0"/>
          <a:chExt cx="0" cy="0"/>
        </a:xfrm>
      </p:grpSpPr>
      <p:pic>
        <p:nvPicPr>
          <p:cNvPr id="3" name="Picture 2" descr="Treemap chart&#10;&#10;Description automatically generated">
            <a:extLst>
              <a:ext uri="{FF2B5EF4-FFF2-40B4-BE49-F238E27FC236}">
                <a16:creationId xmlns:a16="http://schemas.microsoft.com/office/drawing/2014/main" id="{F834E3DD-ADC8-814F-959C-E46D1A8164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633"/>
        <p:cNvGrpSpPr/>
        <p:nvPr/>
      </p:nvGrpSpPr>
      <p:grpSpPr>
        <a:xfrm>
          <a:off x="0" y="0"/>
          <a:ext cx="0" cy="0"/>
          <a:chOff x="0" y="0"/>
          <a:chExt cx="0" cy="0"/>
        </a:xfrm>
      </p:grpSpPr>
      <p:sp>
        <p:nvSpPr>
          <p:cNvPr id="3" name="Text Placeholder 2">
            <a:extLst>
              <a:ext uri="{FF2B5EF4-FFF2-40B4-BE49-F238E27FC236}">
                <a16:creationId xmlns:a16="http://schemas.microsoft.com/office/drawing/2014/main" id="{0CF4D470-C853-3F4D-8C25-ACF4D8EA066C}"/>
              </a:ext>
            </a:extLst>
          </p:cNvPr>
          <p:cNvSpPr>
            <a:spLocks noGrp="1"/>
          </p:cNvSpPr>
          <p:nvPr>
            <p:ph type="body" idx="1"/>
          </p:nvPr>
        </p:nvSpPr>
        <p:spPr/>
        <p:txBody>
          <a:bodyPr/>
          <a:lstStyle/>
          <a:p>
            <a:endParaRPr lang="en-US"/>
          </a:p>
        </p:txBody>
      </p:sp>
      <p:pic>
        <p:nvPicPr>
          <p:cNvPr id="5" name="Picture 4" descr="A picture containing diagram&#10;&#10;Description automatically generated">
            <a:extLst>
              <a:ext uri="{FF2B5EF4-FFF2-40B4-BE49-F238E27FC236}">
                <a16:creationId xmlns:a16="http://schemas.microsoft.com/office/drawing/2014/main" id="{A3DE7B41-04B5-CD45-A481-3AE6E0B508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652"/>
        <p:cNvGrpSpPr/>
        <p:nvPr/>
      </p:nvGrpSpPr>
      <p:grpSpPr>
        <a:xfrm>
          <a:off x="0" y="0"/>
          <a:ext cx="0" cy="0"/>
          <a:chOff x="0" y="0"/>
          <a:chExt cx="0" cy="0"/>
        </a:xfrm>
      </p:grpSpPr>
      <p:pic>
        <p:nvPicPr>
          <p:cNvPr id="3" name="Picture 2" descr="Text&#10;&#10;Description automatically generated with medium confidence">
            <a:extLst>
              <a:ext uri="{FF2B5EF4-FFF2-40B4-BE49-F238E27FC236}">
                <a16:creationId xmlns:a16="http://schemas.microsoft.com/office/drawing/2014/main" id="{57443B93-B69D-CD4A-90B0-96F2587767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667"/>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9CE8D117-859C-BE41-92DB-BB2011F0C7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676"/>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9F0B243E-70BE-A745-B76F-C64776E8AA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700"/>
        <p:cNvGrpSpPr/>
        <p:nvPr/>
      </p:nvGrpSpPr>
      <p:grpSpPr>
        <a:xfrm>
          <a:off x="0" y="0"/>
          <a:ext cx="0" cy="0"/>
          <a:chOff x="0" y="0"/>
          <a:chExt cx="0" cy="0"/>
        </a:xfrm>
      </p:grpSpPr>
      <p:pic>
        <p:nvPicPr>
          <p:cNvPr id="3" name="Picture 2" descr="Graphical user interface, PowerPoint&#10;&#10;Description automatically generated">
            <a:extLst>
              <a:ext uri="{FF2B5EF4-FFF2-40B4-BE49-F238E27FC236}">
                <a16:creationId xmlns:a16="http://schemas.microsoft.com/office/drawing/2014/main" id="{3703864A-31F6-6143-B3B4-691208FDFF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710"/>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765F5233-C02E-9C44-B43A-00312E8BAC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729"/>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239EFA9C-CFB6-2845-A519-81225D6779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1B50F78E-493C-A84B-AFEE-D4927103AD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739"/>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51FDB776-12A2-3243-AAF7-02939183CA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759"/>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2740F926-57D8-C34F-A3B1-AB630F53DC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774"/>
        <p:cNvGrpSpPr/>
        <p:nvPr/>
      </p:nvGrpSpPr>
      <p:grpSpPr>
        <a:xfrm>
          <a:off x="0" y="0"/>
          <a:ext cx="0" cy="0"/>
          <a:chOff x="0" y="0"/>
          <a:chExt cx="0" cy="0"/>
        </a:xfrm>
      </p:grpSpPr>
      <p:pic>
        <p:nvPicPr>
          <p:cNvPr id="3" name="Picture 2" descr="A picture containing text, person, computer, indoor&#10;&#10;Description automatically generated">
            <a:extLst>
              <a:ext uri="{FF2B5EF4-FFF2-40B4-BE49-F238E27FC236}">
                <a16:creationId xmlns:a16="http://schemas.microsoft.com/office/drawing/2014/main" id="{B875467C-D8D9-B64F-8D7A-DED1C532FC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782"/>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5B770FD8-9611-214F-B7D8-D78B5C79A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789"/>
        <p:cNvGrpSpPr/>
        <p:nvPr/>
      </p:nvGrpSpPr>
      <p:grpSpPr>
        <a:xfrm>
          <a:off x="0" y="0"/>
          <a:ext cx="0" cy="0"/>
          <a:chOff x="0" y="0"/>
          <a:chExt cx="0" cy="0"/>
        </a:xfrm>
      </p:grpSpPr>
      <p:pic>
        <p:nvPicPr>
          <p:cNvPr id="3" name="Picture 2" descr="Text&#10;&#10;Description automatically generated with medium confidence">
            <a:extLst>
              <a:ext uri="{FF2B5EF4-FFF2-40B4-BE49-F238E27FC236}">
                <a16:creationId xmlns:a16="http://schemas.microsoft.com/office/drawing/2014/main" id="{375F4F72-E122-AF46-817C-3743605CC9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804"/>
        <p:cNvGrpSpPr/>
        <p:nvPr/>
      </p:nvGrpSpPr>
      <p:grpSpPr>
        <a:xfrm>
          <a:off x="0" y="0"/>
          <a:ext cx="0" cy="0"/>
          <a:chOff x="0" y="0"/>
          <a:chExt cx="0" cy="0"/>
        </a:xfrm>
      </p:grpSpPr>
      <p:sp>
        <p:nvSpPr>
          <p:cNvPr id="3" name="Text Placeholder 2">
            <a:extLst>
              <a:ext uri="{FF2B5EF4-FFF2-40B4-BE49-F238E27FC236}">
                <a16:creationId xmlns:a16="http://schemas.microsoft.com/office/drawing/2014/main" id="{7F0F34F0-1457-6D42-ADDA-979BC0BF14B3}"/>
              </a:ext>
            </a:extLst>
          </p:cNvPr>
          <p:cNvSpPr>
            <a:spLocks noGrp="1"/>
          </p:cNvSpPr>
          <p:nvPr>
            <p:ph type="body" idx="1"/>
          </p:nvPr>
        </p:nvSpPr>
        <p:spPr/>
        <p:txBody>
          <a:bodyPr/>
          <a:lstStyle/>
          <a:p>
            <a:endParaRPr lang="en-US"/>
          </a:p>
        </p:txBody>
      </p:sp>
      <p:pic>
        <p:nvPicPr>
          <p:cNvPr id="5" name="Picture 4" descr="A picture containing diagram&#10;&#10;Description automatically generated">
            <a:extLst>
              <a:ext uri="{FF2B5EF4-FFF2-40B4-BE49-F238E27FC236}">
                <a16:creationId xmlns:a16="http://schemas.microsoft.com/office/drawing/2014/main" id="{1D939751-85F6-AB40-9B46-8264D88CB4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823"/>
        <p:cNvGrpSpPr/>
        <p:nvPr/>
      </p:nvGrpSpPr>
      <p:grpSpPr>
        <a:xfrm>
          <a:off x="0" y="0"/>
          <a:ext cx="0" cy="0"/>
          <a:chOff x="0" y="0"/>
          <a:chExt cx="0" cy="0"/>
        </a:xfrm>
      </p:grpSpPr>
      <p:pic>
        <p:nvPicPr>
          <p:cNvPr id="3" name="Picture 2" descr="A person wearing headphones and sitting at a table&#10;&#10;Description automatically generated with medium confidence">
            <a:extLst>
              <a:ext uri="{FF2B5EF4-FFF2-40B4-BE49-F238E27FC236}">
                <a16:creationId xmlns:a16="http://schemas.microsoft.com/office/drawing/2014/main" id="{B969A2BB-2604-5345-A203-7E7C6A2C63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832"/>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E8DB5FBE-24E5-BF48-88B1-DDC1987FFA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840"/>
        <p:cNvGrpSpPr/>
        <p:nvPr/>
      </p:nvGrpSpPr>
      <p:grpSpPr>
        <a:xfrm>
          <a:off x="0" y="0"/>
          <a:ext cx="0" cy="0"/>
          <a:chOff x="0" y="0"/>
          <a:chExt cx="0" cy="0"/>
        </a:xfrm>
      </p:grpSpPr>
      <p:pic>
        <p:nvPicPr>
          <p:cNvPr id="3" name="Picture 2" descr="Text&#10;&#10;Description automatically generated with medium confidence">
            <a:extLst>
              <a:ext uri="{FF2B5EF4-FFF2-40B4-BE49-F238E27FC236}">
                <a16:creationId xmlns:a16="http://schemas.microsoft.com/office/drawing/2014/main" id="{68E56915-F83B-6F48-8AEC-8E63AD0AF8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849"/>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048F7559-7F5B-374F-BD27-E1780B7BD1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94EBD8F5-C5EC-CF43-B92F-4BEF5B9640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861"/>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AA8C48E8-E5D0-C241-BAE8-9B05A152B3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876"/>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AAEBD0A4-8C29-E346-9F53-0EB01F19AA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905"/>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1C39C6EE-7B82-7A4E-8336-4DA8896DEC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919"/>
        <p:cNvGrpSpPr/>
        <p:nvPr/>
      </p:nvGrpSpPr>
      <p:grpSpPr>
        <a:xfrm>
          <a:off x="0" y="0"/>
          <a:ext cx="0" cy="0"/>
          <a:chOff x="0" y="0"/>
          <a:chExt cx="0" cy="0"/>
        </a:xfrm>
      </p:grpSpPr>
      <p:pic>
        <p:nvPicPr>
          <p:cNvPr id="3" name="Picture 2" descr="A picture containing text, person, screenshot&#10;&#10;Description automatically generated">
            <a:extLst>
              <a:ext uri="{FF2B5EF4-FFF2-40B4-BE49-F238E27FC236}">
                <a16:creationId xmlns:a16="http://schemas.microsoft.com/office/drawing/2014/main" id="{DC1C8D89-512C-A849-A1EC-15AFDD3441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943"/>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30CD2918-FE2E-5846-85C6-F03AFBE73C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48C26"/>
        </a:solidFill>
        <a:effectLst/>
      </p:bgPr>
    </p:bg>
    <p:spTree>
      <p:nvGrpSpPr>
        <p:cNvPr id="1" name="Shape 1951"/>
        <p:cNvGrpSpPr/>
        <p:nvPr/>
      </p:nvGrpSpPr>
      <p:grpSpPr>
        <a:xfrm>
          <a:off x="0" y="0"/>
          <a:ext cx="0" cy="0"/>
          <a:chOff x="0" y="0"/>
          <a:chExt cx="0" cy="0"/>
        </a:xfrm>
      </p:grpSpPr>
      <p:sp>
        <p:nvSpPr>
          <p:cNvPr id="3" name="Subtitle 2">
            <a:extLst>
              <a:ext uri="{FF2B5EF4-FFF2-40B4-BE49-F238E27FC236}">
                <a16:creationId xmlns:a16="http://schemas.microsoft.com/office/drawing/2014/main" id="{9CABF600-E283-3744-90C6-9650ED985491}"/>
              </a:ext>
            </a:extLst>
          </p:cNvPr>
          <p:cNvSpPr>
            <a:spLocks noGrp="1"/>
          </p:cNvSpPr>
          <p:nvPr>
            <p:ph type="subTitle" idx="2"/>
          </p:nvPr>
        </p:nvSpPr>
        <p:spPr/>
        <p:txBody>
          <a:bodyPr/>
          <a:lstStyle/>
          <a:p>
            <a:endParaRPr lang="en-US"/>
          </a:p>
        </p:txBody>
      </p:sp>
      <p:sp>
        <p:nvSpPr>
          <p:cNvPr id="5" name="Title 4">
            <a:extLst>
              <a:ext uri="{FF2B5EF4-FFF2-40B4-BE49-F238E27FC236}">
                <a16:creationId xmlns:a16="http://schemas.microsoft.com/office/drawing/2014/main" id="{64FE9FC0-1174-B246-9BF3-53D14BFDEDEF}"/>
              </a:ext>
            </a:extLst>
          </p:cNvPr>
          <p:cNvSpPr>
            <a:spLocks noGrp="1"/>
          </p:cNvSpPr>
          <p:nvPr>
            <p:ph type="ctrTitle"/>
          </p:nvPr>
        </p:nvSpPr>
        <p:spPr/>
        <p:txBody>
          <a:bodyPr/>
          <a:lstStyle/>
          <a:p>
            <a:endParaRPr lang="en-US"/>
          </a:p>
        </p:txBody>
      </p:sp>
      <p:pic>
        <p:nvPicPr>
          <p:cNvPr id="7" name="Picture 6" descr="Graphical user interface, application&#10;&#10;Description automatically generated">
            <a:extLst>
              <a:ext uri="{FF2B5EF4-FFF2-40B4-BE49-F238E27FC236}">
                <a16:creationId xmlns:a16="http://schemas.microsoft.com/office/drawing/2014/main" id="{DC3E30B1-BDDD-3F47-BAB0-48404F1A61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1300" cy="13708856"/>
          </a:xfrm>
          <a:prstGeom prst="rect">
            <a:avLst/>
          </a:prstGeom>
        </p:spPr>
      </p:pic>
    </p:spTree>
  </p:cSld>
  <p:clrMapOvr>
    <a:masterClrMapping/>
  </p:clrMapOvr>
</p:sld>
</file>

<file path=ppt/theme/theme1.xml><?xml version="1.0" encoding="utf-8"?>
<a:theme xmlns:a="http://schemas.openxmlformats.org/drawingml/2006/main" name="Master A">
  <a:themeElements>
    <a:clrScheme name="Facebook company">
      <a:dk1>
        <a:srgbClr val="67788A"/>
      </a:dk1>
      <a:lt1>
        <a:srgbClr val="F1F4F7"/>
      </a:lt1>
      <a:dk2>
        <a:srgbClr val="000000"/>
      </a:dk2>
      <a:lt2>
        <a:srgbClr val="FFFFFF"/>
      </a:lt2>
      <a:accent1>
        <a:srgbClr val="4B4196"/>
      </a:accent1>
      <a:accent2>
        <a:srgbClr val="0061A0"/>
      </a:accent2>
      <a:accent3>
        <a:srgbClr val="0073AA"/>
      </a:accent3>
      <a:accent4>
        <a:srgbClr val="007A80"/>
      </a:accent4>
      <a:accent5>
        <a:srgbClr val="007E59"/>
      </a:accent5>
      <a:accent6>
        <a:srgbClr val="E69600"/>
      </a:accent6>
      <a:hlink>
        <a:srgbClr val="0061A0"/>
      </a:hlink>
      <a:folHlink>
        <a:srgbClr val="007A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ENA_Module 4_Presentation_EN_Meta_Flat" id="{5FE90CC0-F685-7947-B308-1779579C12A9}" vid="{2DF8923A-0F97-A34F-A6C4-459452A4ED77}"/>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157</TotalTime>
  <Words>14615</Words>
  <Application>Microsoft Macintosh PowerPoint</Application>
  <PresentationFormat>Custom</PresentationFormat>
  <Paragraphs>1235</Paragraphs>
  <Slides>95</Slides>
  <Notes>95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95</vt:i4>
      </vt:variant>
    </vt:vector>
  </HeadingPairs>
  <TitlesOfParts>
    <vt:vector size="100" baseType="lpstr">
      <vt:lpstr>Calibri</vt:lpstr>
      <vt:lpstr>Arial</vt:lpstr>
      <vt:lpstr>Montserrat</vt:lpstr>
      <vt:lpstr>Montserrat SemiBold</vt:lpstr>
      <vt:lpstr>Master 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Engagement</dc:title>
  <dc:creator>Anastasia Chu</dc:creator>
  <cp:lastModifiedBy>Kate Phillips</cp:lastModifiedBy>
  <cp:revision>11</cp:revision>
  <dcterms:created xsi:type="dcterms:W3CDTF">2021-03-01T07:41:14Z</dcterms:created>
  <dcterms:modified xsi:type="dcterms:W3CDTF">2022-01-11T14:19:32Z</dcterms:modified>
</cp:coreProperties>
</file>