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7" r:id="rId4"/>
    <p:sldMasterId id="2147483688" r:id="rId5"/>
    <p:sldMasterId id="2147483689"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Lst>
  <p:sldSz cy="10287000" cx="18288000"/>
  <p:notesSz cx="6858000" cy="9144000"/>
  <p:embeddedFontLst>
    <p:embeddedFont>
      <p:font typeface="Optimistic Display Medium"/>
      <p:regular r:id="rId67"/>
      <p:bold r:id="rId68"/>
    </p:embeddedFont>
    <p:embeddedFont>
      <p:font typeface="Montserrat SemiBold"/>
      <p:regular r:id="rId69"/>
      <p:bold r:id="rId70"/>
      <p:italic r:id="rId71"/>
      <p:boldItalic r:id="rId72"/>
    </p:embeddedFont>
    <p:embeddedFont>
      <p:font typeface="Montserrat"/>
      <p:regular r:id="rId73"/>
      <p:bold r:id="rId74"/>
      <p:italic r:id="rId75"/>
      <p:boldItalic r:id="rId76"/>
    </p:embeddedFont>
    <p:embeddedFont>
      <p:font typeface="Inter"/>
      <p:regular r:id="rId77"/>
      <p:bold r:id="rId78"/>
      <p:italic r:id="rId79"/>
      <p:boldItalic r:id="rId80"/>
    </p:embeddedFont>
    <p:embeddedFont>
      <p:font typeface="Montserrat Medium"/>
      <p:regular r:id="rId81"/>
      <p:bold r:id="rId82"/>
      <p:italic r:id="rId83"/>
      <p:boldItalic r:id="rId84"/>
    </p:embeddedFont>
    <p:embeddedFont>
      <p:font typeface="Roboto Condensed"/>
      <p:regular r:id="rId85"/>
      <p:bold r:id="rId86"/>
      <p:italic r:id="rId87"/>
      <p:boldItalic r:id="rId88"/>
    </p:embeddedFont>
    <p:embeddedFont>
      <p:font typeface="Optimistic Text"/>
      <p:regular r:id="rId89"/>
      <p:bold r:id="rId90"/>
    </p:embeddedFont>
    <p:embeddedFont>
      <p:font typeface="Optimistic Text Light"/>
      <p:regular r:id="rId91"/>
      <p:bold r:id="rId92"/>
    </p:embeddedFont>
    <p:embeddedFont>
      <p:font typeface="Optimistic Display Light"/>
      <p:regular r:id="rId93"/>
    </p:embeddedFont>
    <p:embeddedFont>
      <p:font typeface="Optimistic Display"/>
      <p:bold r:id="rId9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os="3840">
          <p15:clr>
            <a:srgbClr val="FF0000"/>
          </p15:clr>
        </p15:guide>
        <p15:guide id="2" pos="5760">
          <p15:clr>
            <a:srgbClr val="FF0000"/>
          </p15:clr>
        </p15:guide>
        <p15:guide id="3" pos="7680">
          <p15:clr>
            <a:srgbClr val="FF0000"/>
          </p15:clr>
        </p15:guide>
        <p15:guide id="4" orient="horz" pos="2160">
          <p15:clr>
            <a:srgbClr val="FF0000"/>
          </p15:clr>
        </p15:guide>
        <p15:guide id="5" orient="horz" pos="4314">
          <p15:clr>
            <a:srgbClr val="FF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3840"/>
        <p:guide pos="5760"/>
        <p:guide pos="7680"/>
        <p:guide pos="2160" orient="horz"/>
        <p:guide pos="4314" orient="horz"/>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84" Type="http://schemas.openxmlformats.org/officeDocument/2006/relationships/font" Target="fonts/MontserratMedium-boldItalic.fntdata"/><Relationship Id="rId83" Type="http://schemas.openxmlformats.org/officeDocument/2006/relationships/font" Target="fonts/MontserratMedium-italic.fntdata"/><Relationship Id="rId42" Type="http://schemas.openxmlformats.org/officeDocument/2006/relationships/slide" Target="slides/slide35.xml"/><Relationship Id="rId86" Type="http://schemas.openxmlformats.org/officeDocument/2006/relationships/font" Target="fonts/RobotoCondensed-bold.fntdata"/><Relationship Id="rId41" Type="http://schemas.openxmlformats.org/officeDocument/2006/relationships/slide" Target="slides/slide34.xml"/><Relationship Id="rId85" Type="http://schemas.openxmlformats.org/officeDocument/2006/relationships/font" Target="fonts/RobotoCondensed-regular.fntdata"/><Relationship Id="rId44" Type="http://schemas.openxmlformats.org/officeDocument/2006/relationships/slide" Target="slides/slide37.xml"/><Relationship Id="rId88" Type="http://schemas.openxmlformats.org/officeDocument/2006/relationships/font" Target="fonts/RobotoCondensed-boldItalic.fntdata"/><Relationship Id="rId43" Type="http://schemas.openxmlformats.org/officeDocument/2006/relationships/slide" Target="slides/slide36.xml"/><Relationship Id="rId87" Type="http://schemas.openxmlformats.org/officeDocument/2006/relationships/font" Target="fonts/RobotoCondensed-italic.fntdata"/><Relationship Id="rId46" Type="http://schemas.openxmlformats.org/officeDocument/2006/relationships/slide" Target="slides/slide39.xml"/><Relationship Id="rId45" Type="http://schemas.openxmlformats.org/officeDocument/2006/relationships/slide" Target="slides/slide38.xml"/><Relationship Id="rId89" Type="http://schemas.openxmlformats.org/officeDocument/2006/relationships/font" Target="fonts/OptimisticText-regular.fntdata"/><Relationship Id="rId80" Type="http://schemas.openxmlformats.org/officeDocument/2006/relationships/font" Target="fonts/Inter-boldItalic.fntdata"/><Relationship Id="rId82" Type="http://schemas.openxmlformats.org/officeDocument/2006/relationships/font" Target="fonts/MontserratMedium-bold.fntdata"/><Relationship Id="rId81" Type="http://schemas.openxmlformats.org/officeDocument/2006/relationships/font" Target="fonts/MontserratMedium-regular.fntdata"/><Relationship Id="rId1" Type="http://schemas.openxmlformats.org/officeDocument/2006/relationships/theme" Target="theme/theme4.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48" Type="http://schemas.openxmlformats.org/officeDocument/2006/relationships/slide" Target="slides/slide41.xml"/><Relationship Id="rId47" Type="http://schemas.openxmlformats.org/officeDocument/2006/relationships/slide" Target="slides/slide40.xml"/><Relationship Id="rId49" Type="http://schemas.openxmlformats.org/officeDocument/2006/relationships/slide" Target="slides/slide42.xml"/><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notesMaster" Target="notesMasters/notesMaster1.xml"/><Relationship Id="rId8" Type="http://schemas.openxmlformats.org/officeDocument/2006/relationships/slide" Target="slides/slide1.xml"/><Relationship Id="rId73" Type="http://schemas.openxmlformats.org/officeDocument/2006/relationships/font" Target="fonts/Montserrat-regular.fntdata"/><Relationship Id="rId72" Type="http://schemas.openxmlformats.org/officeDocument/2006/relationships/font" Target="fonts/MontserratSemiBold-boldItalic.fntdata"/><Relationship Id="rId31" Type="http://schemas.openxmlformats.org/officeDocument/2006/relationships/slide" Target="slides/slide24.xml"/><Relationship Id="rId75" Type="http://schemas.openxmlformats.org/officeDocument/2006/relationships/font" Target="fonts/Montserrat-italic.fntdata"/><Relationship Id="rId30" Type="http://schemas.openxmlformats.org/officeDocument/2006/relationships/slide" Target="slides/slide23.xml"/><Relationship Id="rId74" Type="http://schemas.openxmlformats.org/officeDocument/2006/relationships/font" Target="fonts/Montserrat-bold.fntdata"/><Relationship Id="rId33" Type="http://schemas.openxmlformats.org/officeDocument/2006/relationships/slide" Target="slides/slide26.xml"/><Relationship Id="rId77" Type="http://schemas.openxmlformats.org/officeDocument/2006/relationships/font" Target="fonts/Inter-regular.fntdata"/><Relationship Id="rId32" Type="http://schemas.openxmlformats.org/officeDocument/2006/relationships/slide" Target="slides/slide25.xml"/><Relationship Id="rId76" Type="http://schemas.openxmlformats.org/officeDocument/2006/relationships/font" Target="fonts/Montserrat-boldItalic.fntdata"/><Relationship Id="rId35" Type="http://schemas.openxmlformats.org/officeDocument/2006/relationships/slide" Target="slides/slide28.xml"/><Relationship Id="rId79" Type="http://schemas.openxmlformats.org/officeDocument/2006/relationships/font" Target="fonts/Inter-italic.fntdata"/><Relationship Id="rId34" Type="http://schemas.openxmlformats.org/officeDocument/2006/relationships/slide" Target="slides/slide27.xml"/><Relationship Id="rId78" Type="http://schemas.openxmlformats.org/officeDocument/2006/relationships/font" Target="fonts/Inter-bold.fntdata"/><Relationship Id="rId71" Type="http://schemas.openxmlformats.org/officeDocument/2006/relationships/font" Target="fonts/MontserratSemiBold-italic.fntdata"/><Relationship Id="rId70" Type="http://schemas.openxmlformats.org/officeDocument/2006/relationships/font" Target="fonts/MontserratSemiBold-bold.fntdata"/><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62" Type="http://schemas.openxmlformats.org/officeDocument/2006/relationships/slide" Target="slides/slide55.xml"/><Relationship Id="rId61" Type="http://schemas.openxmlformats.org/officeDocument/2006/relationships/slide" Target="slides/slide54.xml"/><Relationship Id="rId20" Type="http://schemas.openxmlformats.org/officeDocument/2006/relationships/slide" Target="slides/slide13.xml"/><Relationship Id="rId64" Type="http://schemas.openxmlformats.org/officeDocument/2006/relationships/slide" Target="slides/slide57.xml"/><Relationship Id="rId63" Type="http://schemas.openxmlformats.org/officeDocument/2006/relationships/slide" Target="slides/slide56.xml"/><Relationship Id="rId22" Type="http://schemas.openxmlformats.org/officeDocument/2006/relationships/slide" Target="slides/slide15.xml"/><Relationship Id="rId66" Type="http://schemas.openxmlformats.org/officeDocument/2006/relationships/slide" Target="slides/slide59.xml"/><Relationship Id="rId21" Type="http://schemas.openxmlformats.org/officeDocument/2006/relationships/slide" Target="slides/slide14.xml"/><Relationship Id="rId65" Type="http://schemas.openxmlformats.org/officeDocument/2006/relationships/slide" Target="slides/slide58.xml"/><Relationship Id="rId24" Type="http://schemas.openxmlformats.org/officeDocument/2006/relationships/slide" Target="slides/slide17.xml"/><Relationship Id="rId68" Type="http://schemas.openxmlformats.org/officeDocument/2006/relationships/font" Target="fonts/OptimisticDisplayMedium-bold.fntdata"/><Relationship Id="rId23" Type="http://schemas.openxmlformats.org/officeDocument/2006/relationships/slide" Target="slides/slide16.xml"/><Relationship Id="rId67" Type="http://schemas.openxmlformats.org/officeDocument/2006/relationships/font" Target="fonts/OptimisticDisplayMedium-regular.fntdata"/><Relationship Id="rId60" Type="http://schemas.openxmlformats.org/officeDocument/2006/relationships/slide" Target="slides/slide53.xml"/><Relationship Id="rId26" Type="http://schemas.openxmlformats.org/officeDocument/2006/relationships/slide" Target="slides/slide19.xml"/><Relationship Id="rId25" Type="http://schemas.openxmlformats.org/officeDocument/2006/relationships/slide" Target="slides/slide18.xml"/><Relationship Id="rId69" Type="http://schemas.openxmlformats.org/officeDocument/2006/relationships/font" Target="fonts/MontserratSemiBold-regular.fntdata"/><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1" Type="http://schemas.openxmlformats.org/officeDocument/2006/relationships/slide" Target="slides/slide44.xml"/><Relationship Id="rId50" Type="http://schemas.openxmlformats.org/officeDocument/2006/relationships/slide" Target="slides/slide43.xml"/><Relationship Id="rId94" Type="http://schemas.openxmlformats.org/officeDocument/2006/relationships/font" Target="fonts/OptimisticDisplay-bold.fntdata"/><Relationship Id="rId53" Type="http://schemas.openxmlformats.org/officeDocument/2006/relationships/slide" Target="slides/slide46.xml"/><Relationship Id="rId52" Type="http://schemas.openxmlformats.org/officeDocument/2006/relationships/slide" Target="slides/slide45.xml"/><Relationship Id="rId11" Type="http://schemas.openxmlformats.org/officeDocument/2006/relationships/slide" Target="slides/slide4.xml"/><Relationship Id="rId55" Type="http://schemas.openxmlformats.org/officeDocument/2006/relationships/slide" Target="slides/slide48.xml"/><Relationship Id="rId10" Type="http://schemas.openxmlformats.org/officeDocument/2006/relationships/slide" Target="slides/slide3.xml"/><Relationship Id="rId54" Type="http://schemas.openxmlformats.org/officeDocument/2006/relationships/slide" Target="slides/slide47.xml"/><Relationship Id="rId13" Type="http://schemas.openxmlformats.org/officeDocument/2006/relationships/slide" Target="slides/slide6.xml"/><Relationship Id="rId57" Type="http://schemas.openxmlformats.org/officeDocument/2006/relationships/slide" Target="slides/slide50.xml"/><Relationship Id="rId12" Type="http://schemas.openxmlformats.org/officeDocument/2006/relationships/slide" Target="slides/slide5.xml"/><Relationship Id="rId56" Type="http://schemas.openxmlformats.org/officeDocument/2006/relationships/slide" Target="slides/slide49.xml"/><Relationship Id="rId91" Type="http://schemas.openxmlformats.org/officeDocument/2006/relationships/font" Target="fonts/OptimisticTextLight-regular.fntdata"/><Relationship Id="rId90" Type="http://schemas.openxmlformats.org/officeDocument/2006/relationships/font" Target="fonts/OptimisticText-bold.fntdata"/><Relationship Id="rId93" Type="http://schemas.openxmlformats.org/officeDocument/2006/relationships/font" Target="fonts/OptimisticDisplayLight-regular.fntdata"/><Relationship Id="rId92" Type="http://schemas.openxmlformats.org/officeDocument/2006/relationships/font" Target="fonts/OptimisticTextLight-bold.fntdata"/><Relationship Id="rId15" Type="http://schemas.openxmlformats.org/officeDocument/2006/relationships/slide" Target="slides/slide8.xml"/><Relationship Id="rId59" Type="http://schemas.openxmlformats.org/officeDocument/2006/relationships/slide" Target="slides/slide52.xml"/><Relationship Id="rId14" Type="http://schemas.openxmlformats.org/officeDocument/2006/relationships/slide" Target="slides/slide7.xml"/><Relationship Id="rId58" Type="http://schemas.openxmlformats.org/officeDocument/2006/relationships/slide" Target="slides/slide51.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llama.com/" TargetMode="Externa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3d038071d8d_0_150:notes"/>
          <p:cNvSpPr/>
          <p:nvPr>
            <p:ph idx="2" type="sldImg"/>
          </p:nvPr>
        </p:nvSpPr>
        <p:spPr>
          <a:xfrm>
            <a:off x="381001"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35" name="Google Shape;335;g3d038071d8d_0_15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8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800"/>
              </a:spcBef>
              <a:spcAft>
                <a:spcPts val="0"/>
              </a:spcAft>
              <a:buClr>
                <a:schemeClr val="dk1"/>
              </a:buClr>
              <a:buSzPts val="1100"/>
              <a:buFont typeface="Arial"/>
              <a:buNone/>
            </a:pPr>
            <a:r>
              <a:rPr b="1" lang="en" sz="1200">
                <a:solidFill>
                  <a:schemeClr val="dk1"/>
                </a:solidFill>
                <a:latin typeface="Inter"/>
                <a:ea typeface="Inter"/>
                <a:cs typeface="Inter"/>
                <a:sym typeface="Inter"/>
              </a:rPr>
              <a:t>Pre-Session Preparation (5 minutes before start)</a:t>
            </a:r>
            <a:endParaRPr b="1"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Materials Check:</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Ensure the presentation device is working properly </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Get backup offline materials ready (printed AI examples, voting cards)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Confirm your connectivity level (high/medium/low)</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Distribute student handouts </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"AI Detection Scorecard" sheets ready</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Room Setup:</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Arrange seating for easy pair discussions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Ensure all students can see presentation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Test any online tools if using high-connectivity version</a:t>
            </a:r>
            <a:endParaRPr b="1" sz="1200" u="sng">
              <a:solidFill>
                <a:schemeClr val="dk2"/>
              </a:solidFill>
              <a:latin typeface="Inter"/>
              <a:ea typeface="Inter"/>
              <a:cs typeface="Inter"/>
              <a:sym typeface="Inte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3d038071d8d_0_3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7" name="Google Shape;347;g3d038071d8d_0_3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8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800"/>
              </a:spcBef>
              <a:spcAft>
                <a:spcPts val="0"/>
              </a:spcAft>
              <a:buClr>
                <a:schemeClr val="dk1"/>
              </a:buClr>
              <a:buSzPts val="1100"/>
              <a:buFont typeface="Arial"/>
              <a:buNone/>
            </a:pPr>
            <a:r>
              <a:rPr b="1" lang="en" sz="1200">
                <a:solidFill>
                  <a:schemeClr val="dk1"/>
                </a:solidFill>
                <a:latin typeface="Inter"/>
                <a:ea typeface="Inter"/>
                <a:cs typeface="Inter"/>
                <a:sym typeface="Inter"/>
              </a:rPr>
              <a:t>Outline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lang="en" sz="1200">
                <a:solidFill>
                  <a:schemeClr val="dk1"/>
                </a:solidFill>
                <a:latin typeface="Inter"/>
                <a:ea typeface="Inter"/>
                <a:cs typeface="Inter"/>
                <a:sym typeface="Inter"/>
              </a:rPr>
              <a:t>Describe what the session will cover, how long it will take and what the key learning objectives of the session are. </a:t>
            </a:r>
            <a:endParaRPr sz="1200">
              <a:solidFill>
                <a:schemeClr val="dk1"/>
              </a:solidFill>
              <a:latin typeface="Inter"/>
              <a:ea typeface="Inter"/>
              <a:cs typeface="Inter"/>
              <a:sym typeface="Inter"/>
            </a:endParaRPr>
          </a:p>
          <a:p>
            <a:pPr indent="-304800" lvl="0" marL="457200" rtl="0" algn="l">
              <a:lnSpc>
                <a:spcPct val="115000"/>
              </a:lnSpc>
              <a:spcBef>
                <a:spcPts val="1400"/>
              </a:spcBef>
              <a:spcAft>
                <a:spcPts val="0"/>
              </a:spcAft>
              <a:buClr>
                <a:schemeClr val="dk1"/>
              </a:buClr>
              <a:buSzPts val="1200"/>
              <a:buFont typeface="Inter"/>
              <a:buChar char="●"/>
            </a:pPr>
            <a:r>
              <a:rPr lang="en" sz="1200">
                <a:solidFill>
                  <a:schemeClr val="dk1"/>
                </a:solidFill>
                <a:latin typeface="Inter"/>
                <a:ea typeface="Inter"/>
                <a:cs typeface="Inter"/>
                <a:sym typeface="Inter"/>
              </a:rPr>
              <a:t>The session will take 60 minutes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We will be exploring 6 different interactive modules that will help you understand AI better, learn how to create with AI, stay safe with AI and explore what role you can play in the future of AI. </a:t>
            </a:r>
            <a:endParaRPr sz="1000">
              <a:solidFill>
                <a:schemeClr val="dk1"/>
              </a:solidFill>
              <a:latin typeface="Inter"/>
              <a:ea typeface="Inter"/>
              <a:cs typeface="Inter"/>
              <a:sym typeface="Inter"/>
            </a:endParaRPr>
          </a:p>
          <a:p>
            <a:pPr indent="0" lvl="0" marL="0" rtl="0" algn="l">
              <a:spcBef>
                <a:spcPts val="40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d038071d8d_0_10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3d038071d8d_0_10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Learning Objective: </a:t>
            </a:r>
            <a:r>
              <a:rPr lang="en" sz="1200">
                <a:solidFill>
                  <a:schemeClr val="dk1"/>
                </a:solidFill>
                <a:latin typeface="Inter"/>
                <a:ea typeface="Inter"/>
                <a:cs typeface="Inter"/>
                <a:sym typeface="Inter"/>
              </a:rPr>
              <a:t>Students will explore and discuss how AI is already part of their everyday experiences, from the apps they use to the technology around them.</a:t>
            </a:r>
            <a:endParaRPr>
              <a:latin typeface="Inter"/>
              <a:ea typeface="Inter"/>
              <a:cs typeface="Inter"/>
              <a:sym typeface="Inte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5" name="Shape 415"/>
        <p:cNvGrpSpPr/>
        <p:nvPr/>
      </p:nvGrpSpPr>
      <p:grpSpPr>
        <a:xfrm>
          <a:off x="0" y="0"/>
          <a:ext cx="0" cy="0"/>
          <a:chOff x="0" y="0"/>
          <a:chExt cx="0" cy="0"/>
        </a:xfrm>
      </p:grpSpPr>
      <p:sp>
        <p:nvSpPr>
          <p:cNvPr id="416" name="Google Shape;416;g3d038071d8d_0_14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7" name="Google Shape;417;g3d038071d8d_0_14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Opening Script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"Welcome everyone! Before we start, quick question - who used their phone this morning? Keep your hand up if you used WhatsApp... Instagram... YouTube... Great!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4" name="Shape 424"/>
        <p:cNvGrpSpPr/>
        <p:nvPr/>
      </p:nvGrpSpPr>
      <p:grpSpPr>
        <a:xfrm>
          <a:off x="0" y="0"/>
          <a:ext cx="0" cy="0"/>
          <a:chOff x="0" y="0"/>
          <a:chExt cx="0" cy="0"/>
        </a:xfrm>
      </p:grpSpPr>
      <p:sp>
        <p:nvSpPr>
          <p:cNvPr id="425" name="Google Shape;425;g3d038071d8d_0_10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6" name="Google Shape;426;g3d038071d8d_0_10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Opening Script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Here's the exciting part - you've all been using AI without knowing it. Today we're going to become AI detectives and discover the AI that's already part of your daily life."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9" name="Shape 439"/>
        <p:cNvGrpSpPr/>
        <p:nvPr/>
      </p:nvGrpSpPr>
      <p:grpSpPr>
        <a:xfrm>
          <a:off x="0" y="0"/>
          <a:ext cx="0" cy="0"/>
          <a:chOff x="0" y="0"/>
          <a:chExt cx="0" cy="0"/>
        </a:xfrm>
      </p:grpSpPr>
      <p:sp>
        <p:nvSpPr>
          <p:cNvPr id="440" name="Google Shape;440;g3d038071d8d_0_14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1" name="Google Shape;441;g3d038071d8d_0_14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AI Spotter Challenge</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"I'm going to show you 6 apps and features. When you spot something that uses AI, raise your hand. Don't worry about being wrong - this is about learning!"</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d038071d8d_0_10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3d038071d8d_0_10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AI Spotter Challenge</a:t>
            </a:r>
            <a:r>
              <a:rPr lang="en" sz="1200">
                <a:solidFill>
                  <a:schemeClr val="dk1"/>
                </a:solidFill>
                <a:latin typeface="Inter"/>
                <a:ea typeface="Inter"/>
                <a:cs typeface="Inter"/>
                <a:sym typeface="Inter"/>
              </a:rPr>
              <a:t> (3 minutes):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Examples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AutoNum type="arabicPeriod"/>
            </a:pPr>
            <a:r>
              <a:rPr b="1" lang="en" sz="1200">
                <a:solidFill>
                  <a:schemeClr val="dk1"/>
                </a:solidFill>
                <a:latin typeface="Inter"/>
                <a:ea typeface="Inter"/>
                <a:cs typeface="Inter"/>
                <a:sym typeface="Inter"/>
              </a:rPr>
              <a:t>Instagram face filters</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recognizes faces and adds effects</a:t>
            </a:r>
            <a:endParaRPr i="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WhatsApp voice note transcription</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converts speech to text</a:t>
            </a:r>
            <a:endParaRPr i="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Google Translate camera feature</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translates text in real-time</a:t>
            </a:r>
            <a:endParaRPr i="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YouTube recommended videos</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learns your preferences</a:t>
            </a:r>
            <a:endParaRPr i="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TikTok's "For You" page</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curates personalized content</a:t>
            </a:r>
            <a:endParaRPr i="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Google Photos face grouping</a:t>
            </a:r>
            <a:r>
              <a:rPr lang="en" sz="1200">
                <a:solidFill>
                  <a:schemeClr val="dk1"/>
                </a:solidFill>
                <a:latin typeface="Inter"/>
                <a:ea typeface="Inter"/>
                <a:cs typeface="Inter"/>
                <a:sym typeface="Inter"/>
              </a:rPr>
              <a:t> - </a:t>
            </a:r>
            <a:r>
              <a:rPr i="1" lang="en" sz="1200">
                <a:solidFill>
                  <a:schemeClr val="dk1"/>
                </a:solidFill>
                <a:latin typeface="Inter"/>
                <a:ea typeface="Inter"/>
                <a:cs typeface="Inter"/>
                <a:sym typeface="Inter"/>
              </a:rPr>
              <a:t>AI recognizes people in your photos</a:t>
            </a:r>
            <a:endParaRPr i="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Facilitation Tips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Celebrate every response, even incorrect ones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Ask students to explain their thinking: "Why do you think that's AI?"</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Connect to their experiences: "Has anyone noticed YouTube suggesting videos similar to what you just watched?"</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Cultural Sensitivity Notes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Some students may not have access to all these apps - acknowledge this openly</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Include examples relevant to different economic backgrounds (e.g., basic phones vs. smartphones) </a:t>
            </a:r>
            <a:r>
              <a:rPr b="1" lang="en" sz="1200">
                <a:solidFill>
                  <a:schemeClr val="dk1"/>
                </a:solidFill>
                <a:latin typeface="Inter"/>
                <a:ea typeface="Inter"/>
                <a:cs typeface="Inter"/>
                <a:sym typeface="Inter"/>
              </a:rPr>
              <a:t>across Nigeria, Kenya, and South Africa</a:t>
            </a:r>
            <a:endParaRPr b="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Be aware that data costs may limit some students' app usage </a:t>
            </a:r>
            <a:r>
              <a:rPr b="1" lang="en" sz="1200">
                <a:solidFill>
                  <a:schemeClr val="dk1"/>
                </a:solidFill>
                <a:latin typeface="Inter"/>
                <a:ea typeface="Inter"/>
                <a:cs typeface="Inter"/>
                <a:sym typeface="Inter"/>
              </a:rPr>
              <a:t>particularly in rural areas of all three countries</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g3d038071d8d_0_14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5" name="Google Shape;485;g3d038071d8d_0_14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0"/>
              </a:spcBef>
              <a:spcAft>
                <a:spcPts val="0"/>
              </a:spcAft>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0"/>
              </a:spcBef>
              <a:spcAft>
                <a:spcPts val="0"/>
              </a:spcAft>
              <a:buClr>
                <a:schemeClr val="dk1"/>
              </a:buClr>
              <a:buSzPts val="1100"/>
              <a:buFont typeface="Arial"/>
              <a:buNone/>
            </a:pPr>
            <a:br>
              <a:rPr lang="en" sz="1200">
                <a:solidFill>
                  <a:schemeClr val="dk1"/>
                </a:solidFill>
                <a:latin typeface="Inter"/>
                <a:ea typeface="Inter"/>
                <a:cs typeface="Inter"/>
                <a:sym typeface="Inter"/>
              </a:rPr>
            </a:br>
            <a:r>
              <a:rPr lang="en" sz="1200">
                <a:solidFill>
                  <a:schemeClr val="dk1"/>
                </a:solidFill>
                <a:latin typeface="Inter"/>
                <a:ea typeface="Inter"/>
                <a:cs typeface="Inter"/>
                <a:sym typeface="Inter"/>
              </a:rPr>
              <a:t>This section defines Artificial Intelligence and how it works. </a:t>
            </a:r>
            <a:endParaRPr sz="1200">
              <a:solidFill>
                <a:schemeClr val="dk1"/>
              </a:solidFill>
              <a:latin typeface="Inter"/>
              <a:ea typeface="Inter"/>
              <a:cs typeface="Inter"/>
              <a:sym typeface="Inte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2" name="Shape 492"/>
        <p:cNvGrpSpPr/>
        <p:nvPr/>
      </p:nvGrpSpPr>
      <p:grpSpPr>
        <a:xfrm>
          <a:off x="0" y="0"/>
          <a:ext cx="0" cy="0"/>
          <a:chOff x="0" y="0"/>
          <a:chExt cx="0" cy="0"/>
        </a:xfrm>
      </p:grpSpPr>
      <p:sp>
        <p:nvSpPr>
          <p:cNvPr id="493" name="Google Shape;493;g3d038071d8d_0_1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4" name="Google Shape;494;g3d038071d8d_0_1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0"/>
              </a:spcBef>
              <a:spcAft>
                <a:spcPts val="0"/>
              </a:spcAft>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0"/>
              </a:spcBef>
              <a:spcAft>
                <a:spcPts val="0"/>
              </a:spcAft>
              <a:buClr>
                <a:schemeClr val="dk1"/>
              </a:buClr>
              <a:buSzPts val="1100"/>
              <a:buFont typeface="Arial"/>
              <a:buNone/>
            </a:pPr>
            <a:br>
              <a:rPr lang="en" sz="1200">
                <a:solidFill>
                  <a:schemeClr val="dk1"/>
                </a:solidFill>
                <a:latin typeface="Inter"/>
                <a:ea typeface="Inter"/>
                <a:cs typeface="Inter"/>
                <a:sym typeface="Inter"/>
              </a:rPr>
            </a:br>
            <a:r>
              <a:rPr lang="en" sz="1200">
                <a:solidFill>
                  <a:schemeClr val="dk1"/>
                </a:solidFill>
                <a:latin typeface="Inter"/>
                <a:ea typeface="Inter"/>
                <a:cs typeface="Inter"/>
                <a:sym typeface="Inter"/>
              </a:rPr>
              <a:t>“Before we proceed, </a:t>
            </a:r>
            <a:r>
              <a:rPr b="1" lang="en" sz="1200">
                <a:solidFill>
                  <a:schemeClr val="dk1"/>
                </a:solidFill>
                <a:latin typeface="Inter"/>
                <a:ea typeface="Inter"/>
                <a:cs typeface="Inter"/>
                <a:sym typeface="Inter"/>
              </a:rPr>
              <a:t>what is AI or Artificial Intelligence?</a:t>
            </a:r>
            <a:r>
              <a:rPr lang="en" sz="1200">
                <a:solidFill>
                  <a:schemeClr val="dk1"/>
                </a:solidFill>
                <a:latin typeface="Inter"/>
                <a:ea typeface="Inter"/>
                <a:cs typeface="Inter"/>
                <a:sym typeface="Inter"/>
              </a:rPr>
              <a:t>” </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None/>
            </a:pPr>
            <a:r>
              <a:rPr lang="en" sz="1200">
                <a:solidFill>
                  <a:schemeClr val="dk1"/>
                </a:solidFill>
                <a:latin typeface="Inter"/>
                <a:ea typeface="Inter"/>
                <a:cs typeface="Inter"/>
                <a:sym typeface="Inter"/>
              </a:rPr>
              <a:t>“AI, or Artificial Intelligence, is when computers or machines are made to think and learn like people. They can answer questions, help you find things, or even talk to you—just like a very smart robot friend!"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7" name="Shape 507"/>
        <p:cNvGrpSpPr/>
        <p:nvPr/>
      </p:nvGrpSpPr>
      <p:grpSpPr>
        <a:xfrm>
          <a:off x="0" y="0"/>
          <a:ext cx="0" cy="0"/>
          <a:chOff x="0" y="0"/>
          <a:chExt cx="0" cy="0"/>
        </a:xfrm>
      </p:grpSpPr>
      <p:sp>
        <p:nvSpPr>
          <p:cNvPr id="508" name="Google Shape;508;g3d1bfa2b17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9" name="Google Shape;509;g3d1bfa2b17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W</a:t>
            </a:r>
            <a:r>
              <a:rPr b="1" lang="en" sz="1200">
                <a:solidFill>
                  <a:schemeClr val="dk1"/>
                </a:solidFill>
                <a:latin typeface="Inter"/>
                <a:ea typeface="Inter"/>
                <a:cs typeface="Inter"/>
                <a:sym typeface="Inter"/>
              </a:rPr>
              <a:t>hat is Artificial Intelligence?</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How does it work?</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“Learn from Examples: AI looks at lots and lots of pictures, words, or sounds—like homework—to understand patterns. For example, it might see 1,000 pictures of cats to learn what a cat looks like.”</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“Practice and Get Smarter: Just like you get better when you practice, AI keeps learning by trying things over and over, and checking if it's right.”</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“Make Predictions or Decisions: Once it has learned enough, AI can guess what something is, write a sentence, or even talk to you—based on what it has learned.”</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“Help You Do Things Faster: AI uses what it knows to help people—like suggesting songs, drawing pictures, or answering questions!”</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3" name="Shape 533"/>
        <p:cNvGrpSpPr/>
        <p:nvPr/>
      </p:nvGrpSpPr>
      <p:grpSpPr>
        <a:xfrm>
          <a:off x="0" y="0"/>
          <a:ext cx="0" cy="0"/>
          <a:chOff x="0" y="0"/>
          <a:chExt cx="0" cy="0"/>
        </a:xfrm>
      </p:grpSpPr>
      <p:sp>
        <p:nvSpPr>
          <p:cNvPr id="534" name="Google Shape;534;g3d038071d8d_0_15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5" name="Google Shape;535;g3d038071d8d_0_15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This objective is to reassure participants and set the right expectations about AI. Emphasise that AI is here to support them, not replace them.</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g3d038071d8d_0_12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4" name="Google Shape;544;g3d038071d8d_0_12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“AI can speed up certain tasks, help explore ideas, or make learning easier — but it still relies on </a:t>
            </a:r>
            <a:r>
              <a:rPr i="1" lang="en" sz="1200">
                <a:solidFill>
                  <a:schemeClr val="dk1"/>
                </a:solidFill>
                <a:latin typeface="Inter"/>
                <a:ea typeface="Inter"/>
                <a:cs typeface="Inter"/>
                <a:sym typeface="Inter"/>
              </a:rPr>
              <a:t>your</a:t>
            </a:r>
            <a:r>
              <a:rPr lang="en" sz="1200">
                <a:solidFill>
                  <a:schemeClr val="dk1"/>
                </a:solidFill>
                <a:latin typeface="Inter"/>
                <a:ea typeface="Inter"/>
                <a:cs typeface="Inter"/>
                <a:sym typeface="Inter"/>
              </a:rPr>
              <a:t> creativity, judgement, and guidance”.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Use simple examples: brainstorming ideas, drafting messages, summarising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“The toolbox analogy: AI is just one tool among many — like a screwdriver or paintbrush. It makes some tasks easier, but it can’t do anything meaningful without the person using it.”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“Just like with any other tools you use, you remain in control. You decide what to ask, what to accept, and what to change. Always review AI outputs and think critically.”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“Your human strengths such as creativity, empathy, problem-solving, and leadership are still essential and cannot be replaced. AI enhances those strengths; it doesn’t diminish them.”</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6" name="Shape 566"/>
        <p:cNvGrpSpPr/>
        <p:nvPr/>
      </p:nvGrpSpPr>
      <p:grpSpPr>
        <a:xfrm>
          <a:off x="0" y="0"/>
          <a:ext cx="0" cy="0"/>
          <a:chOff x="0" y="0"/>
          <a:chExt cx="0" cy="0"/>
        </a:xfrm>
      </p:grpSpPr>
      <p:sp>
        <p:nvSpPr>
          <p:cNvPr id="567" name="Google Shape;567;g3d038071d8d_0_15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8" name="Google Shape;568;g3d038071d8d_0_15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None/>
            </a:pPr>
            <a:r>
              <a:rPr lang="en" sz="1200">
                <a:solidFill>
                  <a:schemeClr val="dk1"/>
                </a:solidFill>
                <a:latin typeface="Inter"/>
                <a:ea typeface="Inter"/>
                <a:cs typeface="Inter"/>
                <a:sym typeface="Inter"/>
              </a:rPr>
              <a:t>"Amazing! You already know more about AI than you thought. Today we're going on a journey with 6 stops, like a video game with different levels. Each level will give you new AI superpowers."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5" name="Shape 575"/>
        <p:cNvGrpSpPr/>
        <p:nvPr/>
      </p:nvGrpSpPr>
      <p:grpSpPr>
        <a:xfrm>
          <a:off x="0" y="0"/>
          <a:ext cx="0" cy="0"/>
          <a:chOff x="0" y="0"/>
          <a:chExt cx="0" cy="0"/>
        </a:xfrm>
      </p:grpSpPr>
      <p:sp>
        <p:nvSpPr>
          <p:cNvPr id="576" name="Google Shape;576;g3d038071d8d_0_12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7" name="Google Shape;577;g3d038071d8d_0_12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Interactive Element - AI Superpower Goal Setting</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"Before we start, think about what AI superpower you want by the end of today. Are you most excited to become an AI Detective, AI Creator, or AI Guardian? Turn to the person next to you and share your choice."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Facilitation Notes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Give students 1 minute to discuss in pairs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Ask 2-3 volunteers to share their goals with the class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2" name="Shape 612"/>
        <p:cNvGrpSpPr/>
        <p:nvPr/>
      </p:nvGrpSpPr>
      <p:grpSpPr>
        <a:xfrm>
          <a:off x="0" y="0"/>
          <a:ext cx="0" cy="0"/>
          <a:chOff x="0" y="0"/>
          <a:chExt cx="0" cy="0"/>
        </a:xfrm>
      </p:grpSpPr>
      <p:sp>
        <p:nvSpPr>
          <p:cNvPr id="613" name="Google Shape;613;g3d038071d8d_0_13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4" name="Google Shape;614;g3d038071d8d_0_13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can identify basic signs of AI-generated content and understand why this skill matters.</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9" name="Shape 619"/>
        <p:cNvGrpSpPr/>
        <p:nvPr/>
      </p:nvGrpSpPr>
      <p:grpSpPr>
        <a:xfrm>
          <a:off x="0" y="0"/>
          <a:ext cx="0" cy="0"/>
          <a:chOff x="0" y="0"/>
          <a:chExt cx="0" cy="0"/>
        </a:xfrm>
      </p:grpSpPr>
      <p:sp>
        <p:nvSpPr>
          <p:cNvPr id="620" name="Google Shape;620;g3d038071d8d_0_13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1" name="Google Shape;621;g3d038071d8d_0_13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"Welcome to your first detective mission! I'm going to show you two photos of young Africans. One is real, one was created by AI. Look carefully at the details - eyes, hands, background. Take 30 seconds to decide."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Low-Connectivity Option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Use printed examples prepared in advance</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Pass around for closer inspection</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Voting Process</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"Everyone vote by pointing left for Photo A or right for Photo B. No changing your mind! Now let's see the answer..."</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Reveal &amp; Teaching Moment</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"Photo B was AI-generated! Let me show you the clues: Notice the ears don't quite match, the background has strange blending, and the lighting on the face is inconsistent. AI is getting better, but it still struggles with small details."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Discussion Prompt</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"Why might it be important to tell the difference between real and AI photos?"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Expected Student Responses &amp; Your Follow-ups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"To avoid being fooled" → "Exactly! What could happen if someone shared a fake photo claiming it was real news?"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"For school projects" → "Good thinking! How might your teacher feel if you used an AI photo without saying so?"</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5" name="Shape 645"/>
        <p:cNvGrpSpPr/>
        <p:nvPr/>
      </p:nvGrpSpPr>
      <p:grpSpPr>
        <a:xfrm>
          <a:off x="0" y="0"/>
          <a:ext cx="0" cy="0"/>
          <a:chOff x="0" y="0"/>
          <a:chExt cx="0" cy="0"/>
        </a:xfrm>
      </p:grpSpPr>
      <p:sp>
        <p:nvSpPr>
          <p:cNvPr id="646" name="Google Shape;646;g3d038071d8d_0_13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7" name="Google Shape;647;g3d038071d8d_0_13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br>
              <a:rPr b="1" lang="en" sz="1200">
                <a:solidFill>
                  <a:schemeClr val="dk1"/>
                </a:solidFill>
                <a:latin typeface="Inter"/>
                <a:ea typeface="Inter"/>
                <a:cs typeface="Inter"/>
                <a:sym typeface="Inter"/>
              </a:rPr>
            </a:br>
            <a:r>
              <a:rPr b="1" lang="en" sz="1200">
                <a:solidFill>
                  <a:schemeClr val="dk1"/>
                </a:solidFill>
                <a:latin typeface="Inter"/>
                <a:ea typeface="Inter"/>
                <a:cs typeface="Inter"/>
                <a:sym typeface="Inter"/>
              </a:rPr>
              <a:t>Cultural Context Setup</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t>
            </a:r>
            <a:r>
              <a:rPr b="1" lang="en" sz="1200">
                <a:solidFill>
                  <a:schemeClr val="dk1"/>
                </a:solidFill>
                <a:latin typeface="Inter"/>
                <a:ea typeface="Inter"/>
                <a:cs typeface="Inter"/>
                <a:sym typeface="Inter"/>
              </a:rPr>
              <a:t>Africa has amazing musicians like Burna Boy from Nigeria, Sauti Sol from Kenya, and Master KG from South Africa</a:t>
            </a:r>
            <a:r>
              <a:rPr lang="en" sz="1200">
                <a:solidFill>
                  <a:schemeClr val="dk1"/>
                </a:solidFill>
                <a:latin typeface="Inter"/>
                <a:ea typeface="Inter"/>
                <a:cs typeface="Inter"/>
                <a:sym typeface="Inter"/>
              </a:rPr>
              <a:t>. But now AI can create music too. Let's test your ears!"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Audio Comparison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Char char="●"/>
            </a:pPr>
            <a:r>
              <a:rPr b="1" lang="en" sz="1200">
                <a:solidFill>
                  <a:schemeClr val="dk1"/>
                </a:solidFill>
                <a:latin typeface="Inter"/>
                <a:ea typeface="Inter"/>
                <a:cs typeface="Inter"/>
                <a:sym typeface="Inter"/>
              </a:rPr>
              <a:t>Track 1</a:t>
            </a:r>
            <a:r>
              <a:rPr lang="en" sz="1200">
                <a:solidFill>
                  <a:schemeClr val="dk1"/>
                </a:solidFill>
                <a:latin typeface="Inter"/>
                <a:ea typeface="Inter"/>
                <a:cs typeface="Inter"/>
                <a:sym typeface="Inter"/>
              </a:rPr>
              <a:t>: 30-second clip of real </a:t>
            </a:r>
            <a:r>
              <a:rPr b="1" lang="en" sz="1200">
                <a:solidFill>
                  <a:schemeClr val="dk1"/>
                </a:solidFill>
                <a:latin typeface="Inter"/>
                <a:ea typeface="Inter"/>
                <a:cs typeface="Inter"/>
                <a:sym typeface="Inter"/>
              </a:rPr>
              <a:t>Afrobeats, Amapiano, or Kenyan pop</a:t>
            </a:r>
            <a:r>
              <a:rPr lang="en" sz="1200">
                <a:solidFill>
                  <a:schemeClr val="dk1"/>
                </a:solidFill>
                <a:latin typeface="Inter"/>
                <a:ea typeface="Inter"/>
                <a:cs typeface="Inter"/>
                <a:sym typeface="Inter"/>
              </a:rPr>
              <a:t> song (choose popular, clean lyrics)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Char char="●"/>
            </a:pPr>
            <a:r>
              <a:rPr b="1" lang="en" sz="1200">
                <a:solidFill>
                  <a:schemeClr val="dk1"/>
                </a:solidFill>
                <a:latin typeface="Inter"/>
                <a:ea typeface="Inter"/>
                <a:cs typeface="Inter"/>
                <a:sym typeface="Inter"/>
              </a:rPr>
              <a:t>Track 2</a:t>
            </a:r>
            <a:r>
              <a:rPr lang="en" sz="1200">
                <a:solidFill>
                  <a:schemeClr val="dk1"/>
                </a:solidFill>
                <a:latin typeface="Inter"/>
                <a:ea typeface="Inter"/>
                <a:cs typeface="Inter"/>
                <a:sym typeface="Inter"/>
              </a:rPr>
              <a:t>: AI-generated music in the </a:t>
            </a:r>
            <a:r>
              <a:rPr b="1" lang="en" sz="1200">
                <a:solidFill>
                  <a:schemeClr val="dk1"/>
                </a:solidFill>
                <a:latin typeface="Inter"/>
                <a:ea typeface="Inter"/>
                <a:cs typeface="Inter"/>
                <a:sym typeface="Inter"/>
              </a:rPr>
              <a:t>same African music</a:t>
            </a:r>
            <a:r>
              <a:rPr lang="en" sz="1200">
                <a:solidFill>
                  <a:schemeClr val="dk1"/>
                </a:solidFill>
                <a:latin typeface="Inter"/>
                <a:ea typeface="Inter"/>
                <a:cs typeface="Inter"/>
                <a:sym typeface="Inter"/>
              </a:rPr>
              <a:t> style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Facilitation for Low-Connectivity</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If no audio available, describe the differences and use lyrics examples instead</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Show printed lyrics and ask students to identify AI vs. human writing</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Teaching Moment</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"The AI track had perfect rhythm but lacked the cultural soul and storytelling that make </a:t>
            </a:r>
            <a:r>
              <a:rPr b="1" lang="en" sz="1200">
                <a:solidFill>
                  <a:schemeClr val="dk1"/>
                </a:solidFill>
                <a:latin typeface="Inter"/>
                <a:ea typeface="Inter"/>
                <a:cs typeface="Inter"/>
                <a:sym typeface="Inter"/>
              </a:rPr>
              <a:t>African music special - whether it's the storytelling in Nigerian Afrobeats, the harmonies in Kenyan gospel, or the energy of South African Amapiano</a:t>
            </a:r>
            <a:r>
              <a:rPr lang="en" sz="1200">
                <a:solidFill>
                  <a:schemeClr val="dk1"/>
                </a:solidFill>
                <a:latin typeface="Inter"/>
                <a:ea typeface="Inter"/>
                <a:cs typeface="Inter"/>
                <a:sym typeface="Inter"/>
              </a:rPr>
              <a:t>. AI can copy patterns, but human creativity and cultural experience make music meaningful." </a:t>
            </a:r>
            <a:endParaRPr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0" name="Shape 680"/>
        <p:cNvGrpSpPr/>
        <p:nvPr/>
      </p:nvGrpSpPr>
      <p:grpSpPr>
        <a:xfrm>
          <a:off x="0" y="0"/>
          <a:ext cx="0" cy="0"/>
          <a:chOff x="0" y="0"/>
          <a:chExt cx="0" cy="0"/>
        </a:xfrm>
      </p:grpSpPr>
      <p:sp>
        <p:nvSpPr>
          <p:cNvPr id="681" name="Google Shape;681;g3d038071d8d_0_14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2" name="Google Shape;682;g3d038071d8d_0_14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"Final detective challenge! Here are two social media posts about school life in Lagos. One written by a real student, one by ChatGPT."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Example Posts</a:t>
            </a:r>
            <a:r>
              <a:rPr lang="en" sz="1200">
                <a:solidFill>
                  <a:schemeClr val="dk1"/>
                </a:solidFill>
                <a:latin typeface="Inter"/>
                <a:ea typeface="Inter"/>
                <a:cs typeface="Inter"/>
                <a:sym typeface="Inter"/>
              </a:rPr>
              <a:t>: </a:t>
            </a:r>
            <a:r>
              <a:rPr b="1" lang="en" sz="1200">
                <a:solidFill>
                  <a:schemeClr val="dk1"/>
                </a:solidFill>
                <a:latin typeface="Inter"/>
                <a:ea typeface="Inter"/>
                <a:cs typeface="Inter"/>
                <a:sym typeface="Inter"/>
              </a:rPr>
              <a:t>Post A (Human-written)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"Yoh! The rain in Cape Town today was hectic! 😅 Got stuck at school without a jacket and now looking like a drowned rat. At least the weather is finally cooling down hey. #CapeTownWeather #SchoolLife"</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Post B (AI-generated)</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"The precipitation in the metropolitan area today created challenges for students during educational hours. The weather change was unexpected and resulted in students experiencing discomfort due to inadequate protective clothing. However, the temperature reduction provided improved learning conditions."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Analysis Discussion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"What differences do you notice in how these are written?"</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Key Teaching Points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Human post uses </a:t>
            </a:r>
            <a:r>
              <a:rPr b="1" lang="en" sz="1200">
                <a:solidFill>
                  <a:schemeClr val="dk1"/>
                </a:solidFill>
                <a:latin typeface="Inter"/>
                <a:ea typeface="Inter"/>
                <a:cs typeface="Inter"/>
                <a:sym typeface="Inter"/>
              </a:rPr>
              <a:t>local slang ("Yoh!", "hectic", "hey")</a:t>
            </a:r>
            <a:endParaRPr b="1"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AI post sounds formal and doesn't use local expressions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Human post includes emotional reaction (😅) and hashtags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AI lacks cultural context and authentic voice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Note for Facilitators: Adapt the example post to match your specific location - use Lagos slang ("wahala", "sha"), Nairobi expressions ("uko sure?", "si"), or Cape Town terms ("yoh", "hectic") as appropriate for your audience</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Wrap-up</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"Congratulations, detectives! You're learning to spot AI content. Remember: AI is getting better, so always stay curious and ask questions."</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7" name="Shape 717"/>
        <p:cNvGrpSpPr/>
        <p:nvPr/>
      </p:nvGrpSpPr>
      <p:grpSpPr>
        <a:xfrm>
          <a:off x="0" y="0"/>
          <a:ext cx="0" cy="0"/>
          <a:chOff x="0" y="0"/>
          <a:chExt cx="0" cy="0"/>
        </a:xfrm>
      </p:grpSpPr>
      <p:sp>
        <p:nvSpPr>
          <p:cNvPr id="718" name="Google Shape;718;g3d08ea5fbc3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9" name="Google Shape;719;g3d08ea5fbc3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understand basic AI concepts using relatable, culturally relevant analogies.</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4" name="Shape 724"/>
        <p:cNvGrpSpPr/>
        <p:nvPr/>
      </p:nvGrpSpPr>
      <p:grpSpPr>
        <a:xfrm>
          <a:off x="0" y="0"/>
          <a:ext cx="0" cy="0"/>
          <a:chOff x="0" y="0"/>
          <a:chExt cx="0" cy="0"/>
        </a:xfrm>
      </p:grpSpPr>
      <p:sp>
        <p:nvSpPr>
          <p:cNvPr id="725" name="Google Shape;725;g3d08ea5fbc3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6" name="Google Shape;726;g3d08ea5fbc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Analogy Introduction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"Think about learning a language. If you're </a:t>
            </a:r>
            <a:r>
              <a:rPr b="1" lang="en" sz="1200">
                <a:solidFill>
                  <a:schemeClr val="dk1"/>
                </a:solidFill>
                <a:latin typeface="Inter"/>
                <a:ea typeface="Inter"/>
                <a:cs typeface="Inter"/>
                <a:sym typeface="Inter"/>
              </a:rPr>
              <a:t>Yoruba and learning English, Kikuyu and learning Swahili, or Zulu and learning Afrikaans</a:t>
            </a:r>
            <a:r>
              <a:rPr lang="en" sz="1200">
                <a:solidFill>
                  <a:schemeClr val="dk1"/>
                </a:solidFill>
                <a:latin typeface="Inter"/>
                <a:ea typeface="Inter"/>
                <a:cs typeface="Inter"/>
                <a:sym typeface="Inter"/>
              </a:rPr>
              <a:t>, you listen to how people speak, you make mistakes, you practice. AI learns similarly, but instead of listening to family and friends, it 'listens' to millions of examples from books, websites, and conversations."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Interactive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"What can your brain do that you think a computer can't?"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Expected Responses &amp; Guidance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"Feel emotions" → "Exactly! AI can recognize emotions in text, but doesn't actually feel them"</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"Understand jokes" → "Great point! AI struggles with humor, especially cultural jokes"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"Be creative" → "Interesting! AI can combine ideas in new ways, but needs humans to guide creativity"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Cultural Bridge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"When you switch between </a:t>
            </a:r>
            <a:r>
              <a:rPr b="1" lang="en" sz="1200">
                <a:solidFill>
                  <a:schemeClr val="dk1"/>
                </a:solidFill>
                <a:latin typeface="Inter"/>
                <a:ea typeface="Inter"/>
                <a:cs typeface="Inter"/>
                <a:sym typeface="Inter"/>
              </a:rPr>
              <a:t>English and your local language - whether it's Yoruba in Nigeria, Swahili in Kenya, or Afrikaans in South Africa</a:t>
            </a:r>
            <a:r>
              <a:rPr lang="en" sz="1200">
                <a:solidFill>
                  <a:schemeClr val="dk1"/>
                </a:solidFill>
                <a:latin typeface="Inter"/>
                <a:ea typeface="Inter"/>
                <a:cs typeface="Inter"/>
                <a:sym typeface="Inter"/>
              </a:rPr>
              <a:t> - depending on who you're talking to, that's something AI can't really do yet. You understand context and culture in ways that make you uniquely human."</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2" name="Shape 772"/>
        <p:cNvGrpSpPr/>
        <p:nvPr/>
      </p:nvGrpSpPr>
      <p:grpSpPr>
        <a:xfrm>
          <a:off x="0" y="0"/>
          <a:ext cx="0" cy="0"/>
          <a:chOff x="0" y="0"/>
          <a:chExt cx="0" cy="0"/>
        </a:xfrm>
      </p:grpSpPr>
      <p:sp>
        <p:nvSpPr>
          <p:cNvPr id="773" name="Google Shape;773;g3d08ea5fbc3_1_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4" name="Google Shape;774;g3d08ea5fbc3_1_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“Here’s a timeline of the development of Artificial Intelligence.”</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“1950s: Some smart people began to wonder: Can we teach machines to think like humans? A man named Alan Turing came up with a famous question: "Can a machine think?" That’s when the dream of AI began!”</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“1956–1970s: At a meeting in 1956, the word “Artificial Intelligence” was born.</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Scientists started building simple computer programs that could play games like chess or solve math problems.”</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“1980s–1990s: People thought AI would grow fast, but teaching machines was much harder than they expected. They needed more data, faster computers, and better ideas.”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“2000s–2010s: When the internet grew, computers had access to tons of data.</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Faster computers helped AI learn again! Now AI could recognize faces, translate languages, and even beat world champions at games like Go!”</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“Today: Now AI is everywhere! It helps with Google search, YouTube suggestions, voice assistants, and even self-driving cars! But we also need to use it safely and kindly.”</a:t>
            </a:r>
            <a:endParaRPr sz="1200">
              <a:solidFill>
                <a:schemeClr val="dk1"/>
              </a:solidFill>
            </a:endParaRPr>
          </a:p>
          <a:p>
            <a:pPr indent="0" lvl="0" marL="0" rtl="0" algn="l">
              <a:spcBef>
                <a:spcPts val="0"/>
              </a:spcBef>
              <a:spcAft>
                <a:spcPts val="0"/>
              </a:spcAft>
              <a:buNone/>
            </a:pPr>
            <a:r>
              <a:t/>
            </a:r>
            <a:endParaRPr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8" name="Shape 808"/>
        <p:cNvGrpSpPr/>
        <p:nvPr/>
      </p:nvGrpSpPr>
      <p:grpSpPr>
        <a:xfrm>
          <a:off x="0" y="0"/>
          <a:ext cx="0" cy="0"/>
          <a:chOff x="0" y="0"/>
          <a:chExt cx="0" cy="0"/>
        </a:xfrm>
      </p:grpSpPr>
      <p:sp>
        <p:nvSpPr>
          <p:cNvPr id="809" name="Google Shape;809;g3d08ea5fbc3_1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0" name="Google Shape;810;g3d08ea5fbc3_1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Simple Explanation</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"Generative AI is like a very advanced autocomplete. You know how your phone suggests the next word when texting? GenAI does that but for entire stories, pictures, or songs."</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7" name="Shape 817"/>
        <p:cNvGrpSpPr/>
        <p:nvPr/>
      </p:nvGrpSpPr>
      <p:grpSpPr>
        <a:xfrm>
          <a:off x="0" y="0"/>
          <a:ext cx="0" cy="0"/>
          <a:chOff x="0" y="0"/>
          <a:chExt cx="0" cy="0"/>
        </a:xfrm>
      </p:grpSpPr>
      <p:sp>
        <p:nvSpPr>
          <p:cNvPr id="818" name="Google Shape;818;g3d08ea5fbc3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9" name="Google Shape;819;g3d08ea5fbc3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Example Walkthrough</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"If I tell Meta AI, 'Write a story about traffic in this city,' it looks at millions of stories it has read about cities, traffic, and our city, then combines patterns to create something new. It's not copying - it's like how you might tell a story using ideas from different movies you've watched."</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Meta AI is an example of generative AI.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Student Activity</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"Turn to your partner and suggest a prompt you'd like to give AI. Make it about something in this country - your school, your neighborhood, our local food, anything!"</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Collect 3-4 suggestions and briefly discuss what AI might do with each </a:t>
            </a:r>
            <a:endParaRPr sz="10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g3d08ea5fbc3_1_1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3" name="Google Shape;843;g3d08ea5fbc3_1_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Smartphone Interface Exploration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look at your phone like an AI expert. Every feature I mention, raise your hand if you've used it."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4" name="Shape 854"/>
        <p:cNvGrpSpPr/>
        <p:nvPr/>
      </p:nvGrpSpPr>
      <p:grpSpPr>
        <a:xfrm>
          <a:off x="0" y="0"/>
          <a:ext cx="0" cy="0"/>
          <a:chOff x="0" y="0"/>
          <a:chExt cx="0" cy="0"/>
        </a:xfrm>
      </p:grpSpPr>
      <p:sp>
        <p:nvSpPr>
          <p:cNvPr id="855" name="Google Shape;855;g3d08ea5fbc3_1_2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6" name="Google Shape;856;g3d08ea5fbc3_1_2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Go through each type with examples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1. Recommendation AI</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"YouTube suggests Burna Boy after you listen to Wizkid - that's AI noticing patterns in music preferences. Has anyone noticed this happening?"</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2. Translation AI</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"Google Translate now works with </a:t>
            </a:r>
            <a:r>
              <a:rPr b="1" lang="en" sz="1200">
                <a:solidFill>
                  <a:schemeClr val="dk1"/>
                </a:solidFill>
                <a:latin typeface="Inter"/>
                <a:ea typeface="Inter"/>
                <a:cs typeface="Inter"/>
                <a:sym typeface="Inter"/>
              </a:rPr>
              <a:t>Igbo, Swahili, Afrikaans, and a lot of other African languages</a:t>
            </a:r>
            <a:r>
              <a:rPr lang="en" sz="1200">
                <a:solidFill>
                  <a:schemeClr val="dk1"/>
                </a:solidFill>
                <a:latin typeface="Inter"/>
                <a:ea typeface="Inter"/>
                <a:cs typeface="Inter"/>
                <a:sym typeface="Inter"/>
              </a:rPr>
              <a:t>. It learned these languages by studying millions of translations. Who has used this to help with homework or family conversations?"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3. Creative AI</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"Instagram and TikTok filters that put virtual jewelry on your face or change your background - that's AI understanding where your face is and what to change."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4. Assistant AI</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None/>
            </a:pPr>
            <a:r>
              <a:rPr lang="en" sz="1200">
                <a:solidFill>
                  <a:schemeClr val="dk1"/>
                </a:solidFill>
                <a:latin typeface="Inter"/>
                <a:ea typeface="Inter"/>
                <a:cs typeface="Inter"/>
                <a:sym typeface="Inter"/>
              </a:rPr>
              <a:t>"Siri, Google Assistant understanding African accents and expressions - this AI had to learn how Africans speak English differently from Americans or British people."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None/>
            </a:pPr>
            <a:r>
              <a:rPr b="1" lang="en" sz="1200">
                <a:solidFill>
                  <a:schemeClr val="dk1"/>
                </a:solidFill>
                <a:latin typeface="Inter"/>
                <a:ea typeface="Inter"/>
                <a:cs typeface="Inter"/>
                <a:sym typeface="Inter"/>
              </a:rPr>
              <a:t>5. Generative AI</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“Meta AI helping you create images, videos, text, answering research questions, etc”</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Transition to hands-on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"Now that you understand how AI works, let's actually create something with it!"</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1" name="Shape 871"/>
        <p:cNvGrpSpPr/>
        <p:nvPr/>
      </p:nvGrpSpPr>
      <p:grpSpPr>
        <a:xfrm>
          <a:off x="0" y="0"/>
          <a:ext cx="0" cy="0"/>
          <a:chOff x="0" y="0"/>
          <a:chExt cx="0" cy="0"/>
        </a:xfrm>
      </p:grpSpPr>
      <p:sp>
        <p:nvSpPr>
          <p:cNvPr id="872" name="Google Shape;872;g3d08ea5fbc3_1_2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3" name="Google Shape;873;g3d08ea5fbc3_1_2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experience AI as a creative tool while understanding its limitations and need for human guidance.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8" name="Shape 878"/>
        <p:cNvGrpSpPr/>
        <p:nvPr/>
      </p:nvGrpSpPr>
      <p:grpSpPr>
        <a:xfrm>
          <a:off x="0" y="0"/>
          <a:ext cx="0" cy="0"/>
          <a:chOff x="0" y="0"/>
          <a:chExt cx="0" cy="0"/>
        </a:xfrm>
      </p:grpSpPr>
      <p:sp>
        <p:nvSpPr>
          <p:cNvPr id="879" name="Google Shape;879;g3d15734d4c7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0" name="Google Shape;880;g3d15734d4c7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Now we’re going to look at how Meta AI can help with writing. This is about using AI to enhance your writing, generate new ideas, and explore different ways of saying the same thing.</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What is Meta AI?</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Meta AI is an AI-powered digital assistant that helps users with everyday tasks. It is available within apps like Facebook, WhatsApp, Messenger, and Instagram, and can also be used on its own. Powered by </a:t>
            </a:r>
            <a:r>
              <a:rPr lang="en" sz="1200" u="sng">
                <a:solidFill>
                  <a:schemeClr val="hlink"/>
                </a:solidFill>
                <a:latin typeface="Inter"/>
                <a:ea typeface="Inter"/>
                <a:cs typeface="Inter"/>
                <a:sym typeface="Inter"/>
                <a:hlinkClick r:id="rId2"/>
              </a:rPr>
              <a:t>Llama</a:t>
            </a:r>
            <a:r>
              <a:rPr lang="en" sz="1200">
                <a:solidFill>
                  <a:schemeClr val="dk1"/>
                </a:solidFill>
                <a:latin typeface="Inter"/>
                <a:ea typeface="Inter"/>
                <a:cs typeface="Inter"/>
                <a:sym typeface="Inter"/>
              </a:rPr>
              <a:t>, Meta's language model, is designed to understand what people say and respond in a useful way. Users ask questions, write content, create images, or get help with everyday tasks.</a:t>
            </a:r>
            <a:endParaRPr sz="1200">
              <a:solidFill>
                <a:schemeClr val="dk1"/>
              </a:solidFill>
              <a:latin typeface="Inter"/>
              <a:ea typeface="Inter"/>
              <a:cs typeface="Inter"/>
              <a:sym typeface="Inter"/>
            </a:endParaRPr>
          </a:p>
          <a:p>
            <a:pPr indent="0" lvl="0" marL="0" rtl="0" algn="l">
              <a:lnSpc>
                <a:spcPct val="120000"/>
              </a:lnSpc>
              <a:spcBef>
                <a:spcPts val="1200"/>
              </a:spcBef>
              <a:spcAft>
                <a:spcPts val="1200"/>
              </a:spcAft>
              <a:buNone/>
            </a:pPr>
            <a:r>
              <a:rPr lang="en" sz="1200">
                <a:solidFill>
                  <a:schemeClr val="dk1"/>
                </a:solidFill>
                <a:latin typeface="Inter"/>
                <a:ea typeface="Inter"/>
                <a:cs typeface="Inter"/>
                <a:sym typeface="Inter"/>
              </a:rPr>
              <a:t>Think of Meta AI as a creative assistant. You bring the idea, the audience, and the tone, the AI helps you shape it.</a:t>
            </a:r>
            <a:endParaRPr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0" name="Shape 890"/>
        <p:cNvGrpSpPr/>
        <p:nvPr/>
      </p:nvGrpSpPr>
      <p:grpSpPr>
        <a:xfrm>
          <a:off x="0" y="0"/>
          <a:ext cx="0" cy="0"/>
          <a:chOff x="0" y="0"/>
          <a:chExt cx="0" cy="0"/>
        </a:xfrm>
      </p:grpSpPr>
      <p:sp>
        <p:nvSpPr>
          <p:cNvPr id="891" name="Google Shape;891;g3d08ea5fbc3_1_1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2" name="Google Shape;892;g3d08ea5fbc3_1_1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Live Idea Brainstorming (Collaborative):</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Before we type anything, let’s agree on a writing task together. For example, we could create headlines for a blog post about digital learning.</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Guide participants to suggest:</a:t>
            </a:r>
            <a:endParaRPr sz="1200">
              <a:solidFill>
                <a:schemeClr val="dk1"/>
              </a:solidFill>
              <a:latin typeface="Inter"/>
              <a:ea typeface="Inter"/>
              <a:cs typeface="Inter"/>
              <a:sym typeface="Inter"/>
            </a:endParaRPr>
          </a:p>
          <a:p>
            <a:pPr indent="-304800" lvl="0" marL="457200" rtl="0" algn="l">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Who is this written for? (students, teachers, parents, the public)</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What’s the main message?</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What tone should it have? (fun, informative, inspiring)</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Notice how answering these questions helps us write a better prompt.</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Demonstration:</a:t>
            </a:r>
            <a:endParaRPr b="1" sz="1200">
              <a:solidFill>
                <a:schemeClr val="dk1"/>
              </a:solidFill>
              <a:latin typeface="Inter"/>
              <a:ea typeface="Inter"/>
              <a:cs typeface="Inter"/>
              <a:sym typeface="Inter"/>
            </a:endParaRPr>
          </a:p>
          <a:p>
            <a:pPr indent="-304800" lvl="0" marL="457200" rtl="0" algn="l">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Type the agreed prompt into Meta AI</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Generate the text live</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Read a few outputs aloud</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Ask participants which ones they like and why</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Refinement:</a:t>
            </a:r>
            <a:br>
              <a:rPr b="1" lang="en" sz="1200">
                <a:solidFill>
                  <a:schemeClr val="dk1"/>
                </a:solidFill>
                <a:latin typeface="Inter"/>
                <a:ea typeface="Inter"/>
                <a:cs typeface="Inter"/>
                <a:sym typeface="Inter"/>
              </a:rPr>
            </a:br>
            <a:r>
              <a:rPr lang="en" sz="1200">
                <a:solidFill>
                  <a:schemeClr val="dk1"/>
                </a:solidFill>
                <a:latin typeface="Inter"/>
                <a:ea typeface="Inter"/>
                <a:cs typeface="Inter"/>
                <a:sym typeface="Inter"/>
              </a:rPr>
              <a:t> “Let’s improve the result by refining the prompt — maybe changing the tone, the audience, or the format.”</a:t>
            </a:r>
            <a:endParaRPr sz="1200">
              <a:solidFill>
                <a:schemeClr val="dk1"/>
              </a:solidFill>
              <a:latin typeface="Inter"/>
              <a:ea typeface="Inter"/>
              <a:cs typeface="Inter"/>
              <a:sym typeface="Inter"/>
            </a:endParaRPr>
          </a:p>
          <a:p>
            <a:pPr indent="-304800" lvl="0" marL="457200" rtl="0" algn="l">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Edit the prompt slightly</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Regenerate the text</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Compare the new output to the first version</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Wrap-Up Message:</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“Good AI writing starts with clear thinking. The more specific you are about audience, tone, and purpose, the more useful the output becomes — and you can always edit, remix, or try again.”</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3d15734d4c7_1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3d15734d4c7_1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Low-Connectivity Version</a:t>
            </a:r>
            <a:r>
              <a:rPr lang="en" sz="1200">
                <a:solidFill>
                  <a:schemeClr val="dk1"/>
                </a:solidFill>
                <a:latin typeface="Inter"/>
                <a:ea typeface="Inter"/>
                <a:cs typeface="Inter"/>
                <a:sym typeface="Inter"/>
              </a:rPr>
              <a:t> (4 minutes): </a:t>
            </a:r>
            <a:r>
              <a:rPr b="1" lang="en" sz="1200">
                <a:solidFill>
                  <a:schemeClr val="dk1"/>
                </a:solidFill>
                <a:latin typeface="Inter"/>
                <a:ea typeface="Inter"/>
                <a:cs typeface="Inter"/>
                <a:sym typeface="Inter"/>
              </a:rPr>
              <a:t>Pre-prepared AI Poems Activity</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 have two poems that AI wrote about </a:t>
            </a:r>
            <a:r>
              <a:rPr b="1" lang="en" sz="1200">
                <a:solidFill>
                  <a:schemeClr val="dk1"/>
                </a:solidFill>
                <a:latin typeface="Inter"/>
                <a:ea typeface="Inter"/>
                <a:cs typeface="Inter"/>
                <a:sym typeface="Inter"/>
              </a:rPr>
              <a:t>African schools</a:t>
            </a:r>
            <a:r>
              <a:rPr lang="en" sz="1200">
                <a:solidFill>
                  <a:schemeClr val="dk1"/>
                </a:solidFill>
                <a:latin typeface="Inter"/>
                <a:ea typeface="Inter"/>
                <a:cs typeface="Inter"/>
                <a:sym typeface="Inter"/>
              </a:rPr>
              <a:t>. Your job is to improve them by adding real student voices and local expressions."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Example Pre-generated Poem</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None/>
            </a:pPr>
            <a:r>
              <a:rPr lang="en" sz="1200">
                <a:solidFill>
                  <a:schemeClr val="dk1"/>
                </a:solidFill>
                <a:latin typeface="Inter"/>
                <a:ea typeface="Inter"/>
                <a:cs typeface="Inter"/>
                <a:sym typeface="Inter"/>
              </a:rPr>
              <a:t>At New Age High, in Cape Town’s domain,</a:t>
            </a:r>
            <a:endParaRPr sz="1200">
              <a:solidFill>
                <a:schemeClr val="dk1"/>
              </a:solidFill>
              <a:latin typeface="Inter"/>
              <a:ea typeface="Inter"/>
              <a:cs typeface="Inter"/>
              <a:sym typeface="Inter"/>
            </a:endParaRPr>
          </a:p>
          <a:p>
            <a:pPr indent="0" lvl="0" marL="0" marR="381000" rtl="0" algn="l">
              <a:lnSpc>
                <a:spcPct val="115000"/>
              </a:lnSpc>
              <a:spcBef>
                <a:spcPts val="0"/>
              </a:spcBef>
              <a:spcAft>
                <a:spcPts val="0"/>
              </a:spcAft>
              <a:buNone/>
            </a:pPr>
            <a:r>
              <a:rPr lang="en" sz="1200">
                <a:solidFill>
                  <a:schemeClr val="dk1"/>
                </a:solidFill>
                <a:latin typeface="Inter"/>
                <a:ea typeface="Inter"/>
                <a:cs typeface="Inter"/>
                <a:sym typeface="Inter"/>
              </a:rPr>
              <a:t>Industrious youth their goals attain.</a:t>
            </a:r>
            <a:endParaRPr sz="1200">
              <a:solidFill>
                <a:schemeClr val="dk1"/>
              </a:solidFill>
              <a:latin typeface="Inter"/>
              <a:ea typeface="Inter"/>
              <a:cs typeface="Inter"/>
              <a:sym typeface="Inter"/>
            </a:endParaRPr>
          </a:p>
          <a:p>
            <a:pPr indent="0" lvl="0" marL="0" marR="381000" rtl="0" algn="l">
              <a:lnSpc>
                <a:spcPct val="115000"/>
              </a:lnSpc>
              <a:spcBef>
                <a:spcPts val="0"/>
              </a:spcBef>
              <a:spcAft>
                <a:spcPts val="0"/>
              </a:spcAft>
              <a:buNone/>
            </a:pPr>
            <a:r>
              <a:rPr lang="en" sz="1200">
                <a:solidFill>
                  <a:schemeClr val="dk1"/>
                </a:solidFill>
                <a:latin typeface="Inter"/>
                <a:ea typeface="Inter"/>
                <a:cs typeface="Inter"/>
                <a:sym typeface="Inter"/>
              </a:rPr>
              <a:t>With fervent pride their hearts avow,</a:t>
            </a:r>
            <a:endParaRPr sz="1200">
              <a:solidFill>
                <a:schemeClr val="dk1"/>
              </a:solidFill>
              <a:latin typeface="Inter"/>
              <a:ea typeface="Inter"/>
              <a:cs typeface="Inter"/>
              <a:sym typeface="Inter"/>
            </a:endParaRPr>
          </a:p>
          <a:p>
            <a:pPr indent="0" lvl="0" marL="0" marR="38100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Where eminent titans once did endow.</a:t>
            </a:r>
            <a:endParaRPr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Student Task</a:t>
            </a:r>
            <a:r>
              <a:rPr lang="en" sz="1200">
                <a:solidFill>
                  <a:schemeClr val="dk1"/>
                </a:solidFill>
                <a:latin typeface="Inter"/>
                <a:ea typeface="Inter"/>
                <a:cs typeface="Inter"/>
                <a:sym typeface="Inter"/>
              </a:rPr>
              <a:t>: "Make this sound like how you and your friends actually talk. Add some </a:t>
            </a:r>
            <a:r>
              <a:rPr b="1" lang="en" sz="1200">
                <a:solidFill>
                  <a:schemeClr val="dk1"/>
                </a:solidFill>
                <a:latin typeface="Inter"/>
                <a:ea typeface="Inter"/>
                <a:cs typeface="Inter"/>
                <a:sym typeface="Inter"/>
              </a:rPr>
              <a:t>local expressions from your country</a:t>
            </a:r>
            <a:r>
              <a:rPr lang="en" sz="1200">
                <a:solidFill>
                  <a:schemeClr val="dk1"/>
                </a:solidFill>
                <a:latin typeface="Inter"/>
                <a:ea typeface="Inter"/>
                <a:cs typeface="Inter"/>
                <a:sym typeface="Inter"/>
              </a:rPr>
              <a:t>, fix anything that sounds too formal."</a:t>
            </a:r>
            <a:endParaRPr sz="1200"/>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6" name="Shape 946"/>
        <p:cNvGrpSpPr/>
        <p:nvPr/>
      </p:nvGrpSpPr>
      <p:grpSpPr>
        <a:xfrm>
          <a:off x="0" y="0"/>
          <a:ext cx="0" cy="0"/>
          <a:chOff x="0" y="0"/>
          <a:chExt cx="0" cy="0"/>
        </a:xfrm>
      </p:grpSpPr>
      <p:sp>
        <p:nvSpPr>
          <p:cNvPr id="947" name="Google Shape;947;g3d15734d4c7_1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8" name="Google Shape;948;g3d15734d4c7_1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“Now we’re going to use Meta AI to create an image from our ideas. Think of yourselves as the directors, and you’re telling the AI what to create.”</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8" name="Shape 958"/>
        <p:cNvGrpSpPr/>
        <p:nvPr/>
      </p:nvGrpSpPr>
      <p:grpSpPr>
        <a:xfrm>
          <a:off x="0" y="0"/>
          <a:ext cx="0" cy="0"/>
          <a:chOff x="0" y="0"/>
          <a:chExt cx="0" cy="0"/>
        </a:xfrm>
      </p:grpSpPr>
      <p:sp>
        <p:nvSpPr>
          <p:cNvPr id="959" name="Google Shape;959;g3d15734d4c7_1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0" name="Google Shape;960;g3d15734d4c7_1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Live Prompt Building (Collaborative):</a:t>
            </a:r>
            <a:endParaRPr b="1"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imagine this together: </a:t>
            </a:r>
            <a:r>
              <a:rPr i="1" lang="en" sz="1200">
                <a:solidFill>
                  <a:schemeClr val="dk1"/>
                </a:solidFill>
                <a:latin typeface="Inter"/>
                <a:ea typeface="Inter"/>
                <a:cs typeface="Inter"/>
                <a:sym typeface="Inter"/>
              </a:rPr>
              <a:t>Generate an image of students on a school trip exploring a science museum.</a:t>
            </a:r>
            <a:br>
              <a:rPr i="1" lang="en" sz="1200">
                <a:solidFill>
                  <a:schemeClr val="dk1"/>
                </a:solidFill>
                <a:latin typeface="Inter"/>
                <a:ea typeface="Inter"/>
                <a:cs typeface="Inter"/>
                <a:sym typeface="Inter"/>
              </a:rPr>
            </a:br>
            <a:r>
              <a:rPr lang="en" sz="1200">
                <a:solidFill>
                  <a:schemeClr val="dk1"/>
                </a:solidFill>
                <a:latin typeface="Inter"/>
                <a:ea typeface="Inter"/>
                <a:cs typeface="Inter"/>
                <a:sym typeface="Inter"/>
              </a:rPr>
              <a:t>Before I submit the prompt, what details should we add to make this image more personal and interesting?”</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Guide participant suggestions toward:</a:t>
            </a:r>
            <a:endParaRPr b="1" sz="1200">
              <a:solidFill>
                <a:schemeClr val="dk1"/>
              </a:solidFill>
              <a:latin typeface="Inter"/>
              <a:ea typeface="Inter"/>
              <a:cs typeface="Inter"/>
              <a:sym typeface="Inter"/>
            </a:endParaRPr>
          </a:p>
          <a:p>
            <a:pPr indent="-304800" lvl="0" marL="457200" rtl="0" algn="l">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What are the students wearing?</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Is there a school teacher with the students?</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Is there a museum guide leading the students through the museum?</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What tools, machines, or inventions are in the museum?</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What’s the overall mood or style of the image?</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“As we add more detail, notice how the prompt becomes clearer and more powerful.”</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Demonstration:</a:t>
            </a:r>
            <a:endParaRPr b="1" sz="1200">
              <a:solidFill>
                <a:schemeClr val="dk1"/>
              </a:solidFill>
              <a:latin typeface="Inter"/>
              <a:ea typeface="Inter"/>
              <a:cs typeface="Inter"/>
              <a:sym typeface="Inter"/>
            </a:endParaRPr>
          </a:p>
          <a:p>
            <a:pPr indent="-304800" lvl="0" marL="457200" rtl="0" algn="l">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Open Meta AI on a phone or computer </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Type the prompt live into Meta AI</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Generate the image</a:t>
            </a:r>
            <a:endParaRPr sz="1200">
              <a:solidFill>
                <a:schemeClr val="dk1"/>
              </a:solidFill>
              <a:latin typeface="Inter"/>
              <a:ea typeface="Inter"/>
              <a:cs typeface="Inter"/>
              <a:sym typeface="Inter"/>
            </a:endParaRPr>
          </a:p>
          <a:p>
            <a:pPr indent="-304800" lvl="0" marL="457200" rtl="0" algn="l">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Show the result and briefly reflect on how the details shaped the outcome</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“AI works best when you’re specific. The clearer your vision, the better the result, and you can always refine and try again.”</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Additional note to participants: </a:t>
            </a:r>
            <a:r>
              <a:rPr lang="en" sz="1200">
                <a:solidFill>
                  <a:schemeClr val="dk1"/>
                </a:solidFill>
                <a:latin typeface="Inter"/>
                <a:ea typeface="Inter"/>
                <a:cs typeface="Inter"/>
                <a:sym typeface="Inter"/>
              </a:rPr>
              <a:t>Remember to state that any content generated using AI, particularly content that resembles or depicts real people, is AI-generated when it is shared publicly.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t/>
            </a:r>
            <a:endParaRPr b="1"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5" name="Shape 995"/>
        <p:cNvGrpSpPr/>
        <p:nvPr/>
      </p:nvGrpSpPr>
      <p:grpSpPr>
        <a:xfrm>
          <a:off x="0" y="0"/>
          <a:ext cx="0" cy="0"/>
          <a:chOff x="0" y="0"/>
          <a:chExt cx="0" cy="0"/>
        </a:xfrm>
      </p:grpSpPr>
      <p:sp>
        <p:nvSpPr>
          <p:cNvPr id="996" name="Google Shape;996;g3d15734d4c7_1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7" name="Google Shape;997;g3d15734d4c7_1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Low-Connectivity Alternative</a:t>
            </a:r>
            <a:r>
              <a:rPr lang="en" sz="1200">
                <a:solidFill>
                  <a:schemeClr val="dk1"/>
                </a:solidFill>
                <a:latin typeface="Inter"/>
                <a:ea typeface="Inter"/>
                <a:cs typeface="Inter"/>
                <a:sym typeface="Inter"/>
              </a:rPr>
              <a:t> (3 minutes): </a:t>
            </a:r>
            <a:r>
              <a:rPr b="1" lang="en" sz="1200">
                <a:solidFill>
                  <a:schemeClr val="dk1"/>
                </a:solidFill>
                <a:latin typeface="Inter"/>
                <a:ea typeface="Inter"/>
                <a:cs typeface="Inter"/>
                <a:sym typeface="Inter"/>
              </a:rPr>
              <a:t>AI Image Analysis Activity</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Show 4-5 printed AI-generated images of African students from different countries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Students identify: "What looks realistic? What seems 'off'? What story does this image tell?"</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Create collaborative "AI art prompt" on paper: "If you could ask AI to draw anything about your </a:t>
            </a:r>
            <a:r>
              <a:rPr b="1" lang="en" sz="1200">
                <a:solidFill>
                  <a:schemeClr val="dk1"/>
                </a:solidFill>
                <a:latin typeface="Inter"/>
                <a:ea typeface="Inter"/>
                <a:cs typeface="Inter"/>
                <a:sym typeface="Inter"/>
              </a:rPr>
              <a:t>life in this country</a:t>
            </a:r>
            <a:r>
              <a:rPr lang="en" sz="1200">
                <a:solidFill>
                  <a:schemeClr val="dk1"/>
                </a:solidFill>
                <a:latin typeface="Inter"/>
                <a:ea typeface="Inter"/>
                <a:cs typeface="Inter"/>
                <a:sym typeface="Inter"/>
              </a:rPr>
              <a:t>, what would it be?"</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7" name="Shape 1007"/>
        <p:cNvGrpSpPr/>
        <p:nvPr/>
      </p:nvGrpSpPr>
      <p:grpSpPr>
        <a:xfrm>
          <a:off x="0" y="0"/>
          <a:ext cx="0" cy="0"/>
          <a:chOff x="0" y="0"/>
          <a:chExt cx="0" cy="0"/>
        </a:xfrm>
      </p:grpSpPr>
      <p:sp>
        <p:nvSpPr>
          <p:cNvPr id="1008" name="Google Shape;1008;g3d15734d4c7_1_1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9" name="Google Shape;1009;g3d15734d4c7_1_1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5080" rtl="0" algn="l">
              <a:lnSpc>
                <a:spcPct val="150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b="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“Next, we’re going to explore how AI can generate short videos using only text. This means we don’t upload images or footage — we simply describe what we want to see, and the AI creates a video clip from that description.”</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“Once again, I want you to think like directors. You’ll decide what the scene looks like, what’s happening, and what the overall feeling of the video should be.”</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9" name="Shape 1019"/>
        <p:cNvGrpSpPr/>
        <p:nvPr/>
      </p:nvGrpSpPr>
      <p:grpSpPr>
        <a:xfrm>
          <a:off x="0" y="0"/>
          <a:ext cx="0" cy="0"/>
          <a:chOff x="0" y="0"/>
          <a:chExt cx="0" cy="0"/>
        </a:xfrm>
      </p:grpSpPr>
      <p:sp>
        <p:nvSpPr>
          <p:cNvPr id="1020" name="Google Shape;1020;g3d15734d4c7_1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1" name="Google Shape;1021;g3d15734d4c7_1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5080" rtl="0" algn="l">
              <a:lnSpc>
                <a:spcPct val="150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High-Connectivity Demonstration (3 minutes):</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Live Prompt Building (Collaborative):</a:t>
            </a:r>
            <a:endParaRPr b="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“Start with a simple prompt: </a:t>
            </a:r>
            <a:r>
              <a:rPr i="1" lang="en" sz="1200">
                <a:solidFill>
                  <a:schemeClr val="dk1"/>
                </a:solidFill>
                <a:latin typeface="Inter"/>
                <a:ea typeface="Inter"/>
                <a:cs typeface="Inter"/>
                <a:sym typeface="Inter"/>
              </a:rPr>
              <a:t>Generate a short video of a city market.</a:t>
            </a:r>
            <a:endParaRPr i="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Before we generate it, what details should we add to help the AI understand the scene better?”</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Guide participant input toward:</a:t>
            </a:r>
            <a:endParaRPr b="1" sz="1200">
              <a:solidFill>
                <a:schemeClr val="dk1"/>
              </a:solidFill>
              <a:latin typeface="Inter"/>
              <a:ea typeface="Inter"/>
              <a:cs typeface="Inter"/>
              <a:sym typeface="Inter"/>
            </a:endParaRPr>
          </a:p>
          <a:p>
            <a:pPr indent="-304800" lvl="0" marL="457200" rtl="0" algn="l">
              <a:lnSpc>
                <a:spcPct val="15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What type of market is it? (street market, open-air, modern, traditional)</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Where is it located? (city center, neighborhood street, coastal town)</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Time of day (morning, afternoon, evening)</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Who is in the scene? (vendors, shoppers, families, tourists)</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What actions are happening? (people walking, selling goods, cooking food)</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“As we add these details, notice how the prompt becomes more specific and visual, allowing you to generate an output that closely matches your imagination.”</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Demonstration:</a:t>
            </a:r>
            <a:endParaRPr b="1" sz="1200">
              <a:solidFill>
                <a:schemeClr val="dk1"/>
              </a:solidFill>
              <a:latin typeface="Inter"/>
              <a:ea typeface="Inter"/>
              <a:cs typeface="Inter"/>
              <a:sym typeface="Inter"/>
            </a:endParaRPr>
          </a:p>
          <a:p>
            <a:pPr indent="-304800" lvl="0" marL="457200" rtl="0" algn="l">
              <a:lnSpc>
                <a:spcPct val="15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Type the final prompt into the video generation tool</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Generate the short video</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Play the video for the group</a:t>
            </a:r>
            <a:endParaRPr sz="1200">
              <a:solidFill>
                <a:schemeClr val="dk1"/>
              </a:solidFill>
              <a:latin typeface="Inter"/>
              <a:ea typeface="Inter"/>
              <a:cs typeface="Inter"/>
              <a:sym typeface="Inter"/>
            </a:endParaRPr>
          </a:p>
          <a:p>
            <a:pPr indent="-304800" lvl="0" marL="457200" rtl="0" algn="l">
              <a:lnSpc>
                <a:spcPct val="15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Briefly point out how specific words influenced movement, atmosphere, and realism</a:t>
            </a:r>
            <a:endParaRPr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Wrap-Up Message:</a:t>
            </a:r>
            <a:endParaRPr b="1" sz="1200">
              <a:solidFill>
                <a:schemeClr val="dk1"/>
              </a:solidFill>
              <a:latin typeface="Inter"/>
              <a:ea typeface="Inter"/>
              <a:cs typeface="Inter"/>
              <a:sym typeface="Inter"/>
            </a:endParaRPr>
          </a:p>
          <a:p>
            <a:pPr indent="0" lvl="0" marL="0" rtl="0" algn="l">
              <a:lnSpc>
                <a:spcPct val="15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“AI video generation works best when you describe </a:t>
            </a:r>
            <a:r>
              <a:rPr b="1" lang="en" sz="1200">
                <a:solidFill>
                  <a:schemeClr val="dk1"/>
                </a:solidFill>
                <a:latin typeface="Inter"/>
                <a:ea typeface="Inter"/>
                <a:cs typeface="Inter"/>
                <a:sym typeface="Inter"/>
              </a:rPr>
              <a:t>movement, action, and atmosphere</a:t>
            </a:r>
            <a:r>
              <a:rPr lang="en" sz="1200">
                <a:solidFill>
                  <a:schemeClr val="dk1"/>
                </a:solidFill>
                <a:latin typeface="Inter"/>
                <a:ea typeface="Inter"/>
                <a:cs typeface="Inter"/>
                <a:sym typeface="Inter"/>
              </a:rPr>
              <a:t>. Even short prompts can produce interesting results, and you can always improve the video by refining your description and trying again.”</a:t>
            </a:r>
            <a:endParaRPr sz="1200">
              <a:solidFill>
                <a:schemeClr val="dk1"/>
              </a:solidFill>
              <a:latin typeface="Inter"/>
              <a:ea typeface="Inter"/>
              <a:cs typeface="Inter"/>
              <a:sym typeface="Inter"/>
            </a:endParaRPr>
          </a:p>
          <a:p>
            <a:pPr indent="0" lvl="0" marL="0" rtl="0" algn="l">
              <a:lnSpc>
                <a:spcPct val="120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Additional note to participants</a:t>
            </a:r>
            <a:r>
              <a:rPr lang="en" sz="1200">
                <a:solidFill>
                  <a:schemeClr val="dk1"/>
                </a:solidFill>
                <a:latin typeface="Inter"/>
                <a:ea typeface="Inter"/>
                <a:cs typeface="Inter"/>
                <a:sym typeface="Inter"/>
              </a:rPr>
              <a:t>: “Remember to state that any content generated using AI, particularly content that resembles or depicts real people, is AI-generated when it is shared publicly.”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t/>
            </a:r>
            <a:endParaRPr b="1"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3" name="Shape 1053"/>
        <p:cNvGrpSpPr/>
        <p:nvPr/>
      </p:nvGrpSpPr>
      <p:grpSpPr>
        <a:xfrm>
          <a:off x="0" y="0"/>
          <a:ext cx="0" cy="0"/>
          <a:chOff x="0" y="0"/>
          <a:chExt cx="0" cy="0"/>
        </a:xfrm>
      </p:grpSpPr>
      <p:sp>
        <p:nvSpPr>
          <p:cNvPr id="1054" name="Google Shape;1054;g3d15734d4c7_1_1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5" name="Google Shape;1055;g3d15734d4c7_1_1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Sharing &amp; Reflection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share what we created! Who wants to read the poem we made together? What surprised you about working with AI?"</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Guided Discussion Questions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"Was the AI creative, or were we the creative ones?"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"What did AI do well? What did it miss?"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"How might you use AI for school projects appropriately?"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Key Teaching Moment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"Notice how AI needed OUR ideas, OUR cultural knowledge, and OUR creativity to make something meaningful. AI amplifies human creativity - it doesn't replace it."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Transition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"Creating with AI is fun, but there are important things we need to know about using it responsibly..."</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5" name="Shape 1095"/>
        <p:cNvGrpSpPr/>
        <p:nvPr/>
      </p:nvGrpSpPr>
      <p:grpSpPr>
        <a:xfrm>
          <a:off x="0" y="0"/>
          <a:ext cx="0" cy="0"/>
          <a:chOff x="0" y="0"/>
          <a:chExt cx="0" cy="0"/>
        </a:xfrm>
      </p:grpSpPr>
      <p:sp>
        <p:nvSpPr>
          <p:cNvPr id="1096" name="Google Shape;1096;g3d15734d4c7_1_2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7" name="Google Shape;1097;g3d15734d4c7_1_2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can evaluate AI use scenarios and make ethical decisions about AI in their academic and social lives.</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2" name="Shape 1102"/>
        <p:cNvGrpSpPr/>
        <p:nvPr/>
      </p:nvGrpSpPr>
      <p:grpSpPr>
        <a:xfrm>
          <a:off x="0" y="0"/>
          <a:ext cx="0" cy="0"/>
          <a:chOff x="0" y="0"/>
          <a:chExt cx="0" cy="0"/>
        </a:xfrm>
      </p:grpSpPr>
      <p:sp>
        <p:nvSpPr>
          <p:cNvPr id="1103" name="Google Shape;1103;g3d15734d4c7_1_2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4" name="Google Shape;1104;g3d15734d4c7_1_2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“Let’s look at what AI can do and what it cannot do. Here are a few examples”</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“AI is great at finding patterns—like knowing what videos you might like next on YouTube, but it doesn’t get happy, sad, or excited. It doesn’t have feelings like you do.”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“AI can chat with you, write poems, or even help you with homework ideas, but it might not understand why jollof rice is so special or what a Nigerian wedding feels like—it needs people to explain.”</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“AI can recognize faces in photos or understand your voice, like when you say “Hey Google!” but it doesn’t have common sense or know what’s right or wrong on its own.”</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“The more examples AI sees, the better it gets—just like practicing makes you better at football or drawing, but it can make mistakes! Sometimes it guesses wrong or gives silly answers—so always double-check. </a:t>
            </a:r>
            <a:endParaRPr sz="10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0" name="Shape 1150"/>
        <p:cNvGrpSpPr/>
        <p:nvPr/>
      </p:nvGrpSpPr>
      <p:grpSpPr>
        <a:xfrm>
          <a:off x="0" y="0"/>
          <a:ext cx="0" cy="0"/>
          <a:chOff x="0" y="0"/>
          <a:chExt cx="0" cy="0"/>
        </a:xfrm>
      </p:grpSpPr>
      <p:sp>
        <p:nvSpPr>
          <p:cNvPr id="1151" name="Google Shape;1151;g3d15734d4c7_1_3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2" name="Google Shape;1152;g3d15734d4c7_1_3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Traffic Light Introduction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"Just like traffic lights help us navigate safely, we need guidelines for navigating AI safely. Let's look at green, yellow, and red scenarios."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Interactive Scenario Sorting</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"I'll give you scenarios. Show me green (thumbs up), yellow (sideways thumb), or red (thumbs down) for each one:"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Scenarios for voting</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"Using Google Translate to help understand an English passage for homework"</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"Asking ChatGPT to write your entire English essay"</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"Using AI to help brainstorm ideas for a science project"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"Creating an AI image and posting it online claiming you drew it"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"Using AI to help learn new words in your local language"</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"Making a fake AI photo of your principal and sharing it on WhatsApp"</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Discussion after each vote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Ask students to explain their reasoning</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Highlight nuanced thinking: "Why is getting help with ideas different from having AI write the whole essay?"</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8" name="Shape 1208"/>
        <p:cNvGrpSpPr/>
        <p:nvPr/>
      </p:nvGrpSpPr>
      <p:grpSpPr>
        <a:xfrm>
          <a:off x="0" y="0"/>
          <a:ext cx="0" cy="0"/>
          <a:chOff x="0" y="0"/>
          <a:chExt cx="0" cy="0"/>
        </a:xfrm>
      </p:grpSpPr>
      <p:sp>
        <p:nvSpPr>
          <p:cNvPr id="1209" name="Google Shape;1209;g3d15734d4c7_1_3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0" name="Google Shape;1210;g3d15734d4c7_1_3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practice making good decisions. I'll give you three scenarios that could really happen. Discuss with your partner for 1 minute, then we'll hear solutions."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Scenario 1</a:t>
            </a:r>
            <a:r>
              <a:rPr lang="en" sz="1200">
                <a:solidFill>
                  <a:schemeClr val="dk1"/>
                </a:solidFill>
                <a:latin typeface="Inter"/>
                <a:ea typeface="Inter"/>
                <a:cs typeface="Inter"/>
                <a:sym typeface="Inter"/>
              </a:rPr>
              <a:t> (1.5 minutes): Read text aloud.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Discussion Guide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Listen for: fact-checking, asking trusted adults, checking official sources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Ask: "What could happen if false information spreads about school closures?"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Cultural Adaptation Note: Adjust this scenario based on your location - could be flooding in Lagos, drought in parts of Kenya, or load-shedding in South Africa affecting schools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Scenario 2</a:t>
            </a:r>
            <a:r>
              <a:rPr lang="en" sz="1200">
                <a:solidFill>
                  <a:schemeClr val="dk1"/>
                </a:solidFill>
                <a:latin typeface="Inter"/>
                <a:ea typeface="Inter"/>
                <a:cs typeface="Inter"/>
                <a:sym typeface="Inter"/>
              </a:rPr>
              <a:t> (1.5 minutes): Read text aloud.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Discussion Guide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Explore: academic integrity, learning vs. grades, alternative solutions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Ask: "What are you missing if AI writes your essay for you?"</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Scenario 3</a:t>
            </a:r>
            <a:r>
              <a:rPr lang="en" sz="1200">
                <a:solidFill>
                  <a:schemeClr val="dk1"/>
                </a:solidFill>
                <a:latin typeface="Inter"/>
                <a:ea typeface="Inter"/>
                <a:cs typeface="Inter"/>
                <a:sym typeface="Inter"/>
              </a:rPr>
              <a:t> (1 minute): Read text aloud.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Discussion Guide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Focus on: digital citizenship, standing up for others, reporting mechanisms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Connect to: real consequences of fake content </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0" name="Shape 1230"/>
        <p:cNvGrpSpPr/>
        <p:nvPr/>
      </p:nvGrpSpPr>
      <p:grpSpPr>
        <a:xfrm>
          <a:off x="0" y="0"/>
          <a:ext cx="0" cy="0"/>
          <a:chOff x="0" y="0"/>
          <a:chExt cx="0" cy="0"/>
        </a:xfrm>
      </p:grpSpPr>
      <p:sp>
        <p:nvSpPr>
          <p:cNvPr id="1231" name="Google Shape;1231;g3d15734d4c7_1_3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2" name="Google Shape;1232;g3d15734d4c7_1_3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Our Four R's Framework</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"Remember these four R's when using AI:"</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Respect</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"Respect others - don't create fake content about classmates, teachers, or family. How would you feel if someone made fake content about you?"</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Responsibility</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"Take responsibility - always verify AI information before sharing. You're responsible for what you post, even if AI helped create it."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Rights</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"Know your rights - understand what data AI companies collect about you. Read those terms and conditions, or ask adults to help explain them."</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Recognition</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"Give recognition - always acknowledge when AI helped you create something. Be proud of your collaboration with technology!"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Quick Check</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"Which of the four R's is hardest for you to remember? Why?"</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5" name="Shape 1265"/>
        <p:cNvGrpSpPr/>
        <p:nvPr/>
      </p:nvGrpSpPr>
      <p:grpSpPr>
        <a:xfrm>
          <a:off x="0" y="0"/>
          <a:ext cx="0" cy="0"/>
          <a:chOff x="0" y="0"/>
          <a:chExt cx="0" cy="0"/>
        </a:xfrm>
      </p:grpSpPr>
      <p:sp>
        <p:nvSpPr>
          <p:cNvPr id="1266" name="Google Shape;1266;g3d15734d4c7_1_3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7" name="Google Shape;1267;g3d15734d4c7_1_3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acquire concrete skills for fact-checking AI content and protecting their privacy when using AI tools.</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2" name="Shape 1272"/>
        <p:cNvGrpSpPr/>
        <p:nvPr/>
      </p:nvGrpSpPr>
      <p:grpSpPr>
        <a:xfrm>
          <a:off x="0" y="0"/>
          <a:ext cx="0" cy="0"/>
          <a:chOff x="0" y="0"/>
          <a:chExt cx="0" cy="0"/>
        </a:xfrm>
      </p:grpSpPr>
      <p:sp>
        <p:nvSpPr>
          <p:cNvPr id="1273" name="Google Shape;1273;g3d15734d4c7_1_3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4" name="Google Shape;1274;g3d15734d4c7_1_3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"Fact-checking AI content is like being a detective. Use TRACE - it's easy to remember because we're 'tracing' the truth!"</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TRACE Method Walkthrough</a:t>
            </a:r>
            <a:r>
              <a:rPr lang="en" sz="1200">
                <a:solidFill>
                  <a:schemeClr val="dk1"/>
                </a:solidFill>
                <a:latin typeface="Inter"/>
                <a:ea typeface="Inter"/>
                <a:cs typeface="Inter"/>
                <a:sym typeface="Inter"/>
              </a:rPr>
              <a:t> (4 minutes):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 - Track the Source</a:t>
            </a:r>
            <a:r>
              <a:rPr lang="en" sz="1200">
                <a:solidFill>
                  <a:schemeClr val="dk1"/>
                </a:solidFill>
                <a:latin typeface="Inter"/>
                <a:ea typeface="Inter"/>
                <a:cs typeface="Inter"/>
                <a:sym typeface="Inter"/>
              </a:rPr>
              <a:t> (1 minute): </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"Who created this content? Is it from a news website, social media, or unknown source? If you can't find who made it, be extra careful."</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Example</a:t>
            </a:r>
            <a:r>
              <a:rPr lang="en" sz="1200">
                <a:solidFill>
                  <a:schemeClr val="dk1"/>
                </a:solidFill>
                <a:latin typeface="Inter"/>
                <a:ea typeface="Inter"/>
                <a:cs typeface="Inter"/>
                <a:sym typeface="Inter"/>
              </a:rPr>
              <a:t>: "If you see a news story about the President, check if it's from a notable TV state, newspaper, or other known national news sources."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 - Reverse Image Search</a:t>
            </a:r>
            <a:r>
              <a:rPr lang="en" sz="1200">
                <a:solidFill>
                  <a:schemeClr val="dk1"/>
                </a:solidFill>
                <a:latin typeface="Inter"/>
                <a:ea typeface="Inter"/>
                <a:cs typeface="Inter"/>
                <a:sym typeface="Inter"/>
              </a:rPr>
              <a:t> (1 minute): </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"Right-click on images and 'Search with Google Lens' or use Google Images. This shows you if the photo is used elsewhere."</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Demonstration</a:t>
            </a:r>
            <a:r>
              <a:rPr lang="en" sz="1200">
                <a:solidFill>
                  <a:schemeClr val="dk1"/>
                </a:solidFill>
                <a:latin typeface="Inter"/>
                <a:ea typeface="Inter"/>
                <a:cs typeface="Inter"/>
                <a:sym typeface="Inter"/>
              </a:rPr>
              <a:t>: Show how to reverse image search on phone and computer</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 - Ask an Expert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"When in doubt, ask teachers, parents, or other trusted adults. They might know more about the topic or where to check facts."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 - Cross-Reference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"Do other reliable sources say the same thing? If only one source has the information, be suspicious."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 - Evaluate Logic</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"Does this make sense with what you already know? If something sounds too amazing or too scary to be true, it might be fake."</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Practice Activity</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practice! If you saw an AI-generated news story claiming that your school is getting free iPads for every student, how would you use TRACE to check if it's true?"</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Have participants walk through each step</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0" name="Shape 1320"/>
        <p:cNvGrpSpPr/>
        <p:nvPr/>
      </p:nvGrpSpPr>
      <p:grpSpPr>
        <a:xfrm>
          <a:off x="0" y="0"/>
          <a:ext cx="0" cy="0"/>
          <a:chOff x="0" y="0"/>
          <a:chExt cx="0" cy="0"/>
        </a:xfrm>
      </p:grpSpPr>
      <p:sp>
        <p:nvSpPr>
          <p:cNvPr id="1321" name="Google Shape;1321;g3d15734d4c7_1_33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2" name="Google Shape;1322;g3d15734d4c7_1_33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4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play 'Privacy Checkup'! I'll show you what different AI apps might ask for. You decide if it's safe to share or not."</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Permission Scenarios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AutoNum type="arabicPeriod"/>
            </a:pPr>
            <a:r>
              <a:rPr lang="en" sz="1200">
                <a:solidFill>
                  <a:schemeClr val="dk1"/>
                </a:solidFill>
                <a:latin typeface="Inter"/>
                <a:ea typeface="Inter"/>
                <a:cs typeface="Inter"/>
                <a:sym typeface="Inter"/>
              </a:rPr>
              <a:t>"AI photo editor wants access to your camera" - </a:t>
            </a:r>
            <a:r>
              <a:rPr b="1" lang="en" sz="1200">
                <a:solidFill>
                  <a:schemeClr val="dk1"/>
                </a:solidFill>
                <a:latin typeface="Inter"/>
                <a:ea typeface="Inter"/>
                <a:cs typeface="Inter"/>
                <a:sym typeface="Inter"/>
              </a:rPr>
              <a:t>SAFE</a:t>
            </a:r>
            <a:r>
              <a:rPr lang="en" sz="1200">
                <a:solidFill>
                  <a:schemeClr val="dk1"/>
                </a:solidFill>
                <a:latin typeface="Inter"/>
                <a:ea typeface="Inter"/>
                <a:cs typeface="Inter"/>
                <a:sym typeface="Inter"/>
              </a:rPr>
              <a:t> (needs camera to work)</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"AI homework helper wants access to your contacts" - </a:t>
            </a:r>
            <a:r>
              <a:rPr b="1" lang="en" sz="1200">
                <a:solidFill>
                  <a:schemeClr val="dk1"/>
                </a:solidFill>
                <a:latin typeface="Inter"/>
                <a:ea typeface="Inter"/>
                <a:cs typeface="Inter"/>
                <a:sym typeface="Inter"/>
              </a:rPr>
              <a:t>RISKY</a:t>
            </a:r>
            <a:r>
              <a:rPr lang="en" sz="1200">
                <a:solidFill>
                  <a:schemeClr val="dk1"/>
                </a:solidFill>
                <a:latin typeface="Inter"/>
                <a:ea typeface="Inter"/>
                <a:cs typeface="Inter"/>
                <a:sym typeface="Inter"/>
              </a:rPr>
              <a:t> (why does it need your friends' info?)</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"AI music app wants to know your location at all times" - </a:t>
            </a:r>
            <a:r>
              <a:rPr b="1" lang="en" sz="1200">
                <a:solidFill>
                  <a:schemeClr val="dk1"/>
                </a:solidFill>
                <a:latin typeface="Inter"/>
                <a:ea typeface="Inter"/>
                <a:cs typeface="Inter"/>
                <a:sym typeface="Inter"/>
              </a:rPr>
              <a:t>RISKY</a:t>
            </a:r>
            <a:r>
              <a:rPr lang="en" sz="1200">
                <a:solidFill>
                  <a:schemeClr val="dk1"/>
                </a:solidFill>
                <a:latin typeface="Inter"/>
                <a:ea typeface="Inter"/>
                <a:cs typeface="Inter"/>
                <a:sym typeface="Inter"/>
              </a:rPr>
              <a:t> (only needs location when using the app)</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"AI language tutor wants access to your microphone" - </a:t>
            </a:r>
            <a:r>
              <a:rPr b="1" lang="en" sz="1200">
                <a:solidFill>
                  <a:schemeClr val="dk1"/>
                </a:solidFill>
                <a:latin typeface="Inter"/>
                <a:ea typeface="Inter"/>
                <a:cs typeface="Inter"/>
                <a:sym typeface="Inter"/>
              </a:rPr>
              <a:t>SAFE</a:t>
            </a:r>
            <a:r>
              <a:rPr lang="en" sz="1200">
                <a:solidFill>
                  <a:schemeClr val="dk1"/>
                </a:solidFill>
                <a:latin typeface="Inter"/>
                <a:ea typeface="Inter"/>
                <a:cs typeface="Inter"/>
                <a:sym typeface="Inter"/>
              </a:rPr>
              <a:t> (needs to hear pronunciation)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"Free AI game wants access to your phone calls" - </a:t>
            </a:r>
            <a:r>
              <a:rPr b="1" lang="en" sz="1200">
                <a:solidFill>
                  <a:schemeClr val="dk1"/>
                </a:solidFill>
                <a:latin typeface="Inter"/>
                <a:ea typeface="Inter"/>
                <a:cs typeface="Inter"/>
                <a:sym typeface="Inter"/>
              </a:rPr>
              <a:t>DANGEROUS</a:t>
            </a:r>
            <a:r>
              <a:rPr lang="en" sz="1200">
                <a:solidFill>
                  <a:schemeClr val="dk1"/>
                </a:solidFill>
                <a:latin typeface="Inter"/>
                <a:ea typeface="Inter"/>
                <a:cs typeface="Inter"/>
                <a:sym typeface="Inter"/>
              </a:rPr>
              <a:t> (games don't need call access)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After each scenario</a:t>
            </a:r>
            <a:r>
              <a:rPr lang="en" sz="1200">
                <a:solidFill>
                  <a:schemeClr val="dk1"/>
                </a:solidFill>
                <a:latin typeface="Inter"/>
                <a:ea typeface="Inter"/>
                <a:cs typeface="Inter"/>
                <a:sym typeface="Inter"/>
              </a:rPr>
              <a:t>: Ask students to explain their reasoning</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African Context Note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"Be extra careful with apps that aren't well-known in your country or across Africa. Some apps might sell your data or use it in ways you don't expect. When possible, use AI tools that don't require accounts or personal information."</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7" name="Shape 1347"/>
        <p:cNvGrpSpPr/>
        <p:nvPr/>
      </p:nvGrpSpPr>
      <p:grpSpPr>
        <a:xfrm>
          <a:off x="0" y="0"/>
          <a:ext cx="0" cy="0"/>
          <a:chOff x="0" y="0"/>
          <a:chExt cx="0" cy="0"/>
        </a:xfrm>
      </p:grpSpPr>
      <p:sp>
        <p:nvSpPr>
          <p:cNvPr id="1348" name="Google Shape;1348;g3d1828a3c8d_1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9" name="Google Shape;1349;g3d1828a3c8d_1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Emergency Response Plan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"Sometimes AI creates harmful content or you see others misusing AI. Here's what to do:"</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If you see harmful AI content</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Don't share it further</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Report it on the platform (show reporting buttons)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Tell a trusted adult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Screenshot evidence if safe to do so</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If AI makes you uncomfortable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Stop using the tool immediately</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Talk to parents, teachers, or counselors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Call your local child helpline for confidential support (facilitator: reference relevant local helplines from https://home.crin.org/child-helplines-a-global-list)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Remember: you always have the right to say no to technology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African Resources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"In your country, you can report cyberbullying to local cybercrime units - like the Nigeria Police Force Cybercrime Unit, Kenya's National Computer Incident Response Team, or South Africa's Cybercrime Unit or talk to school counselors. Always remember - you're not alone, and asking for help is brave, not weak."</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4" name="Shape 1394"/>
        <p:cNvGrpSpPr/>
        <p:nvPr/>
      </p:nvGrpSpPr>
      <p:grpSpPr>
        <a:xfrm>
          <a:off x="0" y="0"/>
          <a:ext cx="0" cy="0"/>
          <a:chOff x="0" y="0"/>
          <a:chExt cx="0" cy="0"/>
        </a:xfrm>
      </p:grpSpPr>
      <p:sp>
        <p:nvSpPr>
          <p:cNvPr id="1395" name="Google Shape;1395;g3d1828a3c8d_1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6" name="Google Shape;1396;g3d1828a3c8d_1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feel empowered to pursue AI-related opportunities and see themselves as creators, not just consumers, of AI technology. </a:t>
            </a:r>
            <a:endParaRPr sz="12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1" name="Shape 1401"/>
        <p:cNvGrpSpPr/>
        <p:nvPr/>
      </p:nvGrpSpPr>
      <p:grpSpPr>
        <a:xfrm>
          <a:off x="0" y="0"/>
          <a:ext cx="0" cy="0"/>
          <a:chOff x="0" y="0"/>
          <a:chExt cx="0" cy="0"/>
        </a:xfrm>
      </p:grpSpPr>
      <p:sp>
        <p:nvSpPr>
          <p:cNvPr id="1402" name="Google Shape;1402;g3d1828a3c8d_1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3" name="Google Shape;1403;g3d1828a3c8d_1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None/>
            </a:pPr>
            <a:r>
              <a:rPr lang="en" sz="1200">
                <a:solidFill>
                  <a:schemeClr val="dk1"/>
                </a:solidFill>
                <a:latin typeface="Inter"/>
                <a:ea typeface="Inter"/>
                <a:cs typeface="Inter"/>
                <a:sym typeface="Inter"/>
              </a:rPr>
              <a:t>"AI isn't just happening in Silicon Valley or China - it's happening right here in Africa! Let me show you young Africans already working in AI."</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1" name="Shape 1411"/>
        <p:cNvGrpSpPr/>
        <p:nvPr/>
      </p:nvGrpSpPr>
      <p:grpSpPr>
        <a:xfrm>
          <a:off x="0" y="0"/>
          <a:ext cx="0" cy="0"/>
          <a:chOff x="0" y="0"/>
          <a:chExt cx="0" cy="0"/>
        </a:xfrm>
      </p:grpSpPr>
      <p:sp>
        <p:nvSpPr>
          <p:cNvPr id="1412" name="Google Shape;1412;g3d1828a3c8d_1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3" name="Google Shape;1413;g3d1828a3c8d_1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Career Spotlight</a:t>
            </a:r>
            <a:r>
              <a:rPr lang="en" sz="1200">
                <a:solidFill>
                  <a:schemeClr val="dk1"/>
                </a:solidFill>
                <a:latin typeface="Inter"/>
                <a:ea typeface="Inter"/>
                <a:cs typeface="Inter"/>
                <a:sym typeface="Inter"/>
              </a:rPr>
              <a:t> (mention real examples when possible):</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Char char="●"/>
            </a:pPr>
            <a:r>
              <a:rPr b="1" lang="en" sz="1200">
                <a:solidFill>
                  <a:schemeClr val="dk1"/>
                </a:solidFill>
                <a:latin typeface="Inter"/>
                <a:ea typeface="Inter"/>
                <a:cs typeface="Inter"/>
                <a:sym typeface="Inter"/>
              </a:rPr>
              <a:t>AI Researchers</a:t>
            </a:r>
            <a:r>
              <a:rPr lang="en" sz="1200">
                <a:solidFill>
                  <a:schemeClr val="dk1"/>
                </a:solidFill>
                <a:latin typeface="Inter"/>
                <a:ea typeface="Inter"/>
                <a:cs typeface="Inter"/>
                <a:sym typeface="Inter"/>
              </a:rPr>
              <a:t>: "People like Dr. Timnit Gebru (Ethiopian-American) are working on making AI fair for African faces and voices, and young researchers across Nigeria, Kenya, and South Africa are joining this important work"</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Char char="●"/>
            </a:pPr>
            <a:r>
              <a:rPr b="1" lang="en" sz="1200">
                <a:solidFill>
                  <a:schemeClr val="dk1"/>
                </a:solidFill>
                <a:latin typeface="Inter"/>
                <a:ea typeface="Inter"/>
                <a:cs typeface="Inter"/>
                <a:sym typeface="Inter"/>
              </a:rPr>
              <a:t>Data Scientists</a:t>
            </a:r>
            <a:r>
              <a:rPr lang="en" sz="1200">
                <a:solidFill>
                  <a:schemeClr val="dk1"/>
                </a:solidFill>
                <a:latin typeface="Inter"/>
                <a:ea typeface="Inter"/>
                <a:cs typeface="Inter"/>
                <a:sym typeface="Inter"/>
              </a:rPr>
              <a:t>: "Companies like Flutterwave in Nigeria, Safaricom in Kenya, and Naspers in South Africa use AI to detect fraud and make digital services safer"</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Char char="●"/>
            </a:pPr>
            <a:r>
              <a:rPr b="1" lang="en" sz="1200">
                <a:solidFill>
                  <a:schemeClr val="dk1"/>
                </a:solidFill>
                <a:latin typeface="Inter"/>
                <a:ea typeface="Inter"/>
                <a:cs typeface="Inter"/>
                <a:sym typeface="Inter"/>
              </a:rPr>
              <a:t>AI Artists</a:t>
            </a:r>
            <a:r>
              <a:rPr lang="en" sz="1200">
                <a:solidFill>
                  <a:schemeClr val="dk1"/>
                </a:solidFill>
                <a:latin typeface="Inter"/>
                <a:ea typeface="Inter"/>
                <a:cs typeface="Inter"/>
                <a:sym typeface="Inter"/>
              </a:rPr>
              <a:t>: "Digital artists are using AI to create new forms of African art and help with Nollywood visual effects, Kenyan documentaries, or South African film production"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Char char="●"/>
            </a:pPr>
            <a:r>
              <a:rPr b="1" lang="en" sz="1200">
                <a:solidFill>
                  <a:schemeClr val="dk1"/>
                </a:solidFill>
                <a:latin typeface="Inter"/>
                <a:ea typeface="Inter"/>
                <a:cs typeface="Inter"/>
                <a:sym typeface="Inter"/>
              </a:rPr>
              <a:t>AI Entrepreneurs</a:t>
            </a:r>
            <a:r>
              <a:rPr lang="en" sz="1200">
                <a:solidFill>
                  <a:schemeClr val="dk1"/>
                </a:solidFill>
                <a:latin typeface="Inter"/>
                <a:ea typeface="Inter"/>
                <a:cs typeface="Inter"/>
                <a:sym typeface="Inter"/>
              </a:rPr>
              <a:t>: "Young people across Africa are building AI apps to solve local problems - like helping farmers predict crop yields or translating between African languages like Yoruba, Swahili, or Zulu"</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Interactive Element</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"Which of these sounds most interesting to you? Why?"</a:t>
            </a:r>
            <a:endParaRPr sz="10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9" name="Shape 1439"/>
        <p:cNvGrpSpPr/>
        <p:nvPr/>
      </p:nvGrpSpPr>
      <p:grpSpPr>
        <a:xfrm>
          <a:off x="0" y="0"/>
          <a:ext cx="0" cy="0"/>
          <a:chOff x="0" y="0"/>
          <a:chExt cx="0" cy="0"/>
        </a:xfrm>
      </p:grpSpPr>
      <p:sp>
        <p:nvSpPr>
          <p:cNvPr id="1440" name="Google Shape;1440;g3d1828a3c8d_1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1" name="Google Shape;1441;g3d1828a3c8d_1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1200"/>
              </a:spcAft>
              <a:buNone/>
            </a:pPr>
            <a:r>
              <a:rPr lang="en" sz="1200">
                <a:solidFill>
                  <a:schemeClr val="dk1"/>
                </a:solidFill>
                <a:latin typeface="Inter"/>
                <a:ea typeface="Inter"/>
                <a:cs typeface="Inter"/>
                <a:sym typeface="Inter"/>
              </a:rPr>
              <a:t>“You don't need to become a computer programmer to be part of the AI future. The most important skills are ones you're already developing! Let’s discuss some of these skills in more detail.” </a:t>
            </a:r>
            <a:endParaRPr sz="1200"/>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8" name="Shape 1448"/>
        <p:cNvGrpSpPr/>
        <p:nvPr/>
      </p:nvGrpSpPr>
      <p:grpSpPr>
        <a:xfrm>
          <a:off x="0" y="0"/>
          <a:ext cx="0" cy="0"/>
          <a:chOff x="0" y="0"/>
          <a:chExt cx="0" cy="0"/>
        </a:xfrm>
      </p:grpSpPr>
      <p:sp>
        <p:nvSpPr>
          <p:cNvPr id="1449" name="Google Shape;1449;g3d1828a3c8d_1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0" name="Google Shape;1450;g3d1828a3c8d_1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Skills to Build:</a:t>
            </a:r>
            <a:endParaRPr b="1" sz="1200">
              <a:solidFill>
                <a:schemeClr val="dk1"/>
              </a:solidFill>
              <a:latin typeface="Inter"/>
              <a:ea typeface="Inter"/>
              <a:cs typeface="Inter"/>
              <a:sym typeface="Inter"/>
            </a:endParaRPr>
          </a:p>
          <a:p>
            <a:pPr indent="-304800" lvl="0" marL="457200" rtl="0" algn="l">
              <a:spcBef>
                <a:spcPts val="1200"/>
              </a:spcBef>
              <a:spcAft>
                <a:spcPts val="0"/>
              </a:spcAft>
              <a:buClr>
                <a:schemeClr val="dk1"/>
              </a:buClr>
              <a:buSzPts val="1200"/>
              <a:buFont typeface="Inter"/>
              <a:buAutoNum type="arabicPeriod"/>
            </a:pPr>
            <a:r>
              <a:rPr b="1" lang="en" sz="1200">
                <a:solidFill>
                  <a:schemeClr val="dk1"/>
                </a:solidFill>
                <a:latin typeface="Inter"/>
                <a:ea typeface="Inter"/>
                <a:cs typeface="Inter"/>
                <a:sym typeface="Inter"/>
              </a:rPr>
              <a:t>Critical Thinking</a:t>
            </a:r>
            <a:r>
              <a:rPr lang="en" sz="1200">
                <a:solidFill>
                  <a:schemeClr val="dk1"/>
                </a:solidFill>
                <a:latin typeface="Inter"/>
                <a:ea typeface="Inter"/>
                <a:cs typeface="Inter"/>
                <a:sym typeface="Inter"/>
              </a:rPr>
              <a:t> (1 minute): "Question what you see online, ask 'how do I know this is true?' This skill makes you valuable because AI can create content, but humans decide what's worth creating and sharing."</a:t>
            </a:r>
            <a:endParaRPr sz="1200">
              <a:solidFill>
                <a:schemeClr val="dk1"/>
              </a:solidFill>
              <a:latin typeface="Inter"/>
              <a:ea typeface="Inter"/>
              <a:cs typeface="Inter"/>
              <a:sym typeface="Inter"/>
            </a:endParaRPr>
          </a:p>
          <a:p>
            <a:pPr indent="0" lvl="0" marL="457200" rtl="0" algn="l">
              <a:spcBef>
                <a:spcPts val="1000"/>
              </a:spcBef>
              <a:spcAft>
                <a:spcPts val="0"/>
              </a:spcAft>
              <a:buNone/>
            </a:pPr>
            <a:r>
              <a:rPr b="1" lang="en" sz="1200">
                <a:solidFill>
                  <a:schemeClr val="dk1"/>
                </a:solidFill>
                <a:latin typeface="Inter"/>
                <a:ea typeface="Inter"/>
                <a:cs typeface="Inter"/>
                <a:sym typeface="Inter"/>
              </a:rPr>
              <a:t>African Example</a:t>
            </a:r>
            <a:r>
              <a:rPr lang="en" sz="1200">
                <a:solidFill>
                  <a:schemeClr val="dk1"/>
                </a:solidFill>
                <a:latin typeface="Inter"/>
                <a:ea typeface="Inter"/>
                <a:cs typeface="Inter"/>
                <a:sym typeface="Inter"/>
              </a:rPr>
              <a:t>: "When you see news about politics or economics in Nigeria, Kenya, or South Africa, your ability to think critically about sources and bias is super valuable - even more so now that AI can generate fake news."</a:t>
            </a:r>
            <a:endParaRPr sz="1200">
              <a:solidFill>
                <a:schemeClr val="dk1"/>
              </a:solidFill>
              <a:latin typeface="Inter"/>
              <a:ea typeface="Inter"/>
              <a:cs typeface="Inter"/>
              <a:sym typeface="Inter"/>
            </a:endParaRPr>
          </a:p>
          <a:p>
            <a:pPr indent="-304800" lvl="0" marL="457200" rtl="0" algn="l">
              <a:spcBef>
                <a:spcPts val="1000"/>
              </a:spcBef>
              <a:spcAft>
                <a:spcPts val="0"/>
              </a:spcAft>
              <a:buClr>
                <a:schemeClr val="dk1"/>
              </a:buClr>
              <a:buSzPts val="1200"/>
              <a:buFont typeface="Inter"/>
              <a:buAutoNum type="arabicPeriod"/>
            </a:pPr>
            <a:r>
              <a:rPr b="1" lang="en" sz="1200">
                <a:solidFill>
                  <a:schemeClr val="dk1"/>
                </a:solidFill>
                <a:latin typeface="Inter"/>
                <a:ea typeface="Inter"/>
                <a:cs typeface="Inter"/>
                <a:sym typeface="Inter"/>
              </a:rPr>
              <a:t>Creativity</a:t>
            </a:r>
            <a:r>
              <a:rPr lang="en" sz="1200">
                <a:solidFill>
                  <a:schemeClr val="dk1"/>
                </a:solidFill>
                <a:latin typeface="Inter"/>
                <a:ea typeface="Inter"/>
                <a:cs typeface="Inter"/>
                <a:sym typeface="Inter"/>
              </a:rPr>
              <a:t> (1 minute): "AI can help with creative projects, but the ideas, cultural understanding, and emotional connection come from you. African creativity - from Nigerian music to Kenyan storytelling to South African dance - that's what makes AI outputs meaningful."</a:t>
            </a:r>
            <a:endParaRPr sz="1200">
              <a:solidFill>
                <a:schemeClr val="dk1"/>
              </a:solidFill>
              <a:latin typeface="Inter"/>
              <a:ea typeface="Inter"/>
              <a:cs typeface="Inter"/>
              <a:sym typeface="Inter"/>
            </a:endParaRPr>
          </a:p>
          <a:p>
            <a:pPr indent="0" lvl="0" marL="457200" rtl="0" algn="l">
              <a:spcBef>
                <a:spcPts val="1000"/>
              </a:spcBef>
              <a:spcAft>
                <a:spcPts val="0"/>
              </a:spcAft>
              <a:buNone/>
            </a:pPr>
            <a:r>
              <a:rPr b="1" lang="en" sz="1200">
                <a:solidFill>
                  <a:schemeClr val="dk1"/>
                </a:solidFill>
                <a:latin typeface="Inter"/>
                <a:ea typeface="Inter"/>
                <a:cs typeface="Inter"/>
                <a:sym typeface="Inter"/>
              </a:rPr>
              <a:t>Student Reflection</a:t>
            </a:r>
            <a:r>
              <a:rPr lang="en" sz="1200">
                <a:solidFill>
                  <a:schemeClr val="dk1"/>
                </a:solidFill>
                <a:latin typeface="Inter"/>
                <a:ea typeface="Inter"/>
                <a:cs typeface="Inter"/>
                <a:sym typeface="Inter"/>
              </a:rPr>
              <a:t>: "Think about the last creative thing you did - wrote a story, made music, drew something. How could AI be your creative assistant without replacing your creativity?"</a:t>
            </a:r>
            <a:endParaRPr sz="1200">
              <a:solidFill>
                <a:schemeClr val="dk1"/>
              </a:solidFill>
              <a:latin typeface="Inter"/>
              <a:ea typeface="Inter"/>
              <a:cs typeface="Inter"/>
              <a:sym typeface="Inter"/>
            </a:endParaRPr>
          </a:p>
          <a:p>
            <a:pPr indent="-304800" lvl="0" marL="457200" rtl="0" algn="l">
              <a:spcBef>
                <a:spcPts val="1000"/>
              </a:spcBef>
              <a:spcAft>
                <a:spcPts val="0"/>
              </a:spcAft>
              <a:buClr>
                <a:schemeClr val="dk1"/>
              </a:buClr>
              <a:buSzPts val="1200"/>
              <a:buFont typeface="Inter"/>
              <a:buAutoNum type="arabicPeriod"/>
            </a:pPr>
            <a:r>
              <a:rPr b="1" lang="en" sz="1200">
                <a:solidFill>
                  <a:schemeClr val="dk1"/>
                </a:solidFill>
                <a:latin typeface="Inter"/>
                <a:ea typeface="Inter"/>
                <a:cs typeface="Inter"/>
                <a:sym typeface="Inter"/>
              </a:rPr>
              <a:t>Digital Literacy</a:t>
            </a:r>
            <a:r>
              <a:rPr lang="en" sz="1200">
                <a:solidFill>
                  <a:schemeClr val="dk1"/>
                </a:solidFill>
                <a:latin typeface="Inter"/>
                <a:ea typeface="Inter"/>
                <a:cs typeface="Inter"/>
                <a:sym typeface="Inter"/>
              </a:rPr>
              <a:t> (1 minute): "Understanding how technology works helps you use it better and avoid being taken advantage of. You don't need to code, but understanding basics helps you make smart choices."</a:t>
            </a:r>
            <a:endParaRPr sz="1200">
              <a:solidFill>
                <a:schemeClr val="dk1"/>
              </a:solidFill>
              <a:latin typeface="Inter"/>
              <a:ea typeface="Inter"/>
              <a:cs typeface="Inter"/>
              <a:sym typeface="Inter"/>
            </a:endParaRPr>
          </a:p>
          <a:p>
            <a:pPr indent="-304800" lvl="0" marL="457200" rtl="0" algn="l">
              <a:spcBef>
                <a:spcPts val="1200"/>
              </a:spcBef>
              <a:spcAft>
                <a:spcPts val="0"/>
              </a:spcAft>
              <a:buClr>
                <a:schemeClr val="dk1"/>
              </a:buClr>
              <a:buSzPts val="1200"/>
              <a:buFont typeface="Inter"/>
              <a:buAutoNum type="arabicPeriod"/>
            </a:pPr>
            <a:r>
              <a:rPr b="1" lang="en" sz="1200">
                <a:solidFill>
                  <a:schemeClr val="dk1"/>
                </a:solidFill>
                <a:latin typeface="Inter"/>
                <a:ea typeface="Inter"/>
                <a:cs typeface="Inter"/>
                <a:sym typeface="Inter"/>
              </a:rPr>
              <a:t>Cultural Knowledge</a:t>
            </a:r>
            <a:r>
              <a:rPr lang="en" sz="1200">
                <a:solidFill>
                  <a:schemeClr val="dk1"/>
                </a:solidFill>
                <a:latin typeface="Inter"/>
                <a:ea typeface="Inter"/>
                <a:cs typeface="Inter"/>
                <a:sym typeface="Inter"/>
              </a:rPr>
              <a:t> (1 minute):"Your understanding of African culture, languages, and perspectives is incredibly valuable! AI companies need people who understand different cultures to make AI work well for everyone, not just Americans or Europeans."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Interactive Activity - "My AI Future Vision Board"</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"On your paper, draw or write: How do you want to use AI in your future? What problems in your country or across Africa could AI help solve? What African culture could you help AI understand better?"</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Give students 2 minutes to create, then invite 2-3 volunteers to share </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t/>
            </a:r>
            <a:endParaRPr sz="1200">
              <a:solidFill>
                <a:schemeClr val="dk1"/>
              </a:solidFill>
            </a:endParaRPr>
          </a:p>
          <a:p>
            <a:pPr indent="0" lvl="0" marL="0" rtl="0" algn="l">
              <a:spcBef>
                <a:spcPts val="0"/>
              </a:spcBef>
              <a:spcAft>
                <a:spcPts val="0"/>
              </a:spcAft>
              <a:buNone/>
            </a:pPr>
            <a:r>
              <a:t/>
            </a:r>
            <a:endParaRPr sz="1200"/>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2" name="Shape 1472"/>
        <p:cNvGrpSpPr/>
        <p:nvPr/>
      </p:nvGrpSpPr>
      <p:grpSpPr>
        <a:xfrm>
          <a:off x="0" y="0"/>
          <a:ext cx="0" cy="0"/>
          <a:chOff x="0" y="0"/>
          <a:chExt cx="0" cy="0"/>
        </a:xfrm>
      </p:grpSpPr>
      <p:sp>
        <p:nvSpPr>
          <p:cNvPr id="1473" name="Google Shape;1473;g3d1828a3c8d_1_1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4" name="Google Shape;1474;g3d1828a3c8d_1_1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1200"/>
              </a:spcAft>
              <a:buNone/>
            </a:pPr>
            <a:r>
              <a:rPr lang="en" sz="1200">
                <a:solidFill>
                  <a:schemeClr val="dk1"/>
                </a:solidFill>
                <a:latin typeface="Inter"/>
                <a:ea typeface="Inter"/>
                <a:cs typeface="Inter"/>
                <a:sym typeface="Inter"/>
              </a:rPr>
              <a:t>"You're not just learning about AI - you're preparing to be leaders in Africa's AI future.”</a:t>
            </a:r>
            <a:endParaRPr sz="1200"/>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1" name="Shape 1481"/>
        <p:cNvGrpSpPr/>
        <p:nvPr/>
      </p:nvGrpSpPr>
      <p:grpSpPr>
        <a:xfrm>
          <a:off x="0" y="0"/>
          <a:ext cx="0" cy="0"/>
          <a:chOff x="0" y="0"/>
          <a:chExt cx="0" cy="0"/>
        </a:xfrm>
      </p:grpSpPr>
      <p:sp>
        <p:nvSpPr>
          <p:cNvPr id="1482" name="Google Shape;1482;g3d1828a3c8d_1_1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3" name="Google Shape;1483;g3d1828a3c8d_1_1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“Here's how to start:</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Learn</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"Keep exploring AI tools safely. Try new things, but always use your TRACE method and privacy knowledge. Curiosity with caution!"</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Create</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"Use AI to tell African stories that haven't been told. Help AI understand what life is really like for young people in Lagos, Nairobi, Cape Town, and everywhere across Africa."</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Protect/Safety</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"Help friends stay safe with AI. Share what you learned today. Be the person others come to when they have questions about AI content they've seen."</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Innovate/Build</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"Think about problems in your community. Could AI help with transportation in Lagos? Agriculture in rural Kenya? Energy challenges in South Africa? Your ideas matter!"</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Lead</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"Be part of Africa's AI generation. The decisions being made about AI right now will affect your entire life. Make sure African voices, especially young African voices, are part of the conversation."</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Call to Action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"Who's ready to be part of Africa's AI future? Show me your excitement!"</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8" name="Shape 1508"/>
        <p:cNvGrpSpPr/>
        <p:nvPr/>
      </p:nvGrpSpPr>
      <p:grpSpPr>
        <a:xfrm>
          <a:off x="0" y="0"/>
          <a:ext cx="0" cy="0"/>
          <a:chOff x="0" y="0"/>
          <a:chExt cx="0" cy="0"/>
        </a:xfrm>
      </p:grpSpPr>
      <p:sp>
        <p:nvSpPr>
          <p:cNvPr id="1509" name="Google Shape;1509;g3d1828a3c8d_1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0" name="Google Shape;1510;g3d1828a3c8d_1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1200"/>
              </a:spcAft>
              <a:buClr>
                <a:schemeClr val="dk1"/>
              </a:buClr>
              <a:buSzPts val="1100"/>
              <a:buFont typeface="Arial"/>
              <a:buNone/>
            </a:pPr>
            <a:r>
              <a:rPr b="1" lang="en" sz="1200">
                <a:solidFill>
                  <a:schemeClr val="dk1"/>
                </a:solidFill>
                <a:latin typeface="Inter"/>
                <a:ea typeface="Inter"/>
                <a:cs typeface="Inter"/>
                <a:sym typeface="Inter"/>
              </a:rPr>
              <a:t>Learning Objective</a:t>
            </a:r>
            <a:r>
              <a:rPr lang="en" sz="1200">
                <a:solidFill>
                  <a:schemeClr val="dk1"/>
                </a:solidFill>
                <a:latin typeface="Inter"/>
                <a:ea typeface="Inter"/>
                <a:cs typeface="Inter"/>
                <a:sym typeface="Inter"/>
              </a:rPr>
              <a:t>: Students answer both multiple choice and scenario-based questions to assess their understanding of the lesson.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4" name="Shape 1514"/>
        <p:cNvGrpSpPr/>
        <p:nvPr/>
      </p:nvGrpSpPr>
      <p:grpSpPr>
        <a:xfrm>
          <a:off x="0" y="0"/>
          <a:ext cx="0" cy="0"/>
          <a:chOff x="0" y="0"/>
          <a:chExt cx="0" cy="0"/>
        </a:xfrm>
      </p:grpSpPr>
      <p:sp>
        <p:nvSpPr>
          <p:cNvPr id="1515" name="Google Shape;1515;g3d1828a3c8d_1_1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6" name="Google Shape;1516;g3d1828a3c8d_1_1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Quick Assessment</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"Let's see how much you've learned! I'll make statements about AI. Show me thumbs up for true, thumbs down for false, or sideways thumb if you're not sure."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After each question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Ask 1-2 students to explain their reasoning</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Provide brief clarification if needed</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Celebrate correct understanding</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Assessment Questions</a:t>
            </a:r>
            <a:r>
              <a:rPr lang="en" sz="1200">
                <a:solidFill>
                  <a:schemeClr val="dk1"/>
                </a:solidFill>
                <a:latin typeface="Inter"/>
                <a:ea typeface="Inter"/>
                <a:cs typeface="Inter"/>
                <a:sym typeface="Inter"/>
              </a:rPr>
              <a:t>:</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Question 1:</a:t>
            </a:r>
            <a:r>
              <a:rPr lang="en" sz="1200">
                <a:solidFill>
                  <a:schemeClr val="dk1"/>
                </a:solidFill>
                <a:latin typeface="Inter"/>
                <a:ea typeface="Inter"/>
                <a:cs typeface="Inter"/>
                <a:sym typeface="Inter"/>
              </a:rPr>
              <a:t>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"All AI-generated content is obviously fake"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TRUE or FALSE?</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5" name="Shape 1535"/>
        <p:cNvGrpSpPr/>
        <p:nvPr/>
      </p:nvGrpSpPr>
      <p:grpSpPr>
        <a:xfrm>
          <a:off x="0" y="0"/>
          <a:ext cx="0" cy="0"/>
          <a:chOff x="0" y="0"/>
          <a:chExt cx="0" cy="0"/>
        </a:xfrm>
      </p:grpSpPr>
      <p:sp>
        <p:nvSpPr>
          <p:cNvPr id="1536" name="Google Shape;1536;g3d1828a3c8d_1_2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7" name="Google Shape;1537;g3d1828a3c8d_1_2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The answer to Question 1 is </a:t>
            </a:r>
            <a:r>
              <a:rPr b="1" lang="en" sz="1200">
                <a:solidFill>
                  <a:schemeClr val="dk1"/>
                </a:solidFill>
                <a:latin typeface="Inter"/>
                <a:ea typeface="Inter"/>
                <a:cs typeface="Inter"/>
                <a:sym typeface="Inter"/>
              </a:rPr>
              <a:t>FALSE</a:t>
            </a:r>
            <a:r>
              <a:rPr lang="en" sz="1200">
                <a:solidFill>
                  <a:schemeClr val="dk1"/>
                </a:solidFill>
                <a:latin typeface="Inter"/>
                <a:ea typeface="Inter"/>
                <a:cs typeface="Inter"/>
                <a:sym typeface="Inter"/>
              </a:rPr>
              <a:t> (AI is getting very sophisticated)</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Question 2:</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"The best way to check if AI information is true is to use the TRACE method"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 No, believe your friend</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B. Yes, use the TRACE method</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 No, just trust the app</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8" name="Shape 1558"/>
        <p:cNvGrpSpPr/>
        <p:nvPr/>
      </p:nvGrpSpPr>
      <p:grpSpPr>
        <a:xfrm>
          <a:off x="0" y="0"/>
          <a:ext cx="0" cy="0"/>
          <a:chOff x="0" y="0"/>
          <a:chExt cx="0" cy="0"/>
        </a:xfrm>
      </p:grpSpPr>
      <p:sp>
        <p:nvSpPr>
          <p:cNvPr id="1559" name="Google Shape;1559;g3d1828a3c8d_1_2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0" name="Google Shape;1560;g3d1828a3c8d_1_2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The answer to Question 2 is </a:t>
            </a:r>
            <a:r>
              <a:rPr b="1" lang="en" sz="1200">
                <a:solidFill>
                  <a:schemeClr val="dk1"/>
                </a:solidFill>
                <a:latin typeface="Inter"/>
                <a:ea typeface="Inter"/>
                <a:cs typeface="Inter"/>
                <a:sym typeface="Inter"/>
              </a:rPr>
              <a:t>B, Use the TRACE method.</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Question 3: </a:t>
            </a:r>
            <a:endParaRPr b="1"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"Consider this scenario: Your friend shows you AI-generated “news” that sounds fake. What do you do?" </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 would like you to explain the steps you’d take.”</a:t>
            </a:r>
            <a:endParaRPr sz="1200">
              <a:solidFill>
                <a:schemeClr val="dk1"/>
              </a:solidFill>
            </a:endParaRPr>
          </a:p>
          <a:p>
            <a:pPr indent="0" lvl="0" marL="0" rtl="0" algn="l">
              <a:spcBef>
                <a:spcPts val="1200"/>
              </a:spcBef>
              <a:spcAft>
                <a:spcPts val="0"/>
              </a:spcAft>
              <a:buNone/>
            </a:pPr>
            <a:r>
              <a:t/>
            </a:r>
            <a:endParaRPr sz="1200"/>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3" name="Shape 1583"/>
        <p:cNvGrpSpPr/>
        <p:nvPr/>
      </p:nvGrpSpPr>
      <p:grpSpPr>
        <a:xfrm>
          <a:off x="0" y="0"/>
          <a:ext cx="0" cy="0"/>
          <a:chOff x="0" y="0"/>
          <a:chExt cx="0" cy="0"/>
        </a:xfrm>
      </p:grpSpPr>
      <p:sp>
        <p:nvSpPr>
          <p:cNvPr id="1584" name="Google Shape;1584;g3d1828a3c8d_1_2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5" name="Google Shape;1585;g3d1828a3c8d_1_2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The Students explain using TRACE or say that they would report to an adult. </a:t>
            </a:r>
            <a:endParaRPr sz="1200"/>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0" name="Shape 1610"/>
        <p:cNvGrpSpPr/>
        <p:nvPr/>
      </p:nvGrpSpPr>
      <p:grpSpPr>
        <a:xfrm>
          <a:off x="0" y="0"/>
          <a:ext cx="0" cy="0"/>
          <a:chOff x="0" y="0"/>
          <a:chExt cx="0" cy="0"/>
        </a:xfrm>
      </p:grpSpPr>
      <p:sp>
        <p:nvSpPr>
          <p:cNvPr id="1611" name="Google Shape;1611;g3d1828a3c8d_1_3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2" name="Google Shape;1612;g3d1828a3c8d_1_3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Great! Now, let's go around and share quickly what we’ve learnt today - just one sentence each:</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Reflection Prompts</a:t>
            </a:r>
            <a:r>
              <a:rPr lang="en" sz="1200">
                <a:solidFill>
                  <a:schemeClr val="dk1"/>
                </a:solidFill>
                <a:latin typeface="Inter"/>
                <a:ea typeface="Inter"/>
                <a:cs typeface="Inter"/>
                <a:sym typeface="Inter"/>
              </a:rPr>
              <a:t> (rotate through these):</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"One thing that surprised you about AI today?"</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"How will you use AI differently after this session?"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"What's one AI question you still have?"</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Facilitation Notes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Keep responses to 10-15 seconds each to fit time</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Thank each student for sharing</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Write down questions students still have - these could guide future sessions</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Take-Home Challenge Introduction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"Your mission this week, should you choose to accept it:"</a:t>
            </a:r>
            <a:endParaRPr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AutoNum type="arabicPeriod"/>
            </a:pPr>
            <a:r>
              <a:rPr b="1" lang="en" sz="1200">
                <a:solidFill>
                  <a:schemeClr val="dk1"/>
                </a:solidFill>
                <a:latin typeface="Inter"/>
                <a:ea typeface="Inter"/>
                <a:cs typeface="Inter"/>
                <a:sym typeface="Inter"/>
              </a:rPr>
              <a:t>AI Spotter Mission</a:t>
            </a:r>
            <a:r>
              <a:rPr lang="en" sz="1200">
                <a:solidFill>
                  <a:schemeClr val="dk1"/>
                </a:solidFill>
                <a:latin typeface="Inter"/>
                <a:ea typeface="Inter"/>
                <a:cs typeface="Inter"/>
                <a:sym typeface="Inter"/>
              </a:rPr>
              <a:t>: "Find one example of AI in your daily life that we didn't talk about today. Could be in apps, games, or even things your family uses."</a:t>
            </a:r>
            <a:br>
              <a:rPr lang="en" sz="1200">
                <a:solidFill>
                  <a:schemeClr val="dk1"/>
                </a:solidFill>
                <a:latin typeface="Inter"/>
                <a:ea typeface="Inter"/>
                <a:cs typeface="Inter"/>
                <a:sym typeface="Inter"/>
              </a:rPr>
            </a:b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TRACE Practice</a:t>
            </a:r>
            <a:r>
              <a:rPr lang="en" sz="1200">
                <a:solidFill>
                  <a:schemeClr val="dk1"/>
                </a:solidFill>
                <a:latin typeface="Inter"/>
                <a:ea typeface="Inter"/>
                <a:cs typeface="Inter"/>
                <a:sym typeface="Inter"/>
              </a:rPr>
              <a:t>: "Use the TRACE method on one piece of content you see online this week. Doesn't have to be AI - could be any news or social media post."</a:t>
            </a:r>
            <a:br>
              <a:rPr lang="en" sz="1200">
                <a:solidFill>
                  <a:schemeClr val="dk1"/>
                </a:solidFill>
                <a:latin typeface="Inter"/>
                <a:ea typeface="Inter"/>
                <a:cs typeface="Inter"/>
                <a:sym typeface="Inter"/>
              </a:rPr>
            </a:b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AutoNum type="arabicPeriod"/>
            </a:pPr>
            <a:r>
              <a:rPr b="1" lang="en" sz="1200">
                <a:solidFill>
                  <a:schemeClr val="dk1"/>
                </a:solidFill>
                <a:latin typeface="Inter"/>
                <a:ea typeface="Inter"/>
                <a:cs typeface="Inter"/>
                <a:sym typeface="Inter"/>
              </a:rPr>
              <a:t>AI Discovery Share</a:t>
            </a:r>
            <a:r>
              <a:rPr lang="en" sz="1200">
                <a:solidFill>
                  <a:schemeClr val="dk1"/>
                </a:solidFill>
                <a:latin typeface="Inter"/>
                <a:ea typeface="Inter"/>
                <a:cs typeface="Inter"/>
                <a:sym typeface="Inter"/>
              </a:rPr>
              <a:t>: "Find one cool AI discovery (that's safe and appropriate) and share it with your family. Teach them something you learned today."</a:t>
            </a:r>
            <a:endParaRPr sz="1200">
              <a:solidFill>
                <a:schemeClr val="dk1"/>
              </a:solidFill>
              <a:latin typeface="Inter"/>
              <a:ea typeface="Inter"/>
              <a:cs typeface="Inter"/>
              <a:sym typeface="Inter"/>
            </a:endParaRPr>
          </a:p>
          <a:p>
            <a:pPr indent="0" lvl="0" marL="0" rtl="0" algn="l">
              <a:lnSpc>
                <a:spcPct val="115000"/>
              </a:lnSpc>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Final Motivation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indent="0" lvl="0" marL="0" marR="381000" rtl="0" algn="l">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"Remember: You're not just students learning about AI - you're the generation that will shape how AI develops in Africa. Your perspectives, your creativity, your understanding of Nigerian culture - these are superpowers in the AI age. Use them wisely, use them safely, and use them to make Nigeria and Africa proud!</a:t>
            </a:r>
            <a:endParaRPr sz="1200">
              <a:solidFill>
                <a:schemeClr val="dk1"/>
              </a:solidFill>
              <a:latin typeface="Inter"/>
              <a:ea typeface="Inter"/>
              <a:cs typeface="Inter"/>
              <a:sym typeface="Inter"/>
            </a:endParaRPr>
          </a:p>
          <a:p>
            <a:pPr indent="0" lvl="0" marL="0" rtl="0" algn="l">
              <a:spcBef>
                <a:spcPts val="1200"/>
              </a:spcBef>
              <a:spcAft>
                <a:spcPts val="0"/>
              </a:spcAft>
              <a:buNone/>
            </a:pPr>
            <a:r>
              <a:t/>
            </a:r>
            <a:endParaRPr sz="1200"/>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1" name="Shape 1631"/>
        <p:cNvGrpSpPr/>
        <p:nvPr/>
      </p:nvGrpSpPr>
      <p:grpSpPr>
        <a:xfrm>
          <a:off x="0" y="0"/>
          <a:ext cx="0" cy="0"/>
          <a:chOff x="0" y="0"/>
          <a:chExt cx="0" cy="0"/>
        </a:xfrm>
      </p:grpSpPr>
      <p:sp>
        <p:nvSpPr>
          <p:cNvPr id="1632" name="Google Shape;1632;g3d1828a3c8d_1_3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3" name="Google Shape;1633;g3d1828a3c8d_1_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marR="381000" rtl="0" algn="l">
              <a:spcBef>
                <a:spcPts val="1200"/>
              </a:spcBef>
              <a:spcAft>
                <a:spcPts val="0"/>
              </a:spcAft>
              <a:buClr>
                <a:schemeClr val="dk1"/>
              </a:buClr>
              <a:buSzPts val="1100"/>
              <a:buFont typeface="Arial"/>
              <a:buNone/>
            </a:pPr>
            <a:r>
              <a:rPr b="1" lang="en" sz="1200">
                <a:solidFill>
                  <a:schemeClr val="dk1"/>
                </a:solidFill>
                <a:latin typeface="Inter"/>
                <a:ea typeface="Inter"/>
                <a:cs typeface="Inter"/>
                <a:sym typeface="Inter"/>
              </a:rPr>
              <a:t>SPEAKER NOTES:</a:t>
            </a:r>
            <a:endParaRPr b="1" sz="1200">
              <a:solidFill>
                <a:schemeClr val="dk1"/>
              </a:solidFill>
              <a:latin typeface="Inter"/>
              <a:ea typeface="Inter"/>
              <a:cs typeface="Inter"/>
              <a:sym typeface="Inter"/>
            </a:endParaRPr>
          </a:p>
          <a:p>
            <a:pPr indent="0" lvl="0" marL="0" marR="381000" rtl="0" algn="l">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Overview of key AI terms as a takeaway for participants. </a:t>
            </a:r>
            <a:endParaRPr sz="1200"/>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7" name="Shape 1637"/>
        <p:cNvGrpSpPr/>
        <p:nvPr/>
      </p:nvGrpSpPr>
      <p:grpSpPr>
        <a:xfrm>
          <a:off x="0" y="0"/>
          <a:ext cx="0" cy="0"/>
          <a:chOff x="0" y="0"/>
          <a:chExt cx="0" cy="0"/>
        </a:xfrm>
      </p:grpSpPr>
      <p:sp>
        <p:nvSpPr>
          <p:cNvPr id="1638" name="Google Shape;1638;g3d1828a3c8d_1_333:notes"/>
          <p:cNvSpPr/>
          <p:nvPr>
            <p:ph idx="2" type="sldImg"/>
          </p:nvPr>
        </p:nvSpPr>
        <p:spPr>
          <a:xfrm>
            <a:off x="381001"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39" name="Google Shape;1639;g3d1828a3c8d_1_3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800"/>
              </a:spcBef>
              <a:spcAft>
                <a:spcPts val="0"/>
              </a:spcAft>
              <a:buClr>
                <a:schemeClr val="dk1"/>
              </a:buClr>
              <a:buSzPts val="1100"/>
              <a:buFont typeface="Arial"/>
              <a:buNone/>
            </a:pPr>
            <a:r>
              <a:rPr b="1" lang="en" sz="1200">
                <a:solidFill>
                  <a:schemeClr val="dk1"/>
                </a:solidFill>
                <a:latin typeface="Inter"/>
                <a:ea typeface="Inter"/>
                <a:cs typeface="Inter"/>
                <a:sym typeface="Inter"/>
              </a:rPr>
              <a:t>Troubleshooting Guide for Facilitators</a:t>
            </a:r>
            <a:endParaRPr b="1"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If Participants Seem Overwhelmed:</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Slow down and focus on one practical application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Remind them they already use AI successfully</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Emphasize that perfection isn't the goal - improvement is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Share your own learning experiences with technology</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If Participants Are Skeptical of AI:</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Acknowledge their concerns as valid</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Focus on safety and protection strategies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Emphasize human control and judgment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Share how AI can solve problems they already face</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If Technology Fails During Session:</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Switch immediately to discussion-based alternatives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Use printed materials and peer learning</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Focus on concepts rather than demonstrations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Turn tech failure into a teaching moment about backup plans</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If Participants Have Widely Different Tech Skills:</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Use peer teaching - pair more experienced with less experienced</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Focus on concepts that apply regardless of specific tools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Acknowledge different starting points without judgment</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Provide multiple examples for different comfort levels</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If Sensitive Topics Arise:</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Acknowledge concerns without dismissing them</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Redirect to practical safety strategies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Offer to discuss specific situations privately after session</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Focus on empowerment rather than fear</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Time Management Tips:</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Each section has natural break points for questions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Assessment section can be shortened if needed</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Always end with empowerment message, even if other content is condensed</a:t>
            </a:r>
            <a:endParaRPr sz="1200">
              <a:solidFill>
                <a:schemeClr val="dk1"/>
              </a:solidFill>
              <a:latin typeface="Inter"/>
              <a:ea typeface="Inter"/>
              <a:cs typeface="Inter"/>
              <a:sym typeface="Inter"/>
            </a:endParaRPr>
          </a:p>
          <a:p>
            <a:pPr indent="0" lvl="0" marL="0" rtl="0" algn="l">
              <a:lnSpc>
                <a:spcPct val="115000"/>
              </a:lnSpc>
              <a:spcBef>
                <a:spcPts val="1400"/>
              </a:spcBef>
              <a:spcAft>
                <a:spcPts val="0"/>
              </a:spcAft>
              <a:buClr>
                <a:schemeClr val="dk1"/>
              </a:buClr>
              <a:buSzPts val="1100"/>
              <a:buFont typeface="Arial"/>
              <a:buNone/>
            </a:pPr>
            <a:r>
              <a:rPr b="1" lang="en" sz="1200">
                <a:solidFill>
                  <a:schemeClr val="dk1"/>
                </a:solidFill>
                <a:latin typeface="Inter"/>
                <a:ea typeface="Inter"/>
                <a:cs typeface="Inter"/>
                <a:sym typeface="Inter"/>
              </a:rPr>
              <a:t>Cultural Sensitivity Reminders:</a:t>
            </a:r>
            <a:endParaRPr b="1" sz="1200">
              <a:solidFill>
                <a:schemeClr val="dk1"/>
              </a:solidFill>
              <a:latin typeface="Inter"/>
              <a:ea typeface="Inter"/>
              <a:cs typeface="Inter"/>
              <a:sym typeface="Inter"/>
            </a:endParaRPr>
          </a:p>
          <a:p>
            <a:pPr indent="-304800" lvl="0" marL="457200" rtl="0" algn="l">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Respect varying levels of technology access and experience</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Use examples that reflect diverse economic backgrounds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Be aware of language preferences and literacy levels</a:t>
            </a:r>
            <a:endParaRPr sz="1200">
              <a:solidFill>
                <a:schemeClr val="dk1"/>
              </a:solidFill>
              <a:latin typeface="Inter"/>
              <a:ea typeface="Inter"/>
              <a:cs typeface="Inter"/>
              <a:sym typeface="Inter"/>
            </a:endParaRPr>
          </a:p>
          <a:p>
            <a:pPr indent="-304800" lvl="0" marL="457200" rtl="0" algn="l">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Acknowledge that some participants may face additional barriers to technology access</a:t>
            </a:r>
            <a:endParaRPr sz="1200">
              <a:solidFill>
                <a:schemeClr val="dk1"/>
              </a:solidFill>
              <a:latin typeface="Inter"/>
              <a:ea typeface="Inter"/>
              <a:cs typeface="Inter"/>
              <a:sym typeface="Inter"/>
            </a:endParaRPr>
          </a:p>
          <a:p>
            <a:pPr indent="0" lvl="0" marL="0" rtl="0" algn="l">
              <a:spcBef>
                <a:spcPts val="1200"/>
              </a:spcBef>
              <a:spcAft>
                <a:spcPts val="0"/>
              </a:spcAft>
              <a:buClr>
                <a:schemeClr val="dk1"/>
              </a:buClr>
              <a:buSzPts val="1100"/>
              <a:buFont typeface="Arial"/>
              <a:buNone/>
            </a:pPr>
            <a:r>
              <a:t/>
            </a:r>
            <a:endParaRPr>
              <a:solidFill>
                <a:schemeClr val="dk1"/>
              </a:solidFill>
            </a:endParaRPr>
          </a:p>
          <a:p>
            <a:pPr indent="0" lvl="0" marL="0" marR="0" rtl="0" algn="l">
              <a:lnSpc>
                <a:spcPct val="100000"/>
              </a:lnSpc>
              <a:spcBef>
                <a:spcPts val="0"/>
              </a:spcBef>
              <a:spcAft>
                <a:spcPts val="0"/>
              </a:spcAft>
              <a:buClr>
                <a:srgbClr val="000000"/>
              </a:buClr>
              <a:buSzPts val="1100"/>
              <a:buFont typeface="Arial"/>
              <a:buNone/>
            </a:pPr>
            <a:r>
              <a:t/>
            </a:r>
            <a:endParaRPr>
              <a:solidFill>
                <a:schemeClr val="dk1"/>
              </a:solidFill>
              <a:latin typeface="Inter"/>
              <a:ea typeface="Inter"/>
              <a:cs typeface="Inter"/>
              <a:sym typeface="Inte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0.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2.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5.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4.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0.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4.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13.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13.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0.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22.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5.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25.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4.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0.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623417" y="1489150"/>
            <a:ext cx="17041200" cy="4105500"/>
          </a:xfrm>
          <a:prstGeom prst="rect">
            <a:avLst/>
          </a:prstGeom>
        </p:spPr>
        <p:txBody>
          <a:bodyPr anchorCtr="0" anchor="b" bIns="167625" lIns="167625" spcFirstLastPara="1" rIns="167625" wrap="square" tIns="167625">
            <a:normAutofit/>
          </a:bodyPr>
          <a:lstStyle>
            <a:lvl1pPr lvl="0" algn="ctr">
              <a:spcBef>
                <a:spcPts val="0"/>
              </a:spcBef>
              <a:spcAft>
                <a:spcPts val="0"/>
              </a:spcAft>
              <a:buSzPts val="9533"/>
              <a:buNone/>
              <a:defRPr sz="9533"/>
            </a:lvl1pPr>
            <a:lvl2pPr lvl="1" algn="ctr">
              <a:spcBef>
                <a:spcPts val="0"/>
              </a:spcBef>
              <a:spcAft>
                <a:spcPts val="0"/>
              </a:spcAft>
              <a:buSzPts val="9533"/>
              <a:buNone/>
              <a:defRPr sz="9533"/>
            </a:lvl2pPr>
            <a:lvl3pPr lvl="2" algn="ctr">
              <a:spcBef>
                <a:spcPts val="0"/>
              </a:spcBef>
              <a:spcAft>
                <a:spcPts val="0"/>
              </a:spcAft>
              <a:buSzPts val="9533"/>
              <a:buNone/>
              <a:defRPr sz="9533"/>
            </a:lvl3pPr>
            <a:lvl4pPr lvl="3" algn="ctr">
              <a:spcBef>
                <a:spcPts val="0"/>
              </a:spcBef>
              <a:spcAft>
                <a:spcPts val="0"/>
              </a:spcAft>
              <a:buSzPts val="9533"/>
              <a:buNone/>
              <a:defRPr sz="9533"/>
            </a:lvl4pPr>
            <a:lvl5pPr lvl="4" algn="ctr">
              <a:spcBef>
                <a:spcPts val="0"/>
              </a:spcBef>
              <a:spcAft>
                <a:spcPts val="0"/>
              </a:spcAft>
              <a:buSzPts val="9533"/>
              <a:buNone/>
              <a:defRPr sz="9533"/>
            </a:lvl5pPr>
            <a:lvl6pPr lvl="5" algn="ctr">
              <a:spcBef>
                <a:spcPts val="0"/>
              </a:spcBef>
              <a:spcAft>
                <a:spcPts val="0"/>
              </a:spcAft>
              <a:buSzPts val="9533"/>
              <a:buNone/>
              <a:defRPr sz="9533"/>
            </a:lvl6pPr>
            <a:lvl7pPr lvl="6" algn="ctr">
              <a:spcBef>
                <a:spcPts val="0"/>
              </a:spcBef>
              <a:spcAft>
                <a:spcPts val="0"/>
              </a:spcAft>
              <a:buSzPts val="9533"/>
              <a:buNone/>
              <a:defRPr sz="9533"/>
            </a:lvl7pPr>
            <a:lvl8pPr lvl="7" algn="ctr">
              <a:spcBef>
                <a:spcPts val="0"/>
              </a:spcBef>
              <a:spcAft>
                <a:spcPts val="0"/>
              </a:spcAft>
              <a:buSzPts val="9533"/>
              <a:buNone/>
              <a:defRPr sz="9533"/>
            </a:lvl8pPr>
            <a:lvl9pPr lvl="8" algn="ctr">
              <a:spcBef>
                <a:spcPts val="0"/>
              </a:spcBef>
              <a:spcAft>
                <a:spcPts val="0"/>
              </a:spcAft>
              <a:buSzPts val="9533"/>
              <a:buNone/>
              <a:defRPr sz="9533"/>
            </a:lvl9pPr>
          </a:lstStyle>
          <a:p/>
        </p:txBody>
      </p:sp>
      <p:sp>
        <p:nvSpPr>
          <p:cNvPr id="11" name="Google Shape;11;p2"/>
          <p:cNvSpPr txBox="1"/>
          <p:nvPr>
            <p:ph idx="1" type="subTitle"/>
          </p:nvPr>
        </p:nvSpPr>
        <p:spPr>
          <a:xfrm>
            <a:off x="623400" y="5668250"/>
            <a:ext cx="17041200" cy="1585500"/>
          </a:xfrm>
          <a:prstGeom prst="rect">
            <a:avLst/>
          </a:prstGeom>
        </p:spPr>
        <p:txBody>
          <a:bodyPr anchorCtr="0" anchor="t" bIns="167625" lIns="167625" spcFirstLastPara="1" rIns="167625" wrap="square" tIns="167625">
            <a:normAutofit/>
          </a:bodyPr>
          <a:lstStyle>
            <a:lvl1pPr lvl="0" algn="ctr">
              <a:lnSpc>
                <a:spcPct val="100000"/>
              </a:lnSpc>
              <a:spcBef>
                <a:spcPts val="0"/>
              </a:spcBef>
              <a:spcAft>
                <a:spcPts val="0"/>
              </a:spcAft>
              <a:buSzPts val="5133"/>
              <a:buNone/>
              <a:defRPr sz="5133"/>
            </a:lvl1pPr>
            <a:lvl2pPr lvl="1" algn="ctr">
              <a:lnSpc>
                <a:spcPct val="100000"/>
              </a:lnSpc>
              <a:spcBef>
                <a:spcPts val="0"/>
              </a:spcBef>
              <a:spcAft>
                <a:spcPts val="0"/>
              </a:spcAft>
              <a:buSzPts val="5133"/>
              <a:buNone/>
              <a:defRPr sz="5133"/>
            </a:lvl2pPr>
            <a:lvl3pPr lvl="2" algn="ctr">
              <a:lnSpc>
                <a:spcPct val="100000"/>
              </a:lnSpc>
              <a:spcBef>
                <a:spcPts val="0"/>
              </a:spcBef>
              <a:spcAft>
                <a:spcPts val="0"/>
              </a:spcAft>
              <a:buSzPts val="5133"/>
              <a:buNone/>
              <a:defRPr sz="5133"/>
            </a:lvl3pPr>
            <a:lvl4pPr lvl="3" algn="ctr">
              <a:lnSpc>
                <a:spcPct val="100000"/>
              </a:lnSpc>
              <a:spcBef>
                <a:spcPts val="0"/>
              </a:spcBef>
              <a:spcAft>
                <a:spcPts val="0"/>
              </a:spcAft>
              <a:buSzPts val="5133"/>
              <a:buNone/>
              <a:defRPr sz="5133"/>
            </a:lvl4pPr>
            <a:lvl5pPr lvl="4" algn="ctr">
              <a:lnSpc>
                <a:spcPct val="100000"/>
              </a:lnSpc>
              <a:spcBef>
                <a:spcPts val="0"/>
              </a:spcBef>
              <a:spcAft>
                <a:spcPts val="0"/>
              </a:spcAft>
              <a:buSzPts val="5133"/>
              <a:buNone/>
              <a:defRPr sz="5133"/>
            </a:lvl5pPr>
            <a:lvl6pPr lvl="5" algn="ctr">
              <a:lnSpc>
                <a:spcPct val="100000"/>
              </a:lnSpc>
              <a:spcBef>
                <a:spcPts val="0"/>
              </a:spcBef>
              <a:spcAft>
                <a:spcPts val="0"/>
              </a:spcAft>
              <a:buSzPts val="5133"/>
              <a:buNone/>
              <a:defRPr sz="5133"/>
            </a:lvl6pPr>
            <a:lvl7pPr lvl="6" algn="ctr">
              <a:lnSpc>
                <a:spcPct val="100000"/>
              </a:lnSpc>
              <a:spcBef>
                <a:spcPts val="0"/>
              </a:spcBef>
              <a:spcAft>
                <a:spcPts val="0"/>
              </a:spcAft>
              <a:buSzPts val="5133"/>
              <a:buNone/>
              <a:defRPr sz="5133"/>
            </a:lvl7pPr>
            <a:lvl8pPr lvl="7" algn="ctr">
              <a:lnSpc>
                <a:spcPct val="100000"/>
              </a:lnSpc>
              <a:spcBef>
                <a:spcPts val="0"/>
              </a:spcBef>
              <a:spcAft>
                <a:spcPts val="0"/>
              </a:spcAft>
              <a:buSzPts val="5133"/>
              <a:buNone/>
              <a:defRPr sz="5133"/>
            </a:lvl8pPr>
            <a:lvl9pPr lvl="8" algn="ctr">
              <a:lnSpc>
                <a:spcPct val="100000"/>
              </a:lnSpc>
              <a:spcBef>
                <a:spcPts val="0"/>
              </a:spcBef>
              <a:spcAft>
                <a:spcPts val="0"/>
              </a:spcAft>
              <a:buSzPts val="5133"/>
              <a:buNone/>
              <a:defRPr sz="5133"/>
            </a:lvl9pPr>
          </a:lstStyle>
          <a:p/>
        </p:txBody>
      </p:sp>
      <p:sp>
        <p:nvSpPr>
          <p:cNvPr id="12" name="Google Shape;12;p2"/>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623400" y="4301700"/>
            <a:ext cx="17041200" cy="1683600"/>
          </a:xfrm>
          <a:prstGeom prst="rect">
            <a:avLst/>
          </a:prstGeom>
        </p:spPr>
        <p:txBody>
          <a:bodyPr anchorCtr="0" anchor="ctr" bIns="167625" lIns="167625" spcFirstLastPara="1" rIns="167625" wrap="square" tIns="167625">
            <a:normAutofit/>
          </a:bodyPr>
          <a:lstStyle>
            <a:lvl1pPr lvl="0" algn="ctr">
              <a:spcBef>
                <a:spcPts val="0"/>
              </a:spcBef>
              <a:spcAft>
                <a:spcPts val="0"/>
              </a:spcAft>
              <a:buSzPts val="6600"/>
              <a:buNone/>
              <a:defRPr sz="6600"/>
            </a:lvl1pPr>
            <a:lvl2pPr lvl="1" algn="ctr">
              <a:spcBef>
                <a:spcPts val="0"/>
              </a:spcBef>
              <a:spcAft>
                <a:spcPts val="0"/>
              </a:spcAft>
              <a:buSzPts val="6600"/>
              <a:buNone/>
              <a:defRPr sz="6600"/>
            </a:lvl2pPr>
            <a:lvl3pPr lvl="2" algn="ctr">
              <a:spcBef>
                <a:spcPts val="0"/>
              </a:spcBef>
              <a:spcAft>
                <a:spcPts val="0"/>
              </a:spcAft>
              <a:buSzPts val="6600"/>
              <a:buNone/>
              <a:defRPr sz="6600"/>
            </a:lvl3pPr>
            <a:lvl4pPr lvl="3" algn="ctr">
              <a:spcBef>
                <a:spcPts val="0"/>
              </a:spcBef>
              <a:spcAft>
                <a:spcPts val="0"/>
              </a:spcAft>
              <a:buSzPts val="6600"/>
              <a:buNone/>
              <a:defRPr sz="6600"/>
            </a:lvl4pPr>
            <a:lvl5pPr lvl="4" algn="ctr">
              <a:spcBef>
                <a:spcPts val="0"/>
              </a:spcBef>
              <a:spcAft>
                <a:spcPts val="0"/>
              </a:spcAft>
              <a:buSzPts val="6600"/>
              <a:buNone/>
              <a:defRPr sz="6600"/>
            </a:lvl5pPr>
            <a:lvl6pPr lvl="5" algn="ctr">
              <a:spcBef>
                <a:spcPts val="0"/>
              </a:spcBef>
              <a:spcAft>
                <a:spcPts val="0"/>
              </a:spcAft>
              <a:buSzPts val="6600"/>
              <a:buNone/>
              <a:defRPr sz="6600"/>
            </a:lvl6pPr>
            <a:lvl7pPr lvl="6" algn="ctr">
              <a:spcBef>
                <a:spcPts val="0"/>
              </a:spcBef>
              <a:spcAft>
                <a:spcPts val="0"/>
              </a:spcAft>
              <a:buSzPts val="6600"/>
              <a:buNone/>
              <a:defRPr sz="6600"/>
            </a:lvl7pPr>
            <a:lvl8pPr lvl="7" algn="ctr">
              <a:spcBef>
                <a:spcPts val="0"/>
              </a:spcBef>
              <a:spcAft>
                <a:spcPts val="0"/>
              </a:spcAft>
              <a:buSzPts val="6600"/>
              <a:buNone/>
              <a:defRPr sz="6600"/>
            </a:lvl8pPr>
            <a:lvl9pPr lvl="8" algn="ctr">
              <a:spcBef>
                <a:spcPts val="0"/>
              </a:spcBef>
              <a:spcAft>
                <a:spcPts val="0"/>
              </a:spcAft>
              <a:buSzPts val="6600"/>
              <a:buNone/>
              <a:defRPr sz="6600"/>
            </a:lvl9pPr>
          </a:lstStyle>
          <a:p/>
        </p:txBody>
      </p:sp>
      <p:sp>
        <p:nvSpPr>
          <p:cNvPr id="15" name="Google Shape;15;p3"/>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623400" y="890050"/>
            <a:ext cx="17041200" cy="1145400"/>
          </a:xfrm>
          <a:prstGeom prst="rect">
            <a:avLst/>
          </a:prstGeom>
        </p:spPr>
        <p:txBody>
          <a:bodyPr anchorCtr="0" anchor="t" bIns="167625" lIns="167625" spcFirstLastPara="1" rIns="167625" wrap="square" tIns="167625">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p:txBody>
      </p:sp>
      <p:sp>
        <p:nvSpPr>
          <p:cNvPr id="18" name="Google Shape;18;p4"/>
          <p:cNvSpPr txBox="1"/>
          <p:nvPr>
            <p:ph idx="1" type="body"/>
          </p:nvPr>
        </p:nvSpPr>
        <p:spPr>
          <a:xfrm>
            <a:off x="623400" y="2304950"/>
            <a:ext cx="17041200" cy="6832800"/>
          </a:xfrm>
          <a:prstGeom prst="rect">
            <a:avLst/>
          </a:prstGeom>
        </p:spPr>
        <p:txBody>
          <a:bodyPr anchorCtr="0" anchor="t" bIns="167625" lIns="167625" spcFirstLastPara="1" rIns="167625" wrap="square" tIns="167625">
            <a:normAutofit/>
          </a:bodyPr>
          <a:lstStyle>
            <a:lvl1pPr indent="-438150" lvl="0" marL="457200">
              <a:spcBef>
                <a:spcPts val="0"/>
              </a:spcBef>
              <a:spcAft>
                <a:spcPts val="0"/>
              </a:spcAft>
              <a:buSzPts val="3300"/>
              <a:buChar char="●"/>
              <a:defRPr sz="3300"/>
            </a:lvl1pPr>
            <a:lvl2pPr indent="-391584" lvl="1" marL="914400">
              <a:spcBef>
                <a:spcPts val="0"/>
              </a:spcBef>
              <a:spcAft>
                <a:spcPts val="0"/>
              </a:spcAft>
              <a:buSzPts val="2567"/>
              <a:buChar char="○"/>
              <a:defRPr sz="2567"/>
            </a:lvl2pPr>
            <a:lvl3pPr indent="-391584" lvl="2" marL="1371600">
              <a:spcBef>
                <a:spcPts val="0"/>
              </a:spcBef>
              <a:spcAft>
                <a:spcPts val="0"/>
              </a:spcAft>
              <a:buSzPts val="2567"/>
              <a:buChar char="■"/>
              <a:defRPr sz="2567"/>
            </a:lvl3pPr>
            <a:lvl4pPr indent="-391584" lvl="3" marL="1828800">
              <a:spcBef>
                <a:spcPts val="0"/>
              </a:spcBef>
              <a:spcAft>
                <a:spcPts val="0"/>
              </a:spcAft>
              <a:buSzPts val="2567"/>
              <a:buChar char="●"/>
              <a:defRPr sz="2567"/>
            </a:lvl4pPr>
            <a:lvl5pPr indent="-391583" lvl="4" marL="2286000">
              <a:spcBef>
                <a:spcPts val="0"/>
              </a:spcBef>
              <a:spcAft>
                <a:spcPts val="0"/>
              </a:spcAft>
              <a:buSzPts val="2567"/>
              <a:buChar char="○"/>
              <a:defRPr sz="2567"/>
            </a:lvl5pPr>
            <a:lvl6pPr indent="-391583" lvl="5" marL="2743200">
              <a:spcBef>
                <a:spcPts val="0"/>
              </a:spcBef>
              <a:spcAft>
                <a:spcPts val="0"/>
              </a:spcAft>
              <a:buSzPts val="2567"/>
              <a:buChar char="■"/>
              <a:defRPr sz="2567"/>
            </a:lvl6pPr>
            <a:lvl7pPr indent="-391583" lvl="6" marL="3200400">
              <a:spcBef>
                <a:spcPts val="0"/>
              </a:spcBef>
              <a:spcAft>
                <a:spcPts val="0"/>
              </a:spcAft>
              <a:buSzPts val="2567"/>
              <a:buChar char="●"/>
              <a:defRPr sz="2567"/>
            </a:lvl7pPr>
            <a:lvl8pPr indent="-391583" lvl="7" marL="3657600">
              <a:spcBef>
                <a:spcPts val="0"/>
              </a:spcBef>
              <a:spcAft>
                <a:spcPts val="0"/>
              </a:spcAft>
              <a:buSzPts val="2567"/>
              <a:buChar char="○"/>
              <a:defRPr sz="2567"/>
            </a:lvl8pPr>
            <a:lvl9pPr indent="-391583" lvl="8" marL="4114800">
              <a:spcBef>
                <a:spcPts val="0"/>
              </a:spcBef>
              <a:spcAft>
                <a:spcPts val="0"/>
              </a:spcAft>
              <a:buSzPts val="2567"/>
              <a:buChar char="■"/>
              <a:defRPr sz="2567"/>
            </a:lvl9pPr>
          </a:lstStyle>
          <a:p/>
        </p:txBody>
      </p:sp>
      <p:sp>
        <p:nvSpPr>
          <p:cNvPr id="19" name="Google Shape;19;p4"/>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623400" y="890050"/>
            <a:ext cx="17041200" cy="1145400"/>
          </a:xfrm>
          <a:prstGeom prst="rect">
            <a:avLst/>
          </a:prstGeom>
        </p:spPr>
        <p:txBody>
          <a:bodyPr anchorCtr="0" anchor="t" bIns="167625" lIns="167625" spcFirstLastPara="1" rIns="167625" wrap="square" tIns="167625">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p:txBody>
      </p:sp>
      <p:sp>
        <p:nvSpPr>
          <p:cNvPr id="22" name="Google Shape;22;p5"/>
          <p:cNvSpPr txBox="1"/>
          <p:nvPr>
            <p:ph idx="1" type="body"/>
          </p:nvPr>
        </p:nvSpPr>
        <p:spPr>
          <a:xfrm>
            <a:off x="623400" y="2304950"/>
            <a:ext cx="7999800" cy="6832800"/>
          </a:xfrm>
          <a:prstGeom prst="rect">
            <a:avLst/>
          </a:prstGeom>
        </p:spPr>
        <p:txBody>
          <a:bodyPr anchorCtr="0" anchor="t" bIns="167625" lIns="167625" spcFirstLastPara="1" rIns="167625" wrap="square" tIns="167625">
            <a:normAutofit/>
          </a:bodyPr>
          <a:lstStyle>
            <a:lvl1pPr indent="-391584" lvl="0" marL="457200">
              <a:spcBef>
                <a:spcPts val="0"/>
              </a:spcBef>
              <a:spcAft>
                <a:spcPts val="0"/>
              </a:spcAft>
              <a:buSzPts val="2567"/>
              <a:buChar char="●"/>
              <a:defRPr sz="2567"/>
            </a:lvl1pPr>
            <a:lvl2pPr indent="-368300" lvl="1" marL="914400">
              <a:spcBef>
                <a:spcPts val="0"/>
              </a:spcBef>
              <a:spcAft>
                <a:spcPts val="0"/>
              </a:spcAft>
              <a:buSzPts val="2200"/>
              <a:buChar char="○"/>
              <a:defRPr sz="2200"/>
            </a:lvl2pPr>
            <a:lvl3pPr indent="-368300" lvl="2" marL="1371600">
              <a:spcBef>
                <a:spcPts val="0"/>
              </a:spcBef>
              <a:spcAft>
                <a:spcPts val="0"/>
              </a:spcAft>
              <a:buSzPts val="2200"/>
              <a:buChar char="■"/>
              <a:defRPr sz="2200"/>
            </a:lvl3pPr>
            <a:lvl4pPr indent="-368300" lvl="3" marL="1828800">
              <a:spcBef>
                <a:spcPts val="0"/>
              </a:spcBef>
              <a:spcAft>
                <a:spcPts val="0"/>
              </a:spcAft>
              <a:buSzPts val="2200"/>
              <a:buChar char="●"/>
              <a:defRPr sz="2200"/>
            </a:lvl4pPr>
            <a:lvl5pPr indent="-368300" lvl="4" marL="2286000">
              <a:spcBef>
                <a:spcPts val="0"/>
              </a:spcBef>
              <a:spcAft>
                <a:spcPts val="0"/>
              </a:spcAft>
              <a:buSzPts val="2200"/>
              <a:buChar char="○"/>
              <a:defRPr sz="2200"/>
            </a:lvl5pPr>
            <a:lvl6pPr indent="-368300" lvl="5" marL="2743200">
              <a:spcBef>
                <a:spcPts val="0"/>
              </a:spcBef>
              <a:spcAft>
                <a:spcPts val="0"/>
              </a:spcAft>
              <a:buSzPts val="2200"/>
              <a:buChar char="■"/>
              <a:defRPr sz="2200"/>
            </a:lvl6pPr>
            <a:lvl7pPr indent="-368300" lvl="6" marL="3200400">
              <a:spcBef>
                <a:spcPts val="0"/>
              </a:spcBef>
              <a:spcAft>
                <a:spcPts val="0"/>
              </a:spcAft>
              <a:buSzPts val="2200"/>
              <a:buChar char="●"/>
              <a:defRPr sz="2200"/>
            </a:lvl7pPr>
            <a:lvl8pPr indent="-368300" lvl="7" marL="3657600">
              <a:spcBef>
                <a:spcPts val="0"/>
              </a:spcBef>
              <a:spcAft>
                <a:spcPts val="0"/>
              </a:spcAft>
              <a:buSzPts val="2200"/>
              <a:buChar char="○"/>
              <a:defRPr sz="2200"/>
            </a:lvl8pPr>
            <a:lvl9pPr indent="-368300" lvl="8" marL="4114800">
              <a:spcBef>
                <a:spcPts val="0"/>
              </a:spcBef>
              <a:spcAft>
                <a:spcPts val="0"/>
              </a:spcAft>
              <a:buSzPts val="2200"/>
              <a:buChar char="■"/>
              <a:defRPr sz="2200"/>
            </a:lvl9pPr>
          </a:lstStyle>
          <a:p/>
        </p:txBody>
      </p:sp>
      <p:sp>
        <p:nvSpPr>
          <p:cNvPr id="23" name="Google Shape;23;p5"/>
          <p:cNvSpPr txBox="1"/>
          <p:nvPr>
            <p:ph idx="2" type="body"/>
          </p:nvPr>
        </p:nvSpPr>
        <p:spPr>
          <a:xfrm>
            <a:off x="9664800" y="2304950"/>
            <a:ext cx="7999800" cy="6832800"/>
          </a:xfrm>
          <a:prstGeom prst="rect">
            <a:avLst/>
          </a:prstGeom>
        </p:spPr>
        <p:txBody>
          <a:bodyPr anchorCtr="0" anchor="t" bIns="167625" lIns="167625" spcFirstLastPara="1" rIns="167625" wrap="square" tIns="167625">
            <a:normAutofit/>
          </a:bodyPr>
          <a:lstStyle>
            <a:lvl1pPr indent="-391584" lvl="0" marL="457200">
              <a:spcBef>
                <a:spcPts val="0"/>
              </a:spcBef>
              <a:spcAft>
                <a:spcPts val="0"/>
              </a:spcAft>
              <a:buSzPts val="2567"/>
              <a:buChar char="●"/>
              <a:defRPr sz="2567"/>
            </a:lvl1pPr>
            <a:lvl2pPr indent="-368300" lvl="1" marL="914400">
              <a:spcBef>
                <a:spcPts val="0"/>
              </a:spcBef>
              <a:spcAft>
                <a:spcPts val="0"/>
              </a:spcAft>
              <a:buSzPts val="2200"/>
              <a:buChar char="○"/>
              <a:defRPr sz="2200"/>
            </a:lvl2pPr>
            <a:lvl3pPr indent="-368300" lvl="2" marL="1371600">
              <a:spcBef>
                <a:spcPts val="0"/>
              </a:spcBef>
              <a:spcAft>
                <a:spcPts val="0"/>
              </a:spcAft>
              <a:buSzPts val="2200"/>
              <a:buChar char="■"/>
              <a:defRPr sz="2200"/>
            </a:lvl3pPr>
            <a:lvl4pPr indent="-368300" lvl="3" marL="1828800">
              <a:spcBef>
                <a:spcPts val="0"/>
              </a:spcBef>
              <a:spcAft>
                <a:spcPts val="0"/>
              </a:spcAft>
              <a:buSzPts val="2200"/>
              <a:buChar char="●"/>
              <a:defRPr sz="2200"/>
            </a:lvl4pPr>
            <a:lvl5pPr indent="-368300" lvl="4" marL="2286000">
              <a:spcBef>
                <a:spcPts val="0"/>
              </a:spcBef>
              <a:spcAft>
                <a:spcPts val="0"/>
              </a:spcAft>
              <a:buSzPts val="2200"/>
              <a:buChar char="○"/>
              <a:defRPr sz="2200"/>
            </a:lvl5pPr>
            <a:lvl6pPr indent="-368300" lvl="5" marL="2743200">
              <a:spcBef>
                <a:spcPts val="0"/>
              </a:spcBef>
              <a:spcAft>
                <a:spcPts val="0"/>
              </a:spcAft>
              <a:buSzPts val="2200"/>
              <a:buChar char="■"/>
              <a:defRPr sz="2200"/>
            </a:lvl6pPr>
            <a:lvl7pPr indent="-368300" lvl="6" marL="3200400">
              <a:spcBef>
                <a:spcPts val="0"/>
              </a:spcBef>
              <a:spcAft>
                <a:spcPts val="0"/>
              </a:spcAft>
              <a:buSzPts val="2200"/>
              <a:buChar char="●"/>
              <a:defRPr sz="2200"/>
            </a:lvl7pPr>
            <a:lvl8pPr indent="-368300" lvl="7" marL="3657600">
              <a:spcBef>
                <a:spcPts val="0"/>
              </a:spcBef>
              <a:spcAft>
                <a:spcPts val="0"/>
              </a:spcAft>
              <a:buSzPts val="2200"/>
              <a:buChar char="○"/>
              <a:defRPr sz="2200"/>
            </a:lvl8pPr>
            <a:lvl9pPr indent="-368300" lvl="8" marL="4114800">
              <a:spcBef>
                <a:spcPts val="0"/>
              </a:spcBef>
              <a:spcAft>
                <a:spcPts val="0"/>
              </a:spcAft>
              <a:buSzPts val="2200"/>
              <a:buChar char="■"/>
              <a:defRPr sz="2200"/>
            </a:lvl9pPr>
          </a:lstStyle>
          <a:p/>
        </p:txBody>
      </p:sp>
      <p:sp>
        <p:nvSpPr>
          <p:cNvPr id="24" name="Google Shape;24;p5"/>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623400" y="890050"/>
            <a:ext cx="17041200" cy="1145400"/>
          </a:xfrm>
          <a:prstGeom prst="rect">
            <a:avLst/>
          </a:prstGeom>
        </p:spPr>
        <p:txBody>
          <a:bodyPr anchorCtr="0" anchor="t" bIns="167625" lIns="167625" spcFirstLastPara="1" rIns="167625" wrap="square" tIns="167625">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p:txBody>
      </p:sp>
      <p:sp>
        <p:nvSpPr>
          <p:cNvPr id="27" name="Google Shape;27;p6"/>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623400" y="1111200"/>
            <a:ext cx="5616000" cy="1511400"/>
          </a:xfrm>
          <a:prstGeom prst="rect">
            <a:avLst/>
          </a:prstGeom>
        </p:spPr>
        <p:txBody>
          <a:bodyPr anchorCtr="0" anchor="b" bIns="167625" lIns="167625" spcFirstLastPara="1" rIns="167625" wrap="square" tIns="167625">
            <a:normAutofit/>
          </a:bodyPr>
          <a:lstStyle>
            <a:lvl1pPr lvl="0">
              <a:spcBef>
                <a:spcPts val="0"/>
              </a:spcBef>
              <a:spcAft>
                <a:spcPts val="0"/>
              </a:spcAft>
              <a:buSzPts val="4400"/>
              <a:buNone/>
              <a:defRPr sz="4400"/>
            </a:lvl1pPr>
            <a:lvl2pPr lvl="1">
              <a:spcBef>
                <a:spcPts val="0"/>
              </a:spcBef>
              <a:spcAft>
                <a:spcPts val="0"/>
              </a:spcAft>
              <a:buSzPts val="4400"/>
              <a:buNone/>
              <a:defRPr sz="4400"/>
            </a:lvl2pPr>
            <a:lvl3pPr lvl="2">
              <a:spcBef>
                <a:spcPts val="0"/>
              </a:spcBef>
              <a:spcAft>
                <a:spcPts val="0"/>
              </a:spcAft>
              <a:buSzPts val="4400"/>
              <a:buNone/>
              <a:defRPr sz="4400"/>
            </a:lvl3pPr>
            <a:lvl4pPr lvl="3">
              <a:spcBef>
                <a:spcPts val="0"/>
              </a:spcBef>
              <a:spcAft>
                <a:spcPts val="0"/>
              </a:spcAft>
              <a:buSzPts val="4400"/>
              <a:buNone/>
              <a:defRPr sz="4400"/>
            </a:lvl4pPr>
            <a:lvl5pPr lvl="4">
              <a:spcBef>
                <a:spcPts val="0"/>
              </a:spcBef>
              <a:spcAft>
                <a:spcPts val="0"/>
              </a:spcAft>
              <a:buSzPts val="4400"/>
              <a:buNone/>
              <a:defRPr sz="4400"/>
            </a:lvl5pPr>
            <a:lvl6pPr lvl="5">
              <a:spcBef>
                <a:spcPts val="0"/>
              </a:spcBef>
              <a:spcAft>
                <a:spcPts val="0"/>
              </a:spcAft>
              <a:buSzPts val="4400"/>
              <a:buNone/>
              <a:defRPr sz="4400"/>
            </a:lvl6pPr>
            <a:lvl7pPr lvl="6">
              <a:spcBef>
                <a:spcPts val="0"/>
              </a:spcBef>
              <a:spcAft>
                <a:spcPts val="0"/>
              </a:spcAft>
              <a:buSzPts val="4400"/>
              <a:buNone/>
              <a:defRPr sz="4400"/>
            </a:lvl7pPr>
            <a:lvl8pPr lvl="7">
              <a:spcBef>
                <a:spcPts val="0"/>
              </a:spcBef>
              <a:spcAft>
                <a:spcPts val="0"/>
              </a:spcAft>
              <a:buSzPts val="4400"/>
              <a:buNone/>
              <a:defRPr sz="4400"/>
            </a:lvl8pPr>
            <a:lvl9pPr lvl="8">
              <a:spcBef>
                <a:spcPts val="0"/>
              </a:spcBef>
              <a:spcAft>
                <a:spcPts val="0"/>
              </a:spcAft>
              <a:buSzPts val="4400"/>
              <a:buNone/>
              <a:defRPr sz="4400"/>
            </a:lvl9pPr>
          </a:lstStyle>
          <a:p/>
        </p:txBody>
      </p:sp>
      <p:sp>
        <p:nvSpPr>
          <p:cNvPr id="30" name="Google Shape;30;p7"/>
          <p:cNvSpPr txBox="1"/>
          <p:nvPr>
            <p:ph idx="1" type="body"/>
          </p:nvPr>
        </p:nvSpPr>
        <p:spPr>
          <a:xfrm>
            <a:off x="623400" y="2779200"/>
            <a:ext cx="5616000" cy="6359100"/>
          </a:xfrm>
          <a:prstGeom prst="rect">
            <a:avLst/>
          </a:prstGeom>
        </p:spPr>
        <p:txBody>
          <a:bodyPr anchorCtr="0" anchor="t" bIns="167625" lIns="167625" spcFirstLastPara="1" rIns="167625" wrap="square" tIns="167625">
            <a:normAutofit/>
          </a:bodyPr>
          <a:lstStyle>
            <a:lvl1pPr indent="-368300" lvl="0" marL="457200">
              <a:spcBef>
                <a:spcPts val="0"/>
              </a:spcBef>
              <a:spcAft>
                <a:spcPts val="0"/>
              </a:spcAft>
              <a:buSzPts val="2200"/>
              <a:buChar char="●"/>
              <a:defRPr sz="2200"/>
            </a:lvl1pPr>
            <a:lvl2pPr indent="-368300" lvl="1" marL="914400">
              <a:spcBef>
                <a:spcPts val="0"/>
              </a:spcBef>
              <a:spcAft>
                <a:spcPts val="0"/>
              </a:spcAft>
              <a:buSzPts val="2200"/>
              <a:buChar char="○"/>
              <a:defRPr sz="2200"/>
            </a:lvl2pPr>
            <a:lvl3pPr indent="-368300" lvl="2" marL="1371600">
              <a:spcBef>
                <a:spcPts val="0"/>
              </a:spcBef>
              <a:spcAft>
                <a:spcPts val="0"/>
              </a:spcAft>
              <a:buSzPts val="2200"/>
              <a:buChar char="■"/>
              <a:defRPr sz="2200"/>
            </a:lvl3pPr>
            <a:lvl4pPr indent="-368300" lvl="3" marL="1828800">
              <a:spcBef>
                <a:spcPts val="0"/>
              </a:spcBef>
              <a:spcAft>
                <a:spcPts val="0"/>
              </a:spcAft>
              <a:buSzPts val="2200"/>
              <a:buChar char="●"/>
              <a:defRPr sz="2200"/>
            </a:lvl4pPr>
            <a:lvl5pPr indent="-368300" lvl="4" marL="2286000">
              <a:spcBef>
                <a:spcPts val="0"/>
              </a:spcBef>
              <a:spcAft>
                <a:spcPts val="0"/>
              </a:spcAft>
              <a:buSzPts val="2200"/>
              <a:buChar char="○"/>
              <a:defRPr sz="2200"/>
            </a:lvl5pPr>
            <a:lvl6pPr indent="-368300" lvl="5" marL="2743200">
              <a:spcBef>
                <a:spcPts val="0"/>
              </a:spcBef>
              <a:spcAft>
                <a:spcPts val="0"/>
              </a:spcAft>
              <a:buSzPts val="2200"/>
              <a:buChar char="■"/>
              <a:defRPr sz="2200"/>
            </a:lvl6pPr>
            <a:lvl7pPr indent="-368300" lvl="6" marL="3200400">
              <a:spcBef>
                <a:spcPts val="0"/>
              </a:spcBef>
              <a:spcAft>
                <a:spcPts val="0"/>
              </a:spcAft>
              <a:buSzPts val="2200"/>
              <a:buChar char="●"/>
              <a:defRPr sz="2200"/>
            </a:lvl7pPr>
            <a:lvl8pPr indent="-368300" lvl="7" marL="3657600">
              <a:spcBef>
                <a:spcPts val="0"/>
              </a:spcBef>
              <a:spcAft>
                <a:spcPts val="0"/>
              </a:spcAft>
              <a:buSzPts val="2200"/>
              <a:buChar char="○"/>
              <a:defRPr sz="2200"/>
            </a:lvl8pPr>
            <a:lvl9pPr indent="-368300" lvl="8" marL="4114800">
              <a:spcBef>
                <a:spcPts val="0"/>
              </a:spcBef>
              <a:spcAft>
                <a:spcPts val="0"/>
              </a:spcAft>
              <a:buSzPts val="2200"/>
              <a:buChar char="■"/>
              <a:defRPr sz="2200"/>
            </a:lvl9pPr>
          </a:lstStyle>
          <a:p/>
        </p:txBody>
      </p:sp>
      <p:sp>
        <p:nvSpPr>
          <p:cNvPr id="31" name="Google Shape;31;p7"/>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980500" y="900300"/>
            <a:ext cx="12735600" cy="8181600"/>
          </a:xfrm>
          <a:prstGeom prst="rect">
            <a:avLst/>
          </a:prstGeom>
        </p:spPr>
        <p:txBody>
          <a:bodyPr anchorCtr="0" anchor="ctr" bIns="167625" lIns="167625" spcFirstLastPara="1" rIns="167625" wrap="square" tIns="167625">
            <a:normAutofit/>
          </a:bodyPr>
          <a:lstStyle>
            <a:lvl1pPr lvl="0">
              <a:spcBef>
                <a:spcPts val="0"/>
              </a:spcBef>
              <a:spcAft>
                <a:spcPts val="0"/>
              </a:spcAft>
              <a:buSzPts val="8800"/>
              <a:buNone/>
              <a:defRPr sz="8800"/>
            </a:lvl1pPr>
            <a:lvl2pPr lvl="1">
              <a:spcBef>
                <a:spcPts val="0"/>
              </a:spcBef>
              <a:spcAft>
                <a:spcPts val="0"/>
              </a:spcAft>
              <a:buSzPts val="8800"/>
              <a:buNone/>
              <a:defRPr sz="8800"/>
            </a:lvl2pPr>
            <a:lvl3pPr lvl="2">
              <a:spcBef>
                <a:spcPts val="0"/>
              </a:spcBef>
              <a:spcAft>
                <a:spcPts val="0"/>
              </a:spcAft>
              <a:buSzPts val="8800"/>
              <a:buNone/>
              <a:defRPr sz="8800"/>
            </a:lvl3pPr>
            <a:lvl4pPr lvl="3">
              <a:spcBef>
                <a:spcPts val="0"/>
              </a:spcBef>
              <a:spcAft>
                <a:spcPts val="0"/>
              </a:spcAft>
              <a:buSzPts val="8800"/>
              <a:buNone/>
              <a:defRPr sz="8800"/>
            </a:lvl4pPr>
            <a:lvl5pPr lvl="4">
              <a:spcBef>
                <a:spcPts val="0"/>
              </a:spcBef>
              <a:spcAft>
                <a:spcPts val="0"/>
              </a:spcAft>
              <a:buSzPts val="8800"/>
              <a:buNone/>
              <a:defRPr sz="8800"/>
            </a:lvl5pPr>
            <a:lvl6pPr lvl="5">
              <a:spcBef>
                <a:spcPts val="0"/>
              </a:spcBef>
              <a:spcAft>
                <a:spcPts val="0"/>
              </a:spcAft>
              <a:buSzPts val="8800"/>
              <a:buNone/>
              <a:defRPr sz="8800"/>
            </a:lvl6pPr>
            <a:lvl7pPr lvl="6">
              <a:spcBef>
                <a:spcPts val="0"/>
              </a:spcBef>
              <a:spcAft>
                <a:spcPts val="0"/>
              </a:spcAft>
              <a:buSzPts val="8800"/>
              <a:buNone/>
              <a:defRPr sz="8800"/>
            </a:lvl7pPr>
            <a:lvl8pPr lvl="7">
              <a:spcBef>
                <a:spcPts val="0"/>
              </a:spcBef>
              <a:spcAft>
                <a:spcPts val="0"/>
              </a:spcAft>
              <a:buSzPts val="8800"/>
              <a:buNone/>
              <a:defRPr sz="8800"/>
            </a:lvl8pPr>
            <a:lvl9pPr lvl="8">
              <a:spcBef>
                <a:spcPts val="0"/>
              </a:spcBef>
              <a:spcAft>
                <a:spcPts val="0"/>
              </a:spcAft>
              <a:buSzPts val="8800"/>
              <a:buNone/>
              <a:defRPr sz="8800"/>
            </a:lvl9pPr>
          </a:lstStyle>
          <a:p/>
        </p:txBody>
      </p:sp>
      <p:sp>
        <p:nvSpPr>
          <p:cNvPr id="34" name="Google Shape;34;p8"/>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anchorCtr="0" anchor="ctr" bIns="167625" lIns="167625" spcFirstLastPara="1" rIns="167625" wrap="square" tIns="1676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531000" y="2466350"/>
            <a:ext cx="8090400" cy="2964600"/>
          </a:xfrm>
          <a:prstGeom prst="rect">
            <a:avLst/>
          </a:prstGeom>
        </p:spPr>
        <p:txBody>
          <a:bodyPr anchorCtr="0" anchor="b" bIns="167625" lIns="167625" spcFirstLastPara="1" rIns="167625" wrap="square" tIns="167625">
            <a:normAutofit/>
          </a:bodyPr>
          <a:lstStyle>
            <a:lvl1pPr lvl="0" algn="ctr">
              <a:spcBef>
                <a:spcPts val="0"/>
              </a:spcBef>
              <a:spcAft>
                <a:spcPts val="0"/>
              </a:spcAft>
              <a:buSzPts val="7700"/>
              <a:buNone/>
              <a:defRPr sz="7700"/>
            </a:lvl1pPr>
            <a:lvl2pPr lvl="1" algn="ctr">
              <a:spcBef>
                <a:spcPts val="0"/>
              </a:spcBef>
              <a:spcAft>
                <a:spcPts val="0"/>
              </a:spcAft>
              <a:buSzPts val="7700"/>
              <a:buNone/>
              <a:defRPr sz="7700"/>
            </a:lvl2pPr>
            <a:lvl3pPr lvl="2" algn="ctr">
              <a:spcBef>
                <a:spcPts val="0"/>
              </a:spcBef>
              <a:spcAft>
                <a:spcPts val="0"/>
              </a:spcAft>
              <a:buSzPts val="7700"/>
              <a:buNone/>
              <a:defRPr sz="7700"/>
            </a:lvl3pPr>
            <a:lvl4pPr lvl="3" algn="ctr">
              <a:spcBef>
                <a:spcPts val="0"/>
              </a:spcBef>
              <a:spcAft>
                <a:spcPts val="0"/>
              </a:spcAft>
              <a:buSzPts val="7700"/>
              <a:buNone/>
              <a:defRPr sz="7700"/>
            </a:lvl4pPr>
            <a:lvl5pPr lvl="4" algn="ctr">
              <a:spcBef>
                <a:spcPts val="0"/>
              </a:spcBef>
              <a:spcAft>
                <a:spcPts val="0"/>
              </a:spcAft>
              <a:buSzPts val="7700"/>
              <a:buNone/>
              <a:defRPr sz="7700"/>
            </a:lvl5pPr>
            <a:lvl6pPr lvl="5" algn="ctr">
              <a:spcBef>
                <a:spcPts val="0"/>
              </a:spcBef>
              <a:spcAft>
                <a:spcPts val="0"/>
              </a:spcAft>
              <a:buSzPts val="7700"/>
              <a:buNone/>
              <a:defRPr sz="7700"/>
            </a:lvl6pPr>
            <a:lvl7pPr lvl="6" algn="ctr">
              <a:spcBef>
                <a:spcPts val="0"/>
              </a:spcBef>
              <a:spcAft>
                <a:spcPts val="0"/>
              </a:spcAft>
              <a:buSzPts val="7700"/>
              <a:buNone/>
              <a:defRPr sz="7700"/>
            </a:lvl7pPr>
            <a:lvl8pPr lvl="7" algn="ctr">
              <a:spcBef>
                <a:spcPts val="0"/>
              </a:spcBef>
              <a:spcAft>
                <a:spcPts val="0"/>
              </a:spcAft>
              <a:buSzPts val="7700"/>
              <a:buNone/>
              <a:defRPr sz="7700"/>
            </a:lvl8pPr>
            <a:lvl9pPr lvl="8" algn="ctr">
              <a:spcBef>
                <a:spcPts val="0"/>
              </a:spcBef>
              <a:spcAft>
                <a:spcPts val="0"/>
              </a:spcAft>
              <a:buSzPts val="7700"/>
              <a:buNone/>
              <a:defRPr sz="7700"/>
            </a:lvl9pPr>
          </a:lstStyle>
          <a:p/>
        </p:txBody>
      </p:sp>
      <p:sp>
        <p:nvSpPr>
          <p:cNvPr id="38" name="Google Shape;38;p9"/>
          <p:cNvSpPr txBox="1"/>
          <p:nvPr>
            <p:ph idx="1" type="subTitle"/>
          </p:nvPr>
        </p:nvSpPr>
        <p:spPr>
          <a:xfrm>
            <a:off x="531000" y="5606150"/>
            <a:ext cx="8090400" cy="2470200"/>
          </a:xfrm>
          <a:prstGeom prst="rect">
            <a:avLst/>
          </a:prstGeom>
        </p:spPr>
        <p:txBody>
          <a:bodyPr anchorCtr="0" anchor="t" bIns="167625" lIns="167625" spcFirstLastPara="1" rIns="167625" wrap="square" tIns="167625">
            <a:normAutofit/>
          </a:bodyPr>
          <a:lstStyle>
            <a:lvl1pPr lvl="0" algn="ctr">
              <a:lnSpc>
                <a:spcPct val="100000"/>
              </a:lnSpc>
              <a:spcBef>
                <a:spcPts val="0"/>
              </a:spcBef>
              <a:spcAft>
                <a:spcPts val="0"/>
              </a:spcAft>
              <a:buSzPts val="3850"/>
              <a:buNone/>
              <a:defRPr sz="3850"/>
            </a:lvl1pPr>
            <a:lvl2pPr lvl="1" algn="ctr">
              <a:lnSpc>
                <a:spcPct val="100000"/>
              </a:lnSpc>
              <a:spcBef>
                <a:spcPts val="0"/>
              </a:spcBef>
              <a:spcAft>
                <a:spcPts val="0"/>
              </a:spcAft>
              <a:buSzPts val="3850"/>
              <a:buNone/>
              <a:defRPr sz="3850"/>
            </a:lvl2pPr>
            <a:lvl3pPr lvl="2" algn="ctr">
              <a:lnSpc>
                <a:spcPct val="100000"/>
              </a:lnSpc>
              <a:spcBef>
                <a:spcPts val="0"/>
              </a:spcBef>
              <a:spcAft>
                <a:spcPts val="0"/>
              </a:spcAft>
              <a:buSzPts val="3850"/>
              <a:buNone/>
              <a:defRPr sz="3850"/>
            </a:lvl3pPr>
            <a:lvl4pPr lvl="3" algn="ctr">
              <a:lnSpc>
                <a:spcPct val="100000"/>
              </a:lnSpc>
              <a:spcBef>
                <a:spcPts val="0"/>
              </a:spcBef>
              <a:spcAft>
                <a:spcPts val="0"/>
              </a:spcAft>
              <a:buSzPts val="3850"/>
              <a:buNone/>
              <a:defRPr sz="3850"/>
            </a:lvl4pPr>
            <a:lvl5pPr lvl="4" algn="ctr">
              <a:lnSpc>
                <a:spcPct val="100000"/>
              </a:lnSpc>
              <a:spcBef>
                <a:spcPts val="0"/>
              </a:spcBef>
              <a:spcAft>
                <a:spcPts val="0"/>
              </a:spcAft>
              <a:buSzPts val="3850"/>
              <a:buNone/>
              <a:defRPr sz="3850"/>
            </a:lvl5pPr>
            <a:lvl6pPr lvl="5" algn="ctr">
              <a:lnSpc>
                <a:spcPct val="100000"/>
              </a:lnSpc>
              <a:spcBef>
                <a:spcPts val="0"/>
              </a:spcBef>
              <a:spcAft>
                <a:spcPts val="0"/>
              </a:spcAft>
              <a:buSzPts val="3850"/>
              <a:buNone/>
              <a:defRPr sz="3850"/>
            </a:lvl6pPr>
            <a:lvl7pPr lvl="6" algn="ctr">
              <a:lnSpc>
                <a:spcPct val="100000"/>
              </a:lnSpc>
              <a:spcBef>
                <a:spcPts val="0"/>
              </a:spcBef>
              <a:spcAft>
                <a:spcPts val="0"/>
              </a:spcAft>
              <a:buSzPts val="3850"/>
              <a:buNone/>
              <a:defRPr sz="3850"/>
            </a:lvl7pPr>
            <a:lvl8pPr lvl="7" algn="ctr">
              <a:lnSpc>
                <a:spcPct val="100000"/>
              </a:lnSpc>
              <a:spcBef>
                <a:spcPts val="0"/>
              </a:spcBef>
              <a:spcAft>
                <a:spcPts val="0"/>
              </a:spcAft>
              <a:buSzPts val="3850"/>
              <a:buNone/>
              <a:defRPr sz="3850"/>
            </a:lvl8pPr>
            <a:lvl9pPr lvl="8" algn="ctr">
              <a:lnSpc>
                <a:spcPct val="100000"/>
              </a:lnSpc>
              <a:spcBef>
                <a:spcPts val="0"/>
              </a:spcBef>
              <a:spcAft>
                <a:spcPts val="0"/>
              </a:spcAft>
              <a:buSzPts val="3850"/>
              <a:buNone/>
              <a:defRPr sz="3850"/>
            </a:lvl9pPr>
          </a:lstStyle>
          <a:p/>
        </p:txBody>
      </p:sp>
      <p:sp>
        <p:nvSpPr>
          <p:cNvPr id="39" name="Google Shape;39;p9"/>
          <p:cNvSpPr txBox="1"/>
          <p:nvPr>
            <p:ph idx="2" type="body"/>
          </p:nvPr>
        </p:nvSpPr>
        <p:spPr>
          <a:xfrm>
            <a:off x="9879000" y="1448150"/>
            <a:ext cx="7674000" cy="7390500"/>
          </a:xfrm>
          <a:prstGeom prst="rect">
            <a:avLst/>
          </a:prstGeom>
        </p:spPr>
        <p:txBody>
          <a:bodyPr anchorCtr="0" anchor="ctr" bIns="167625" lIns="167625" spcFirstLastPara="1" rIns="167625" wrap="square" tIns="167625">
            <a:normAutofit/>
          </a:bodyPr>
          <a:lstStyle>
            <a:lvl1pPr indent="-438150" lvl="0" marL="457200">
              <a:spcBef>
                <a:spcPts val="0"/>
              </a:spcBef>
              <a:spcAft>
                <a:spcPts val="0"/>
              </a:spcAft>
              <a:buSzPts val="3300"/>
              <a:buChar char="●"/>
              <a:defRPr sz="3300"/>
            </a:lvl1pPr>
            <a:lvl2pPr indent="-391584" lvl="1" marL="914400">
              <a:spcBef>
                <a:spcPts val="0"/>
              </a:spcBef>
              <a:spcAft>
                <a:spcPts val="0"/>
              </a:spcAft>
              <a:buSzPts val="2567"/>
              <a:buChar char="○"/>
              <a:defRPr sz="2567"/>
            </a:lvl2pPr>
            <a:lvl3pPr indent="-391584" lvl="2" marL="1371600">
              <a:spcBef>
                <a:spcPts val="0"/>
              </a:spcBef>
              <a:spcAft>
                <a:spcPts val="0"/>
              </a:spcAft>
              <a:buSzPts val="2567"/>
              <a:buChar char="■"/>
              <a:defRPr sz="2567"/>
            </a:lvl3pPr>
            <a:lvl4pPr indent="-391584" lvl="3" marL="1828800">
              <a:spcBef>
                <a:spcPts val="0"/>
              </a:spcBef>
              <a:spcAft>
                <a:spcPts val="0"/>
              </a:spcAft>
              <a:buSzPts val="2567"/>
              <a:buChar char="●"/>
              <a:defRPr sz="2567"/>
            </a:lvl4pPr>
            <a:lvl5pPr indent="-391583" lvl="4" marL="2286000">
              <a:spcBef>
                <a:spcPts val="0"/>
              </a:spcBef>
              <a:spcAft>
                <a:spcPts val="0"/>
              </a:spcAft>
              <a:buSzPts val="2567"/>
              <a:buChar char="○"/>
              <a:defRPr sz="2567"/>
            </a:lvl5pPr>
            <a:lvl6pPr indent="-391583" lvl="5" marL="2743200">
              <a:spcBef>
                <a:spcPts val="0"/>
              </a:spcBef>
              <a:spcAft>
                <a:spcPts val="0"/>
              </a:spcAft>
              <a:buSzPts val="2567"/>
              <a:buChar char="■"/>
              <a:defRPr sz="2567"/>
            </a:lvl6pPr>
            <a:lvl7pPr indent="-391583" lvl="6" marL="3200400">
              <a:spcBef>
                <a:spcPts val="0"/>
              </a:spcBef>
              <a:spcAft>
                <a:spcPts val="0"/>
              </a:spcAft>
              <a:buSzPts val="2567"/>
              <a:buChar char="●"/>
              <a:defRPr sz="2567"/>
            </a:lvl7pPr>
            <a:lvl8pPr indent="-391583" lvl="7" marL="3657600">
              <a:spcBef>
                <a:spcPts val="0"/>
              </a:spcBef>
              <a:spcAft>
                <a:spcPts val="0"/>
              </a:spcAft>
              <a:buSzPts val="2567"/>
              <a:buChar char="○"/>
              <a:defRPr sz="2567"/>
            </a:lvl8pPr>
            <a:lvl9pPr indent="-391583" lvl="8" marL="4114800">
              <a:spcBef>
                <a:spcPts val="0"/>
              </a:spcBef>
              <a:spcAft>
                <a:spcPts val="0"/>
              </a:spcAft>
              <a:buSzPts val="2567"/>
              <a:buChar char="■"/>
              <a:defRPr sz="2567"/>
            </a:lvl9pPr>
          </a:lstStyle>
          <a:p/>
        </p:txBody>
      </p:sp>
      <p:sp>
        <p:nvSpPr>
          <p:cNvPr id="40" name="Google Shape;40;p9"/>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623400" y="8461150"/>
            <a:ext cx="11997600" cy="1210200"/>
          </a:xfrm>
          <a:prstGeom prst="rect">
            <a:avLst/>
          </a:prstGeom>
        </p:spPr>
        <p:txBody>
          <a:bodyPr anchorCtr="0" anchor="ctr" bIns="167625" lIns="167625" spcFirstLastPara="1" rIns="167625" wrap="square" tIns="167625">
            <a:normAutofit/>
          </a:bodyPr>
          <a:lstStyle>
            <a:lvl1pPr indent="-228600" lvl="0" marL="457200">
              <a:lnSpc>
                <a:spcPct val="100000"/>
              </a:lnSpc>
              <a:spcBef>
                <a:spcPts val="0"/>
              </a:spcBef>
              <a:spcAft>
                <a:spcPts val="0"/>
              </a:spcAft>
              <a:buSzPts val="3300"/>
              <a:buNone/>
              <a:defRPr sz="3300"/>
            </a:lvl1pPr>
          </a:lstStyle>
          <a:p/>
        </p:txBody>
      </p:sp>
      <p:sp>
        <p:nvSpPr>
          <p:cNvPr id="43" name="Google Shape;43;p10"/>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623400" y="2212250"/>
            <a:ext cx="17041200" cy="3927300"/>
          </a:xfrm>
          <a:prstGeom prst="rect">
            <a:avLst/>
          </a:prstGeom>
        </p:spPr>
        <p:txBody>
          <a:bodyPr anchorCtr="0" anchor="b" bIns="167625" lIns="167625" spcFirstLastPara="1" rIns="167625" wrap="square" tIns="167625">
            <a:normAutofit/>
          </a:bodyPr>
          <a:lstStyle>
            <a:lvl1pPr lvl="0" algn="ctr">
              <a:spcBef>
                <a:spcPts val="0"/>
              </a:spcBef>
              <a:spcAft>
                <a:spcPts val="0"/>
              </a:spcAft>
              <a:buSzPts val="22000"/>
              <a:buNone/>
              <a:defRPr sz="22000"/>
            </a:lvl1pPr>
            <a:lvl2pPr lvl="1" algn="ctr">
              <a:spcBef>
                <a:spcPts val="0"/>
              </a:spcBef>
              <a:spcAft>
                <a:spcPts val="0"/>
              </a:spcAft>
              <a:buSzPts val="22000"/>
              <a:buNone/>
              <a:defRPr sz="22000"/>
            </a:lvl2pPr>
            <a:lvl3pPr lvl="2" algn="ctr">
              <a:spcBef>
                <a:spcPts val="0"/>
              </a:spcBef>
              <a:spcAft>
                <a:spcPts val="0"/>
              </a:spcAft>
              <a:buSzPts val="22000"/>
              <a:buNone/>
              <a:defRPr sz="22000"/>
            </a:lvl3pPr>
            <a:lvl4pPr lvl="3" algn="ctr">
              <a:spcBef>
                <a:spcPts val="0"/>
              </a:spcBef>
              <a:spcAft>
                <a:spcPts val="0"/>
              </a:spcAft>
              <a:buSzPts val="22000"/>
              <a:buNone/>
              <a:defRPr sz="22000"/>
            </a:lvl4pPr>
            <a:lvl5pPr lvl="4" algn="ctr">
              <a:spcBef>
                <a:spcPts val="0"/>
              </a:spcBef>
              <a:spcAft>
                <a:spcPts val="0"/>
              </a:spcAft>
              <a:buSzPts val="22000"/>
              <a:buNone/>
              <a:defRPr sz="22000"/>
            </a:lvl5pPr>
            <a:lvl6pPr lvl="5" algn="ctr">
              <a:spcBef>
                <a:spcPts val="0"/>
              </a:spcBef>
              <a:spcAft>
                <a:spcPts val="0"/>
              </a:spcAft>
              <a:buSzPts val="22000"/>
              <a:buNone/>
              <a:defRPr sz="22000"/>
            </a:lvl6pPr>
            <a:lvl7pPr lvl="6" algn="ctr">
              <a:spcBef>
                <a:spcPts val="0"/>
              </a:spcBef>
              <a:spcAft>
                <a:spcPts val="0"/>
              </a:spcAft>
              <a:buSzPts val="22000"/>
              <a:buNone/>
              <a:defRPr sz="22000"/>
            </a:lvl7pPr>
            <a:lvl8pPr lvl="7" algn="ctr">
              <a:spcBef>
                <a:spcPts val="0"/>
              </a:spcBef>
              <a:spcAft>
                <a:spcPts val="0"/>
              </a:spcAft>
              <a:buSzPts val="22000"/>
              <a:buNone/>
              <a:defRPr sz="22000"/>
            </a:lvl8pPr>
            <a:lvl9pPr lvl="8" algn="ctr">
              <a:spcBef>
                <a:spcPts val="0"/>
              </a:spcBef>
              <a:spcAft>
                <a:spcPts val="0"/>
              </a:spcAft>
              <a:buSzPts val="22000"/>
              <a:buNone/>
              <a:defRPr sz="22000"/>
            </a:lvl9pPr>
          </a:lstStyle>
          <a:p>
            <a:r>
              <a:t>xx%</a:t>
            </a:r>
          </a:p>
        </p:txBody>
      </p:sp>
      <p:sp>
        <p:nvSpPr>
          <p:cNvPr id="46" name="Google Shape;46;p11"/>
          <p:cNvSpPr txBox="1"/>
          <p:nvPr>
            <p:ph idx="1" type="body"/>
          </p:nvPr>
        </p:nvSpPr>
        <p:spPr>
          <a:xfrm>
            <a:off x="623400" y="6304450"/>
            <a:ext cx="17041200" cy="2601300"/>
          </a:xfrm>
          <a:prstGeom prst="rect">
            <a:avLst/>
          </a:prstGeom>
        </p:spPr>
        <p:txBody>
          <a:bodyPr anchorCtr="0" anchor="t" bIns="167625" lIns="167625" spcFirstLastPara="1" rIns="167625" wrap="square" tIns="167625">
            <a:normAutofit/>
          </a:bodyPr>
          <a:lstStyle>
            <a:lvl1pPr indent="-438150" lvl="0" marL="457200" algn="ctr">
              <a:spcBef>
                <a:spcPts val="0"/>
              </a:spcBef>
              <a:spcAft>
                <a:spcPts val="0"/>
              </a:spcAft>
              <a:buSzPts val="3300"/>
              <a:buChar char="●"/>
              <a:defRPr sz="3300"/>
            </a:lvl1pPr>
            <a:lvl2pPr indent="-391584" lvl="1" marL="914400" algn="ctr">
              <a:spcBef>
                <a:spcPts val="0"/>
              </a:spcBef>
              <a:spcAft>
                <a:spcPts val="0"/>
              </a:spcAft>
              <a:buSzPts val="2567"/>
              <a:buChar char="○"/>
              <a:defRPr sz="2567"/>
            </a:lvl2pPr>
            <a:lvl3pPr indent="-391584" lvl="2" marL="1371600" algn="ctr">
              <a:spcBef>
                <a:spcPts val="0"/>
              </a:spcBef>
              <a:spcAft>
                <a:spcPts val="0"/>
              </a:spcAft>
              <a:buSzPts val="2567"/>
              <a:buChar char="■"/>
              <a:defRPr sz="2567"/>
            </a:lvl3pPr>
            <a:lvl4pPr indent="-391584" lvl="3" marL="1828800" algn="ctr">
              <a:spcBef>
                <a:spcPts val="0"/>
              </a:spcBef>
              <a:spcAft>
                <a:spcPts val="0"/>
              </a:spcAft>
              <a:buSzPts val="2567"/>
              <a:buChar char="●"/>
              <a:defRPr sz="2567"/>
            </a:lvl4pPr>
            <a:lvl5pPr indent="-391583" lvl="4" marL="2286000" algn="ctr">
              <a:spcBef>
                <a:spcPts val="0"/>
              </a:spcBef>
              <a:spcAft>
                <a:spcPts val="0"/>
              </a:spcAft>
              <a:buSzPts val="2567"/>
              <a:buChar char="○"/>
              <a:defRPr sz="2567"/>
            </a:lvl5pPr>
            <a:lvl6pPr indent="-391583" lvl="5" marL="2743200" algn="ctr">
              <a:spcBef>
                <a:spcPts val="0"/>
              </a:spcBef>
              <a:spcAft>
                <a:spcPts val="0"/>
              </a:spcAft>
              <a:buSzPts val="2567"/>
              <a:buChar char="■"/>
              <a:defRPr sz="2567"/>
            </a:lvl6pPr>
            <a:lvl7pPr indent="-391583" lvl="6" marL="3200400" algn="ctr">
              <a:spcBef>
                <a:spcPts val="0"/>
              </a:spcBef>
              <a:spcAft>
                <a:spcPts val="0"/>
              </a:spcAft>
              <a:buSzPts val="2567"/>
              <a:buChar char="●"/>
              <a:defRPr sz="2567"/>
            </a:lvl7pPr>
            <a:lvl8pPr indent="-391583" lvl="7" marL="3657600" algn="ctr">
              <a:spcBef>
                <a:spcPts val="0"/>
              </a:spcBef>
              <a:spcAft>
                <a:spcPts val="0"/>
              </a:spcAft>
              <a:buSzPts val="2567"/>
              <a:buChar char="○"/>
              <a:defRPr sz="2567"/>
            </a:lvl8pPr>
            <a:lvl9pPr indent="-391583" lvl="8" marL="4114800" algn="ctr">
              <a:spcBef>
                <a:spcPts val="0"/>
              </a:spcBef>
              <a:spcAft>
                <a:spcPts val="0"/>
              </a:spcAft>
              <a:buSzPts val="2567"/>
              <a:buChar char="■"/>
              <a:defRPr sz="2567"/>
            </a:lvl9pPr>
          </a:lstStyle>
          <a:p/>
        </p:txBody>
      </p:sp>
      <p:sp>
        <p:nvSpPr>
          <p:cNvPr id="47" name="Google Shape;47;p11"/>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16944916" y="9326434"/>
            <a:ext cx="1097400" cy="786900"/>
          </a:xfrm>
          <a:prstGeom prst="rect">
            <a:avLst/>
          </a:prstGeom>
        </p:spPr>
        <p:txBody>
          <a:bodyPr anchorCtr="0" anchor="ctr" bIns="167625" lIns="167625" spcFirstLastPara="1" rIns="167625" wrap="square" tIns="167625">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51" name="Shape 51"/>
        <p:cNvGrpSpPr/>
        <p:nvPr/>
      </p:nvGrpSpPr>
      <p:grpSpPr>
        <a:xfrm>
          <a:off x="0" y="0"/>
          <a:ext cx="0" cy="0"/>
          <a:chOff x="0" y="0"/>
          <a:chExt cx="0" cy="0"/>
        </a:xfrm>
      </p:grpSpPr>
      <p:sp>
        <p:nvSpPr>
          <p:cNvPr id="52" name="Google Shape;52;p14"/>
          <p:cNvSpPr txBox="1"/>
          <p:nvPr>
            <p:ph idx="1" type="subTitle"/>
          </p:nvPr>
        </p:nvSpPr>
        <p:spPr>
          <a:xfrm>
            <a:off x="704101" y="9031300"/>
            <a:ext cx="2811900" cy="3099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Medium"/>
              <a:buNone/>
              <a:defRPr b="0" i="0" sz="14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9pPr>
          </a:lstStyle>
          <a:p/>
        </p:txBody>
      </p:sp>
      <p:sp>
        <p:nvSpPr>
          <p:cNvPr id="53" name="Google Shape;53;p14"/>
          <p:cNvSpPr txBox="1"/>
          <p:nvPr>
            <p:ph type="ctrTitle"/>
          </p:nvPr>
        </p:nvSpPr>
        <p:spPr>
          <a:xfrm>
            <a:off x="699424" y="3649345"/>
            <a:ext cx="4123800" cy="14943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4200"/>
              <a:buFont typeface="Arial"/>
              <a:buNone/>
              <a:defRPr b="1" i="0" sz="54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9pPr>
          </a:lstStyle>
          <a:p/>
        </p:txBody>
      </p:sp>
      <p:sp>
        <p:nvSpPr>
          <p:cNvPr id="54" name="Google Shape;54;p14"/>
          <p:cNvSpPr txBox="1"/>
          <p:nvPr>
            <p:ph idx="2" type="subTitle"/>
          </p:nvPr>
        </p:nvSpPr>
        <p:spPr>
          <a:xfrm>
            <a:off x="706284" y="3143845"/>
            <a:ext cx="4116900" cy="3255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500"/>
              <a:buFont typeface="Montserrat"/>
              <a:buNone/>
              <a:defRPr b="1" i="0" sz="18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9pPr>
          </a:lstStyle>
          <a:p/>
        </p:txBody>
      </p:sp>
      <p:sp>
        <p:nvSpPr>
          <p:cNvPr id="55" name="Google Shape;55;p14"/>
          <p:cNvSpPr txBox="1"/>
          <p:nvPr>
            <p:ph idx="3" type="body"/>
          </p:nvPr>
        </p:nvSpPr>
        <p:spPr>
          <a:xfrm>
            <a:off x="703708" y="9341188"/>
            <a:ext cx="2812500" cy="362100"/>
          </a:xfrm>
          <a:prstGeom prst="rect">
            <a:avLst/>
          </a:prstGeom>
          <a:noFill/>
          <a:ln>
            <a:noFill/>
          </a:ln>
        </p:spPr>
        <p:txBody>
          <a:bodyPr anchorCtr="0" anchor="t" bIns="34275" lIns="68600" spcFirstLastPara="1" rIns="68600" wrap="square" tIns="34275">
            <a:normAutofit/>
          </a:bodyPr>
          <a:lstStyle>
            <a:lvl1pPr indent="-247650" lvl="0" marL="457200" marR="0" algn="l">
              <a:lnSpc>
                <a:spcPct val="129000"/>
              </a:lnSpc>
              <a:spcBef>
                <a:spcPts val="0"/>
              </a:spcBef>
              <a:spcAft>
                <a:spcPts val="0"/>
              </a:spcAft>
              <a:buClr>
                <a:srgbClr val="1C2B33"/>
              </a:buClr>
              <a:buSzPts val="300"/>
              <a:buFont typeface="Montserrat"/>
              <a:buChar char="•"/>
              <a:defRPr b="0" i="0" sz="1400" u="none" cap="none" strike="noStrike">
                <a:solidFill>
                  <a:srgbClr val="67788A"/>
                </a:solidFill>
                <a:latin typeface="Montserrat"/>
                <a:ea typeface="Montserrat"/>
                <a:cs typeface="Montserrat"/>
                <a:sym typeface="Montserrat"/>
              </a:defRPr>
            </a:lvl1pPr>
            <a:lvl2pPr indent="-323850" lvl="1" marL="9144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2pPr>
            <a:lvl3pPr indent="-323850" lvl="2" marL="13716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3pPr>
            <a:lvl4pPr indent="-323850" lvl="3" marL="18288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4pPr>
            <a:lvl5pPr indent="-323850" lvl="4" marL="22860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90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sson Cover">
  <p:cSld name="Lesson Cover">
    <p:spTree>
      <p:nvGrpSpPr>
        <p:cNvPr id="56" name="Shape 56"/>
        <p:cNvGrpSpPr/>
        <p:nvPr/>
      </p:nvGrpSpPr>
      <p:grpSpPr>
        <a:xfrm>
          <a:off x="0" y="0"/>
          <a:ext cx="0" cy="0"/>
          <a:chOff x="0" y="0"/>
          <a:chExt cx="0" cy="0"/>
        </a:xfrm>
      </p:grpSpPr>
      <p:sp>
        <p:nvSpPr>
          <p:cNvPr id="57" name="Google Shape;57;p15"/>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58" name="Google Shape;58;p15"/>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i="0" sz="1100" u="none" cap="none" strike="noStrike">
              <a:solidFill>
                <a:srgbClr val="733279"/>
              </a:solidFill>
              <a:latin typeface="Montserrat SemiBold"/>
              <a:ea typeface="Montserrat SemiBold"/>
              <a:cs typeface="Montserrat SemiBold"/>
              <a:sym typeface="Montserrat SemiBold"/>
            </a:endParaRPr>
          </a:p>
        </p:txBody>
      </p:sp>
      <p:grpSp>
        <p:nvGrpSpPr>
          <p:cNvPr id="59" name="Google Shape;59;p15"/>
          <p:cNvGrpSpPr/>
          <p:nvPr/>
        </p:nvGrpSpPr>
        <p:grpSpPr>
          <a:xfrm>
            <a:off x="744554" y="9535847"/>
            <a:ext cx="757005" cy="151663"/>
            <a:chOff x="3610015" y="6016276"/>
            <a:chExt cx="1701900" cy="341200"/>
          </a:xfrm>
        </p:grpSpPr>
        <p:grpSp>
          <p:nvGrpSpPr>
            <p:cNvPr id="60" name="Google Shape;60;p15"/>
            <p:cNvGrpSpPr/>
            <p:nvPr/>
          </p:nvGrpSpPr>
          <p:grpSpPr>
            <a:xfrm>
              <a:off x="4234632" y="6027258"/>
              <a:ext cx="1077283" cy="330123"/>
              <a:chOff x="4234632" y="6027258"/>
              <a:chExt cx="1077283" cy="330123"/>
            </a:xfrm>
          </p:grpSpPr>
          <p:sp>
            <p:nvSpPr>
              <p:cNvPr id="61" name="Google Shape;61;p1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62" name="Google Shape;62;p1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63" name="Google Shape;63;p1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64" name="Google Shape;64;p1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65" name="Google Shape;65;p1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p:bg>
      <p:bgPr>
        <a:solidFill>
          <a:srgbClr val="733279"/>
        </a:solidFill>
      </p:bgPr>
    </p:bg>
    <p:spTree>
      <p:nvGrpSpPr>
        <p:cNvPr id="66" name="Shape 66"/>
        <p:cNvGrpSpPr/>
        <p:nvPr/>
      </p:nvGrpSpPr>
      <p:grpSpPr>
        <a:xfrm>
          <a:off x="0" y="0"/>
          <a:ext cx="0" cy="0"/>
          <a:chOff x="0" y="0"/>
          <a:chExt cx="0" cy="0"/>
        </a:xfrm>
      </p:grpSpPr>
      <p:pic>
        <p:nvPicPr>
          <p:cNvPr descr="A picture containing text&#10;&#10;Description automatically generated" id="67" name="Google Shape;67;p16"/>
          <p:cNvPicPr preferRelativeResize="0"/>
          <p:nvPr/>
        </p:nvPicPr>
        <p:blipFill rotWithShape="1">
          <a:blip r:embed="rId2">
            <a:alphaModFix amt="3000"/>
          </a:blip>
          <a:srcRect b="0" l="0" r="0" t="0"/>
          <a:stretch/>
        </p:blipFill>
        <p:spPr>
          <a:xfrm>
            <a:off x="4066" y="0"/>
            <a:ext cx="18270350" cy="10287000"/>
          </a:xfrm>
          <a:prstGeom prst="rect">
            <a:avLst/>
          </a:prstGeom>
          <a:noFill/>
          <a:ln>
            <a:noFill/>
          </a:ln>
        </p:spPr>
      </p:pic>
      <p:sp>
        <p:nvSpPr>
          <p:cNvPr id="68" name="Google Shape;68;p16"/>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69" name="Google Shape;69;p16"/>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200"/>
              <a:buFont typeface="Arial"/>
              <a:buNone/>
            </a:pPr>
            <a:r>
              <a:rPr b="1" lang="en" sz="900">
                <a:solidFill>
                  <a:srgbClr val="EFEBF4"/>
                </a:solidFill>
                <a:latin typeface="Montserrat SemiBold"/>
                <a:ea typeface="Montserrat SemiBold"/>
                <a:cs typeface="Montserrat SemiBold"/>
                <a:sym typeface="Montserrat SemiBold"/>
              </a:rPr>
              <a:t>AI IN YOUR DIGITAL WORLD</a:t>
            </a:r>
            <a:endParaRPr b="1" sz="900">
              <a:solidFill>
                <a:srgbClr val="EFEBF4"/>
              </a:solidFill>
              <a:latin typeface="Montserrat SemiBold"/>
              <a:ea typeface="Montserrat SemiBold"/>
              <a:cs typeface="Montserrat SemiBold"/>
              <a:sym typeface="Montserrat SemiBold"/>
            </a:endParaRPr>
          </a:p>
        </p:txBody>
      </p:sp>
      <p:grpSp>
        <p:nvGrpSpPr>
          <p:cNvPr id="70" name="Google Shape;70;p16"/>
          <p:cNvGrpSpPr/>
          <p:nvPr/>
        </p:nvGrpSpPr>
        <p:grpSpPr>
          <a:xfrm>
            <a:off x="744554" y="9535847"/>
            <a:ext cx="757005" cy="151663"/>
            <a:chOff x="3610015" y="6016276"/>
            <a:chExt cx="1701900" cy="341200"/>
          </a:xfrm>
        </p:grpSpPr>
        <p:grpSp>
          <p:nvGrpSpPr>
            <p:cNvPr id="71" name="Google Shape;71;p16"/>
            <p:cNvGrpSpPr/>
            <p:nvPr/>
          </p:nvGrpSpPr>
          <p:grpSpPr>
            <a:xfrm>
              <a:off x="4234632" y="6027258"/>
              <a:ext cx="1077283" cy="330123"/>
              <a:chOff x="4234632" y="6027258"/>
              <a:chExt cx="1077283" cy="330123"/>
            </a:xfrm>
          </p:grpSpPr>
          <p:sp>
            <p:nvSpPr>
              <p:cNvPr id="72" name="Google Shape;72;p1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73" name="Google Shape;73;p1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74" name="Google Shape;74;p1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75" name="Google Shape;75;p1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76" name="Google Shape;76;p1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2">
    <p:bg>
      <p:bgPr>
        <a:solidFill>
          <a:srgbClr val="EFEBF4"/>
        </a:solidFill>
      </p:bgPr>
    </p:bg>
    <p:spTree>
      <p:nvGrpSpPr>
        <p:cNvPr id="77" name="Shape 77"/>
        <p:cNvGrpSpPr/>
        <p:nvPr/>
      </p:nvGrpSpPr>
      <p:grpSpPr>
        <a:xfrm>
          <a:off x="0" y="0"/>
          <a:ext cx="0" cy="0"/>
          <a:chOff x="0" y="0"/>
          <a:chExt cx="0" cy="0"/>
        </a:xfrm>
      </p:grpSpPr>
      <p:pic>
        <p:nvPicPr>
          <p:cNvPr descr="A picture containing text&#10;&#10;Description automatically generated" id="78" name="Google Shape;78;p17"/>
          <p:cNvPicPr preferRelativeResize="0"/>
          <p:nvPr/>
        </p:nvPicPr>
        <p:blipFill rotWithShape="1">
          <a:blip r:embed="rId2">
            <a:alphaModFix amt="9000"/>
          </a:blip>
          <a:srcRect b="0" l="0" r="0" t="0"/>
          <a:stretch/>
        </p:blipFill>
        <p:spPr>
          <a:xfrm>
            <a:off x="4066" y="0"/>
            <a:ext cx="18270350" cy="10287000"/>
          </a:xfrm>
          <a:prstGeom prst="rect">
            <a:avLst/>
          </a:prstGeom>
          <a:noFill/>
          <a:ln>
            <a:noFill/>
          </a:ln>
        </p:spPr>
      </p:pic>
      <p:sp>
        <p:nvSpPr>
          <p:cNvPr id="79" name="Google Shape;79;p17"/>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80" name="Google Shape;80;p17"/>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81" name="Google Shape;81;p17"/>
          <p:cNvGrpSpPr/>
          <p:nvPr/>
        </p:nvGrpSpPr>
        <p:grpSpPr>
          <a:xfrm>
            <a:off x="744554" y="9535847"/>
            <a:ext cx="757005" cy="151663"/>
            <a:chOff x="3610015" y="6016276"/>
            <a:chExt cx="1701900" cy="341200"/>
          </a:xfrm>
        </p:grpSpPr>
        <p:grpSp>
          <p:nvGrpSpPr>
            <p:cNvPr id="82" name="Google Shape;82;p17"/>
            <p:cNvGrpSpPr/>
            <p:nvPr/>
          </p:nvGrpSpPr>
          <p:grpSpPr>
            <a:xfrm>
              <a:off x="4234632" y="6027258"/>
              <a:ext cx="1077283" cy="330123"/>
              <a:chOff x="4234632" y="6027258"/>
              <a:chExt cx="1077283" cy="330123"/>
            </a:xfrm>
          </p:grpSpPr>
          <p:sp>
            <p:nvSpPr>
              <p:cNvPr id="83" name="Google Shape;83;p17"/>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84" name="Google Shape;84;p17"/>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85" name="Google Shape;85;p17"/>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86" name="Google Shape;86;p17"/>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87" name="Google Shape;87;p17"/>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3">
    <p:bg>
      <p:bgPr>
        <a:solidFill>
          <a:srgbClr val="EFEBF4"/>
        </a:solidFill>
      </p:bgPr>
    </p:bg>
    <p:spTree>
      <p:nvGrpSpPr>
        <p:cNvPr id="88" name="Shape 88"/>
        <p:cNvGrpSpPr/>
        <p:nvPr/>
      </p:nvGrpSpPr>
      <p:grpSpPr>
        <a:xfrm>
          <a:off x="0" y="0"/>
          <a:ext cx="0" cy="0"/>
          <a:chOff x="0" y="0"/>
          <a:chExt cx="0" cy="0"/>
        </a:xfrm>
      </p:grpSpPr>
      <p:pic>
        <p:nvPicPr>
          <p:cNvPr descr="A picture containing text&#10;&#10;Description automatically generated" id="89" name="Google Shape;89;p18"/>
          <p:cNvPicPr preferRelativeResize="0"/>
          <p:nvPr/>
        </p:nvPicPr>
        <p:blipFill rotWithShape="1">
          <a:blip r:embed="rId2">
            <a:alphaModFix amt="5000"/>
          </a:blip>
          <a:srcRect b="0" l="0" r="0" t="0"/>
          <a:stretch/>
        </p:blipFill>
        <p:spPr>
          <a:xfrm>
            <a:off x="1" y="-1"/>
            <a:ext cx="18270346" cy="10287000"/>
          </a:xfrm>
          <a:prstGeom prst="rect">
            <a:avLst/>
          </a:prstGeom>
          <a:noFill/>
          <a:ln>
            <a:noFill/>
          </a:ln>
        </p:spPr>
      </p:pic>
      <p:sp>
        <p:nvSpPr>
          <p:cNvPr id="90" name="Google Shape;90;p18"/>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91" name="Google Shape;91;p18"/>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92" name="Google Shape;92;p18"/>
          <p:cNvGrpSpPr/>
          <p:nvPr/>
        </p:nvGrpSpPr>
        <p:grpSpPr>
          <a:xfrm>
            <a:off x="744554" y="9535847"/>
            <a:ext cx="757005" cy="151663"/>
            <a:chOff x="3610015" y="6016276"/>
            <a:chExt cx="1701900" cy="341200"/>
          </a:xfrm>
        </p:grpSpPr>
        <p:grpSp>
          <p:nvGrpSpPr>
            <p:cNvPr id="93" name="Google Shape;93;p18"/>
            <p:cNvGrpSpPr/>
            <p:nvPr/>
          </p:nvGrpSpPr>
          <p:grpSpPr>
            <a:xfrm>
              <a:off x="4234632" y="6027258"/>
              <a:ext cx="1077283" cy="330123"/>
              <a:chOff x="4234632" y="6027258"/>
              <a:chExt cx="1077283" cy="330123"/>
            </a:xfrm>
          </p:grpSpPr>
          <p:sp>
            <p:nvSpPr>
              <p:cNvPr id="94" name="Google Shape;94;p18"/>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95" name="Google Shape;95;p18"/>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96" name="Google Shape;96;p18"/>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97" name="Google Shape;97;p18"/>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98" name="Google Shape;98;p18"/>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4">
    <p:bg>
      <p:bgPr>
        <a:solidFill>
          <a:srgbClr val="733279"/>
        </a:solidFill>
      </p:bgPr>
    </p:bg>
    <p:spTree>
      <p:nvGrpSpPr>
        <p:cNvPr id="99" name="Shape 99"/>
        <p:cNvGrpSpPr/>
        <p:nvPr/>
      </p:nvGrpSpPr>
      <p:grpSpPr>
        <a:xfrm>
          <a:off x="0" y="0"/>
          <a:ext cx="0" cy="0"/>
          <a:chOff x="0" y="0"/>
          <a:chExt cx="0" cy="0"/>
        </a:xfrm>
      </p:grpSpPr>
      <p:pic>
        <p:nvPicPr>
          <p:cNvPr id="100" name="Google Shape;100;p19"/>
          <p:cNvPicPr preferRelativeResize="0"/>
          <p:nvPr/>
        </p:nvPicPr>
        <p:blipFill rotWithShape="1">
          <a:blip r:embed="rId2">
            <a:alphaModFix amt="5000"/>
          </a:blip>
          <a:srcRect b="0" l="0" r="0" t="0"/>
          <a:stretch/>
        </p:blipFill>
        <p:spPr>
          <a:xfrm>
            <a:off x="0" y="2679"/>
            <a:ext cx="18278477" cy="10281643"/>
          </a:xfrm>
          <a:prstGeom prst="rect">
            <a:avLst/>
          </a:prstGeom>
          <a:noFill/>
          <a:ln>
            <a:noFill/>
          </a:ln>
        </p:spPr>
      </p:pic>
      <p:sp>
        <p:nvSpPr>
          <p:cNvPr id="101" name="Google Shape;101;p19"/>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102" name="Google Shape;102;p19"/>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Montserrat SemiBold"/>
                <a:ea typeface="Montserrat SemiBold"/>
                <a:cs typeface="Montserrat SemiBold"/>
                <a:sym typeface="Montserrat SemiBold"/>
              </a:rPr>
              <a:t>AI IN YOUR DIGITAL WORLD</a:t>
            </a:r>
            <a:endParaRPr b="1" i="0" sz="1100" u="none" cap="none" strike="noStrike">
              <a:solidFill>
                <a:srgbClr val="FFF8DD"/>
              </a:solidFill>
              <a:latin typeface="Montserrat SemiBold"/>
              <a:ea typeface="Montserrat SemiBold"/>
              <a:cs typeface="Montserrat SemiBold"/>
              <a:sym typeface="Montserrat SemiBold"/>
            </a:endParaRPr>
          </a:p>
        </p:txBody>
      </p:sp>
      <p:grpSp>
        <p:nvGrpSpPr>
          <p:cNvPr id="103" name="Google Shape;103;p19"/>
          <p:cNvGrpSpPr/>
          <p:nvPr/>
        </p:nvGrpSpPr>
        <p:grpSpPr>
          <a:xfrm>
            <a:off x="744554" y="9535847"/>
            <a:ext cx="757005" cy="151663"/>
            <a:chOff x="3610015" y="6016276"/>
            <a:chExt cx="1701900" cy="341200"/>
          </a:xfrm>
        </p:grpSpPr>
        <p:grpSp>
          <p:nvGrpSpPr>
            <p:cNvPr id="104" name="Google Shape;104;p19"/>
            <p:cNvGrpSpPr/>
            <p:nvPr/>
          </p:nvGrpSpPr>
          <p:grpSpPr>
            <a:xfrm>
              <a:off x="4234632" y="6027258"/>
              <a:ext cx="1077283" cy="330123"/>
              <a:chOff x="4234632" y="6027258"/>
              <a:chExt cx="1077283" cy="330123"/>
            </a:xfrm>
          </p:grpSpPr>
          <p:sp>
            <p:nvSpPr>
              <p:cNvPr id="105" name="Google Shape;105;p1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06" name="Google Shape;106;p1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07" name="Google Shape;107;p1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08" name="Google Shape;108;p1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09" name="Google Shape;109;p1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5">
    <p:bg>
      <p:bgPr>
        <a:solidFill>
          <a:srgbClr val="EFEBF4"/>
        </a:solidFill>
      </p:bgPr>
    </p:bg>
    <p:spTree>
      <p:nvGrpSpPr>
        <p:cNvPr id="110" name="Shape 110"/>
        <p:cNvGrpSpPr/>
        <p:nvPr/>
      </p:nvGrpSpPr>
      <p:grpSpPr>
        <a:xfrm>
          <a:off x="0" y="0"/>
          <a:ext cx="0" cy="0"/>
          <a:chOff x="0" y="0"/>
          <a:chExt cx="0" cy="0"/>
        </a:xfrm>
      </p:grpSpPr>
      <p:pic>
        <p:nvPicPr>
          <p:cNvPr id="111" name="Google Shape;111;p20"/>
          <p:cNvPicPr preferRelativeResize="0"/>
          <p:nvPr/>
        </p:nvPicPr>
        <p:blipFill rotWithShape="1">
          <a:blip r:embed="rId2">
            <a:alphaModFix amt="5000"/>
          </a:blip>
          <a:srcRect b="0" l="0" r="0" t="0"/>
          <a:stretch/>
        </p:blipFill>
        <p:spPr>
          <a:xfrm>
            <a:off x="0" y="2679"/>
            <a:ext cx="18278477" cy="10281643"/>
          </a:xfrm>
          <a:prstGeom prst="rect">
            <a:avLst/>
          </a:prstGeom>
          <a:noFill/>
          <a:ln>
            <a:noFill/>
          </a:ln>
        </p:spPr>
      </p:pic>
      <p:sp>
        <p:nvSpPr>
          <p:cNvPr id="112" name="Google Shape;112;p20"/>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113" name="Google Shape;113;p20"/>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114" name="Google Shape;114;p20"/>
          <p:cNvGrpSpPr/>
          <p:nvPr/>
        </p:nvGrpSpPr>
        <p:grpSpPr>
          <a:xfrm>
            <a:off x="744554" y="9535847"/>
            <a:ext cx="757005" cy="151663"/>
            <a:chOff x="3610015" y="6016276"/>
            <a:chExt cx="1701900" cy="341200"/>
          </a:xfrm>
        </p:grpSpPr>
        <p:grpSp>
          <p:nvGrpSpPr>
            <p:cNvPr id="115" name="Google Shape;115;p20"/>
            <p:cNvGrpSpPr/>
            <p:nvPr/>
          </p:nvGrpSpPr>
          <p:grpSpPr>
            <a:xfrm>
              <a:off x="4234632" y="6027258"/>
              <a:ext cx="1077283" cy="330123"/>
              <a:chOff x="4234632" y="6027258"/>
              <a:chExt cx="1077283" cy="330123"/>
            </a:xfrm>
          </p:grpSpPr>
          <p:sp>
            <p:nvSpPr>
              <p:cNvPr id="116" name="Google Shape;116;p2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17" name="Google Shape;117;p2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18" name="Google Shape;118;p2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19" name="Google Shape;119;p2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20" name="Google Shape;120;p2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6">
    <p:bg>
      <p:bgPr>
        <a:solidFill>
          <a:srgbClr val="4B0550"/>
        </a:solidFill>
      </p:bgPr>
    </p:bg>
    <p:spTree>
      <p:nvGrpSpPr>
        <p:cNvPr id="121" name="Shape 121"/>
        <p:cNvGrpSpPr/>
        <p:nvPr/>
      </p:nvGrpSpPr>
      <p:grpSpPr>
        <a:xfrm>
          <a:off x="0" y="0"/>
          <a:ext cx="0" cy="0"/>
          <a:chOff x="0" y="0"/>
          <a:chExt cx="0" cy="0"/>
        </a:xfrm>
      </p:grpSpPr>
      <p:pic>
        <p:nvPicPr>
          <p:cNvPr descr="A picture containing text&#10;&#10;Description automatically generated" id="122" name="Google Shape;122;p21"/>
          <p:cNvPicPr preferRelativeResize="0"/>
          <p:nvPr/>
        </p:nvPicPr>
        <p:blipFill rotWithShape="1">
          <a:blip r:embed="rId2">
            <a:alphaModFix amt="4000"/>
          </a:blip>
          <a:srcRect b="0" l="0" r="0" t="0"/>
          <a:stretch/>
        </p:blipFill>
        <p:spPr>
          <a:xfrm>
            <a:off x="1" y="-1"/>
            <a:ext cx="18270346" cy="10287000"/>
          </a:xfrm>
          <a:prstGeom prst="rect">
            <a:avLst/>
          </a:prstGeom>
          <a:noFill/>
          <a:ln>
            <a:noFill/>
          </a:ln>
        </p:spPr>
      </p:pic>
      <p:sp>
        <p:nvSpPr>
          <p:cNvPr id="123" name="Google Shape;123;p21"/>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124" name="Google Shape;124;p21"/>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Montserrat SemiBold"/>
                <a:ea typeface="Montserrat SemiBold"/>
                <a:cs typeface="Montserrat SemiBold"/>
                <a:sym typeface="Montserrat SemiBold"/>
              </a:rPr>
              <a:t>AI IN YOUR DIGITAL WORLD</a:t>
            </a:r>
            <a:endParaRPr b="1" sz="900">
              <a:solidFill>
                <a:srgbClr val="FFF8DD"/>
              </a:solidFill>
              <a:latin typeface="Montserrat SemiBold"/>
              <a:ea typeface="Montserrat SemiBold"/>
              <a:cs typeface="Montserrat SemiBold"/>
              <a:sym typeface="Montserrat SemiBold"/>
            </a:endParaRPr>
          </a:p>
        </p:txBody>
      </p:sp>
      <p:grpSp>
        <p:nvGrpSpPr>
          <p:cNvPr id="125" name="Google Shape;125;p21"/>
          <p:cNvGrpSpPr/>
          <p:nvPr/>
        </p:nvGrpSpPr>
        <p:grpSpPr>
          <a:xfrm>
            <a:off x="744554" y="9535847"/>
            <a:ext cx="757005" cy="151663"/>
            <a:chOff x="3610015" y="6016276"/>
            <a:chExt cx="1701900" cy="341200"/>
          </a:xfrm>
        </p:grpSpPr>
        <p:grpSp>
          <p:nvGrpSpPr>
            <p:cNvPr id="126" name="Google Shape;126;p21"/>
            <p:cNvGrpSpPr/>
            <p:nvPr/>
          </p:nvGrpSpPr>
          <p:grpSpPr>
            <a:xfrm>
              <a:off x="4234632" y="6027258"/>
              <a:ext cx="1077283" cy="330123"/>
              <a:chOff x="4234632" y="6027258"/>
              <a:chExt cx="1077283" cy="330123"/>
            </a:xfrm>
          </p:grpSpPr>
          <p:sp>
            <p:nvSpPr>
              <p:cNvPr id="127" name="Google Shape;127;p2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28" name="Google Shape;128;p2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29" name="Google Shape;129;p2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30" name="Google Shape;130;p2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31" name="Google Shape;131;p2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7">
    <p:bg>
      <p:bgPr>
        <a:solidFill>
          <a:srgbClr val="EFEBF4"/>
        </a:solidFill>
      </p:bgPr>
    </p:bg>
    <p:spTree>
      <p:nvGrpSpPr>
        <p:cNvPr id="132" name="Shape 132"/>
        <p:cNvGrpSpPr/>
        <p:nvPr/>
      </p:nvGrpSpPr>
      <p:grpSpPr>
        <a:xfrm>
          <a:off x="0" y="0"/>
          <a:ext cx="0" cy="0"/>
          <a:chOff x="0" y="0"/>
          <a:chExt cx="0" cy="0"/>
        </a:xfrm>
      </p:grpSpPr>
      <p:pic>
        <p:nvPicPr>
          <p:cNvPr id="133" name="Google Shape;133;p22"/>
          <p:cNvPicPr preferRelativeResize="0"/>
          <p:nvPr/>
        </p:nvPicPr>
        <p:blipFill rotWithShape="1">
          <a:blip r:embed="rId2">
            <a:alphaModFix amt="5000"/>
          </a:blip>
          <a:srcRect b="0" l="0" r="0" t="0"/>
          <a:stretch/>
        </p:blipFill>
        <p:spPr>
          <a:xfrm>
            <a:off x="0" y="2679"/>
            <a:ext cx="18278477" cy="10281643"/>
          </a:xfrm>
          <a:prstGeom prst="rect">
            <a:avLst/>
          </a:prstGeom>
          <a:noFill/>
          <a:ln>
            <a:noFill/>
          </a:ln>
        </p:spPr>
      </p:pic>
      <p:sp>
        <p:nvSpPr>
          <p:cNvPr id="134" name="Google Shape;134;p22"/>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135" name="Google Shape;135;p22"/>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136" name="Google Shape;136;p22"/>
          <p:cNvGrpSpPr/>
          <p:nvPr/>
        </p:nvGrpSpPr>
        <p:grpSpPr>
          <a:xfrm>
            <a:off x="744554" y="9535847"/>
            <a:ext cx="757005" cy="151663"/>
            <a:chOff x="3610015" y="6016276"/>
            <a:chExt cx="1701900" cy="341200"/>
          </a:xfrm>
        </p:grpSpPr>
        <p:grpSp>
          <p:nvGrpSpPr>
            <p:cNvPr id="137" name="Google Shape;137;p22"/>
            <p:cNvGrpSpPr/>
            <p:nvPr/>
          </p:nvGrpSpPr>
          <p:grpSpPr>
            <a:xfrm>
              <a:off x="4234632" y="6027258"/>
              <a:ext cx="1077283" cy="330123"/>
              <a:chOff x="4234632" y="6027258"/>
              <a:chExt cx="1077283" cy="330123"/>
            </a:xfrm>
          </p:grpSpPr>
          <p:sp>
            <p:nvSpPr>
              <p:cNvPr id="138" name="Google Shape;138;p22"/>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39" name="Google Shape;139;p22"/>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40" name="Google Shape;140;p22"/>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41" name="Google Shape;141;p22"/>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42" name="Google Shape;142;p22"/>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8">
    <p:bg>
      <p:bgPr>
        <a:solidFill>
          <a:srgbClr val="733279"/>
        </a:solidFill>
      </p:bgPr>
    </p:bg>
    <p:spTree>
      <p:nvGrpSpPr>
        <p:cNvPr id="143" name="Shape 143"/>
        <p:cNvGrpSpPr/>
        <p:nvPr/>
      </p:nvGrpSpPr>
      <p:grpSpPr>
        <a:xfrm>
          <a:off x="0" y="0"/>
          <a:ext cx="0" cy="0"/>
          <a:chOff x="0" y="0"/>
          <a:chExt cx="0" cy="0"/>
        </a:xfrm>
      </p:grpSpPr>
      <p:pic>
        <p:nvPicPr>
          <p:cNvPr descr="A picture containing text&#10;&#10;Description automatically generated" id="144" name="Google Shape;144;p23"/>
          <p:cNvPicPr preferRelativeResize="0"/>
          <p:nvPr/>
        </p:nvPicPr>
        <p:blipFill rotWithShape="1">
          <a:blip r:embed="rId2">
            <a:alphaModFix amt="3000"/>
          </a:blip>
          <a:srcRect b="0" l="0" r="0" t="0"/>
          <a:stretch/>
        </p:blipFill>
        <p:spPr>
          <a:xfrm>
            <a:off x="4066" y="0"/>
            <a:ext cx="18270350" cy="10287000"/>
          </a:xfrm>
          <a:prstGeom prst="rect">
            <a:avLst/>
          </a:prstGeom>
          <a:noFill/>
          <a:ln>
            <a:noFill/>
          </a:ln>
        </p:spPr>
      </p:pic>
      <p:sp>
        <p:nvSpPr>
          <p:cNvPr id="145" name="Google Shape;145;p23"/>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146" name="Google Shape;146;p23"/>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147" name="Google Shape;147;p23"/>
          <p:cNvGrpSpPr/>
          <p:nvPr/>
        </p:nvGrpSpPr>
        <p:grpSpPr>
          <a:xfrm>
            <a:off x="744554" y="9535847"/>
            <a:ext cx="757005" cy="151663"/>
            <a:chOff x="3610015" y="6016276"/>
            <a:chExt cx="1701900" cy="341200"/>
          </a:xfrm>
        </p:grpSpPr>
        <p:grpSp>
          <p:nvGrpSpPr>
            <p:cNvPr id="148" name="Google Shape;148;p23"/>
            <p:cNvGrpSpPr/>
            <p:nvPr/>
          </p:nvGrpSpPr>
          <p:grpSpPr>
            <a:xfrm>
              <a:off x="4234632" y="6027258"/>
              <a:ext cx="1077283" cy="330123"/>
              <a:chOff x="4234632" y="6027258"/>
              <a:chExt cx="1077283" cy="330123"/>
            </a:xfrm>
          </p:grpSpPr>
          <p:sp>
            <p:nvSpPr>
              <p:cNvPr id="149" name="Google Shape;149;p23"/>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50" name="Google Shape;150;p23"/>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51" name="Google Shape;151;p23"/>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52" name="Google Shape;152;p23"/>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53" name="Google Shape;153;p23"/>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9">
    <p:bg>
      <p:bgPr>
        <a:solidFill>
          <a:srgbClr val="EFEBF4"/>
        </a:solidFill>
      </p:bgPr>
    </p:bg>
    <p:spTree>
      <p:nvGrpSpPr>
        <p:cNvPr id="154" name="Shape 154"/>
        <p:cNvGrpSpPr/>
        <p:nvPr/>
      </p:nvGrpSpPr>
      <p:grpSpPr>
        <a:xfrm>
          <a:off x="0" y="0"/>
          <a:ext cx="0" cy="0"/>
          <a:chOff x="0" y="0"/>
          <a:chExt cx="0" cy="0"/>
        </a:xfrm>
      </p:grpSpPr>
      <p:pic>
        <p:nvPicPr>
          <p:cNvPr descr="A picture containing text&#10;&#10;Description automatically generated" id="155" name="Google Shape;155;p24"/>
          <p:cNvPicPr preferRelativeResize="0"/>
          <p:nvPr/>
        </p:nvPicPr>
        <p:blipFill rotWithShape="1">
          <a:blip r:embed="rId2">
            <a:alphaModFix amt="6000"/>
          </a:blip>
          <a:srcRect b="0" l="0" r="0" t="0"/>
          <a:stretch/>
        </p:blipFill>
        <p:spPr>
          <a:xfrm>
            <a:off x="1" y="-1"/>
            <a:ext cx="18270346" cy="10287000"/>
          </a:xfrm>
          <a:prstGeom prst="rect">
            <a:avLst/>
          </a:prstGeom>
          <a:noFill/>
          <a:ln>
            <a:noFill/>
          </a:ln>
        </p:spPr>
      </p:pic>
      <p:sp>
        <p:nvSpPr>
          <p:cNvPr id="156" name="Google Shape;156;p24"/>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157" name="Google Shape;157;p24"/>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158" name="Google Shape;158;p24"/>
          <p:cNvGrpSpPr/>
          <p:nvPr/>
        </p:nvGrpSpPr>
        <p:grpSpPr>
          <a:xfrm>
            <a:off x="744554" y="9535847"/>
            <a:ext cx="757005" cy="151663"/>
            <a:chOff x="3610015" y="6016276"/>
            <a:chExt cx="1701900" cy="341200"/>
          </a:xfrm>
        </p:grpSpPr>
        <p:grpSp>
          <p:nvGrpSpPr>
            <p:cNvPr id="159" name="Google Shape;159;p24"/>
            <p:cNvGrpSpPr/>
            <p:nvPr/>
          </p:nvGrpSpPr>
          <p:grpSpPr>
            <a:xfrm>
              <a:off x="4234632" y="6027258"/>
              <a:ext cx="1077283" cy="330123"/>
              <a:chOff x="4234632" y="6027258"/>
              <a:chExt cx="1077283" cy="330123"/>
            </a:xfrm>
          </p:grpSpPr>
          <p:sp>
            <p:nvSpPr>
              <p:cNvPr id="160" name="Google Shape;160;p2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61" name="Google Shape;161;p2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62" name="Google Shape;162;p2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63" name="Google Shape;163;p2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64" name="Google Shape;164;p2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0">
    <p:bg>
      <p:bgPr>
        <a:solidFill>
          <a:srgbClr val="EFEBF4"/>
        </a:solidFill>
      </p:bgPr>
    </p:bg>
    <p:spTree>
      <p:nvGrpSpPr>
        <p:cNvPr id="165" name="Shape 165"/>
        <p:cNvGrpSpPr/>
        <p:nvPr/>
      </p:nvGrpSpPr>
      <p:grpSpPr>
        <a:xfrm>
          <a:off x="0" y="0"/>
          <a:ext cx="0" cy="0"/>
          <a:chOff x="0" y="0"/>
          <a:chExt cx="0" cy="0"/>
        </a:xfrm>
      </p:grpSpPr>
      <p:sp>
        <p:nvSpPr>
          <p:cNvPr id="166" name="Google Shape;166;p25"/>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167" name="Google Shape;167;p25"/>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Montserrat SemiBold"/>
                <a:ea typeface="Montserrat SemiBold"/>
                <a:cs typeface="Montserrat SemiBold"/>
                <a:sym typeface="Montserrat SemiBold"/>
              </a:rPr>
              <a:t>AI IN YOUR DIGITAL WORLD</a:t>
            </a:r>
            <a:endParaRPr b="1" sz="900">
              <a:solidFill>
                <a:srgbClr val="D27805"/>
              </a:solidFill>
              <a:latin typeface="Montserrat SemiBold"/>
              <a:ea typeface="Montserrat SemiBold"/>
              <a:cs typeface="Montserrat SemiBold"/>
              <a:sym typeface="Montserrat SemiBold"/>
            </a:endParaRPr>
          </a:p>
        </p:txBody>
      </p:sp>
      <p:grpSp>
        <p:nvGrpSpPr>
          <p:cNvPr id="168" name="Google Shape;168;p25"/>
          <p:cNvGrpSpPr/>
          <p:nvPr/>
        </p:nvGrpSpPr>
        <p:grpSpPr>
          <a:xfrm>
            <a:off x="744554" y="9535847"/>
            <a:ext cx="757005" cy="151663"/>
            <a:chOff x="3610015" y="6016276"/>
            <a:chExt cx="1701900" cy="341200"/>
          </a:xfrm>
        </p:grpSpPr>
        <p:grpSp>
          <p:nvGrpSpPr>
            <p:cNvPr id="169" name="Google Shape;169;p25"/>
            <p:cNvGrpSpPr/>
            <p:nvPr/>
          </p:nvGrpSpPr>
          <p:grpSpPr>
            <a:xfrm>
              <a:off x="4234632" y="6027258"/>
              <a:ext cx="1077283" cy="330123"/>
              <a:chOff x="4234632" y="6027258"/>
              <a:chExt cx="1077283" cy="330123"/>
            </a:xfrm>
          </p:grpSpPr>
          <p:sp>
            <p:nvSpPr>
              <p:cNvPr id="170" name="Google Shape;170;p2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71" name="Google Shape;171;p2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72" name="Google Shape;172;p2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73" name="Google Shape;173;p2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74" name="Google Shape;174;p2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1">
    <p:bg>
      <p:bgPr>
        <a:solidFill>
          <a:srgbClr val="4B0550"/>
        </a:solidFill>
      </p:bgPr>
    </p:bg>
    <p:spTree>
      <p:nvGrpSpPr>
        <p:cNvPr id="175" name="Shape 175"/>
        <p:cNvGrpSpPr/>
        <p:nvPr/>
      </p:nvGrpSpPr>
      <p:grpSpPr>
        <a:xfrm>
          <a:off x="0" y="0"/>
          <a:ext cx="0" cy="0"/>
          <a:chOff x="0" y="0"/>
          <a:chExt cx="0" cy="0"/>
        </a:xfrm>
      </p:grpSpPr>
      <p:sp>
        <p:nvSpPr>
          <p:cNvPr id="176" name="Google Shape;176;p26"/>
          <p:cNvSpPr txBox="1"/>
          <p:nvPr/>
        </p:nvSpPr>
        <p:spPr>
          <a:xfrm>
            <a:off x="16902582" y="9548192"/>
            <a:ext cx="694500" cy="1551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177" name="Google Shape;177;p26"/>
          <p:cNvSpPr txBox="1"/>
          <p:nvPr/>
        </p:nvSpPr>
        <p:spPr>
          <a:xfrm>
            <a:off x="2109696" y="9548192"/>
            <a:ext cx="6338700" cy="1551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Montserrat SemiBold"/>
                <a:ea typeface="Montserrat SemiBold"/>
                <a:cs typeface="Montserrat SemiBold"/>
                <a:sym typeface="Montserrat SemiBold"/>
              </a:rPr>
              <a:t>AI IN YOUR DIGITAL WORLD</a:t>
            </a:r>
            <a:endParaRPr b="1" sz="900">
              <a:solidFill>
                <a:srgbClr val="FFF8DD"/>
              </a:solidFill>
              <a:latin typeface="Montserrat SemiBold"/>
              <a:ea typeface="Montserrat SemiBold"/>
              <a:cs typeface="Montserrat SemiBold"/>
              <a:sym typeface="Montserrat SemiBold"/>
            </a:endParaRPr>
          </a:p>
        </p:txBody>
      </p:sp>
      <p:grpSp>
        <p:nvGrpSpPr>
          <p:cNvPr id="178" name="Google Shape;178;p26"/>
          <p:cNvGrpSpPr/>
          <p:nvPr/>
        </p:nvGrpSpPr>
        <p:grpSpPr>
          <a:xfrm>
            <a:off x="744554" y="9535847"/>
            <a:ext cx="757005" cy="151663"/>
            <a:chOff x="3610015" y="6016276"/>
            <a:chExt cx="1701900" cy="341200"/>
          </a:xfrm>
        </p:grpSpPr>
        <p:grpSp>
          <p:nvGrpSpPr>
            <p:cNvPr id="179" name="Google Shape;179;p26"/>
            <p:cNvGrpSpPr/>
            <p:nvPr/>
          </p:nvGrpSpPr>
          <p:grpSpPr>
            <a:xfrm>
              <a:off x="4234632" y="6027258"/>
              <a:ext cx="1077283" cy="330123"/>
              <a:chOff x="4234632" y="6027258"/>
              <a:chExt cx="1077283" cy="330123"/>
            </a:xfrm>
          </p:grpSpPr>
          <p:sp>
            <p:nvSpPr>
              <p:cNvPr id="180" name="Google Shape;180;p2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81" name="Google Shape;181;p2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82" name="Google Shape;182;p2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83" name="Google Shape;183;p2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184" name="Google Shape;184;p2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Moduel">
    <p:spTree>
      <p:nvGrpSpPr>
        <p:cNvPr id="186" name="Shape 186"/>
        <p:cNvGrpSpPr/>
        <p:nvPr/>
      </p:nvGrpSpPr>
      <p:grpSpPr>
        <a:xfrm>
          <a:off x="0" y="0"/>
          <a:ext cx="0" cy="0"/>
          <a:chOff x="0" y="0"/>
          <a:chExt cx="0" cy="0"/>
        </a:xfrm>
      </p:grpSpPr>
      <p:sp>
        <p:nvSpPr>
          <p:cNvPr id="187" name="Google Shape;187;p28"/>
          <p:cNvSpPr txBox="1"/>
          <p:nvPr>
            <p:ph idx="1" type="subTitle"/>
          </p:nvPr>
        </p:nvSpPr>
        <p:spPr>
          <a:xfrm>
            <a:off x="704101" y="9031300"/>
            <a:ext cx="2812200" cy="3102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300"/>
              <a:buFont typeface="Montserrat Medium"/>
              <a:buNone/>
              <a:defRPr b="0" i="0" sz="1400" u="none" cap="none" strike="noStrike">
                <a:solidFill>
                  <a:srgbClr val="67788A"/>
                </a:solidFill>
                <a:latin typeface="Montserrat Medium"/>
                <a:ea typeface="Montserrat Medium"/>
                <a:cs typeface="Montserrat Medium"/>
                <a:sym typeface="Montserrat Medium"/>
              </a:defRPr>
            </a:lvl1pPr>
            <a:lvl2pPr lvl="1"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2pPr>
            <a:lvl3pPr lvl="2"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3pPr>
            <a:lvl4pPr lvl="3"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4pPr>
            <a:lvl5pPr lvl="4" marR="0" algn="l">
              <a:lnSpc>
                <a:spcPct val="125000"/>
              </a:lnSpc>
              <a:spcBef>
                <a:spcPts val="0"/>
              </a:spcBef>
              <a:spcAft>
                <a:spcPts val="0"/>
              </a:spcAft>
              <a:buClr>
                <a:schemeClr val="dk1"/>
              </a:buClr>
              <a:buSzPts val="1500"/>
              <a:buFont typeface="Arial"/>
              <a:buNone/>
              <a:defRPr b="0" i="0" sz="1800" u="none" cap="none" strike="noStrike">
                <a:solidFill>
                  <a:schemeClr val="dk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6pPr>
            <a:lvl7pPr lvl="6"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7pPr>
            <a:lvl8pPr lvl="7"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8pPr>
            <a:lvl9pPr lvl="8" marR="0" algn="l">
              <a:lnSpc>
                <a:spcPct val="125000"/>
              </a:lnSpc>
              <a:spcBef>
                <a:spcPts val="0"/>
              </a:spcBef>
              <a:spcAft>
                <a:spcPts val="0"/>
              </a:spcAft>
              <a:buClr>
                <a:srgbClr val="1C2B33"/>
              </a:buClr>
              <a:buSzPts val="1800"/>
              <a:buFont typeface="Arial"/>
              <a:buNone/>
              <a:defRPr b="0" i="0" sz="1800" u="none" cap="none" strike="noStrike">
                <a:solidFill>
                  <a:schemeClr val="dk1"/>
                </a:solidFill>
                <a:latin typeface="Arial"/>
                <a:ea typeface="Arial"/>
                <a:cs typeface="Arial"/>
                <a:sym typeface="Arial"/>
              </a:defRPr>
            </a:lvl9pPr>
          </a:lstStyle>
          <a:p/>
        </p:txBody>
      </p:sp>
      <p:sp>
        <p:nvSpPr>
          <p:cNvPr id="188" name="Google Shape;188;p28"/>
          <p:cNvSpPr txBox="1"/>
          <p:nvPr>
            <p:ph type="ctrTitle"/>
          </p:nvPr>
        </p:nvSpPr>
        <p:spPr>
          <a:xfrm>
            <a:off x="699424" y="3649345"/>
            <a:ext cx="4123800" cy="1494600"/>
          </a:xfrm>
          <a:prstGeom prst="rect">
            <a:avLst/>
          </a:prstGeom>
          <a:noFill/>
          <a:ln>
            <a:noFill/>
          </a:ln>
        </p:spPr>
        <p:txBody>
          <a:bodyPr anchorCtr="0" anchor="t" bIns="0" lIns="0" spcFirstLastPara="1" rIns="0" wrap="square" tIns="0">
            <a:noAutofit/>
          </a:bodyPr>
          <a:lstStyle>
            <a:lvl1pPr lvl="0" marR="0" algn="l">
              <a:lnSpc>
                <a:spcPct val="108000"/>
              </a:lnSpc>
              <a:spcBef>
                <a:spcPts val="0"/>
              </a:spcBef>
              <a:spcAft>
                <a:spcPts val="0"/>
              </a:spcAft>
              <a:buClr>
                <a:schemeClr val="lt2"/>
              </a:buClr>
              <a:buSzPts val="4200"/>
              <a:buFont typeface="Arial"/>
              <a:buNone/>
              <a:defRPr b="1" i="0" sz="5400" u="none" cap="none" strike="noStrike">
                <a:solidFill>
                  <a:srgbClr val="67788A"/>
                </a:solidFill>
                <a:latin typeface="Montserrat SemiBold"/>
                <a:ea typeface="Montserrat SemiBold"/>
                <a:cs typeface="Montserrat SemiBold"/>
                <a:sym typeface="Montserrat SemiBold"/>
              </a:defRPr>
            </a:lvl1pPr>
            <a:lvl2pPr lvl="1"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2pPr>
            <a:lvl3pPr lvl="2"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3pPr>
            <a:lvl4pPr lvl="3"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4pPr>
            <a:lvl5pPr lvl="4"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5pPr>
            <a:lvl6pPr lvl="5"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6pPr>
            <a:lvl7pPr lvl="6"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7pPr>
            <a:lvl8pPr lvl="7"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8pPr>
            <a:lvl9pPr lvl="8" marR="0" algn="l">
              <a:lnSpc>
                <a:spcPct val="100000"/>
              </a:lnSpc>
              <a:spcBef>
                <a:spcPts val="0"/>
              </a:spcBef>
              <a:spcAft>
                <a:spcPts val="0"/>
              </a:spcAft>
              <a:buClr>
                <a:srgbClr val="1C2B33"/>
              </a:buClr>
              <a:buSzPts val="4200"/>
              <a:buFont typeface="Arial"/>
              <a:buNone/>
              <a:defRPr b="0" i="0" sz="1800" u="none" cap="none" strike="noStrike">
                <a:solidFill>
                  <a:srgbClr val="1C2B33"/>
                </a:solidFill>
                <a:latin typeface="Arial"/>
                <a:ea typeface="Arial"/>
                <a:cs typeface="Arial"/>
                <a:sym typeface="Arial"/>
              </a:defRPr>
            </a:lvl9pPr>
          </a:lstStyle>
          <a:p/>
        </p:txBody>
      </p:sp>
      <p:sp>
        <p:nvSpPr>
          <p:cNvPr id="189" name="Google Shape;189;p28"/>
          <p:cNvSpPr txBox="1"/>
          <p:nvPr>
            <p:ph idx="2" type="subTitle"/>
          </p:nvPr>
        </p:nvSpPr>
        <p:spPr>
          <a:xfrm>
            <a:off x="706284" y="3143845"/>
            <a:ext cx="4117200" cy="325500"/>
          </a:xfrm>
          <a:prstGeom prst="rect">
            <a:avLst/>
          </a:prstGeom>
          <a:noFill/>
          <a:ln>
            <a:noFill/>
          </a:ln>
        </p:spPr>
        <p:txBody>
          <a:bodyPr anchorCtr="0" anchor="t" bIns="0" lIns="0" spcFirstLastPara="1" rIns="0" wrap="square" tIns="0">
            <a:noAutofit/>
          </a:bodyPr>
          <a:lstStyle>
            <a:lvl1pPr lvl="0" marR="0" algn="l">
              <a:lnSpc>
                <a:spcPct val="125000"/>
              </a:lnSpc>
              <a:spcBef>
                <a:spcPts val="0"/>
              </a:spcBef>
              <a:spcAft>
                <a:spcPts val="0"/>
              </a:spcAft>
              <a:buClr>
                <a:srgbClr val="1C2B33"/>
              </a:buClr>
              <a:buSzPts val="500"/>
              <a:buFont typeface="Montserrat"/>
              <a:buNone/>
              <a:defRPr b="1" i="0" sz="1800" u="none" cap="none" strike="noStrike">
                <a:solidFill>
                  <a:srgbClr val="67788A"/>
                </a:solidFill>
                <a:latin typeface="Montserrat"/>
                <a:ea typeface="Montserrat"/>
                <a:cs typeface="Montserrat"/>
                <a:sym typeface="Montserrat"/>
              </a:defRPr>
            </a:lvl1pPr>
            <a:lvl2pPr lvl="1"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2pPr>
            <a:lvl3pPr lvl="2"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3pPr>
            <a:lvl4pPr lvl="3"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4pPr>
            <a:lvl5pPr lvl="4" marR="0" algn="l">
              <a:lnSpc>
                <a:spcPct val="125000"/>
              </a:lnSpc>
              <a:spcBef>
                <a:spcPts val="0"/>
              </a:spcBef>
              <a:spcAft>
                <a:spcPts val="0"/>
              </a:spcAft>
              <a:buClr>
                <a:schemeClr val="lt1"/>
              </a:buClr>
              <a:buSzPts val="1500"/>
              <a:buFont typeface="Arial"/>
              <a:buNone/>
              <a:defRPr b="0" i="0" sz="1800" u="none" cap="none" strike="noStrike">
                <a:solidFill>
                  <a:schemeClr val="lt1"/>
                </a:solidFill>
                <a:latin typeface="Montserrat"/>
                <a:ea typeface="Montserrat"/>
                <a:cs typeface="Montserrat"/>
                <a:sym typeface="Montserrat"/>
              </a:defRPr>
            </a:lvl5pPr>
            <a:lvl6pPr lvl="5"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6pPr>
            <a:lvl7pPr lvl="6"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7pPr>
            <a:lvl8pPr lvl="7"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8pPr>
            <a:lvl9pPr lvl="8" marR="0" algn="l">
              <a:lnSpc>
                <a:spcPct val="125000"/>
              </a:lnSpc>
              <a:spcBef>
                <a:spcPts val="0"/>
              </a:spcBef>
              <a:spcAft>
                <a:spcPts val="0"/>
              </a:spcAft>
              <a:buClr>
                <a:srgbClr val="1C2B33"/>
              </a:buClr>
              <a:buSzPts val="1800"/>
              <a:buFont typeface="Arial"/>
              <a:buNone/>
              <a:defRPr b="0" i="0" sz="1800" u="none" cap="none" strike="noStrike">
                <a:solidFill>
                  <a:schemeClr val="lt1"/>
                </a:solidFill>
                <a:latin typeface="Arial"/>
                <a:ea typeface="Arial"/>
                <a:cs typeface="Arial"/>
                <a:sym typeface="Arial"/>
              </a:defRPr>
            </a:lvl9pPr>
          </a:lstStyle>
          <a:p/>
        </p:txBody>
      </p:sp>
      <p:sp>
        <p:nvSpPr>
          <p:cNvPr id="190" name="Google Shape;190;p28"/>
          <p:cNvSpPr txBox="1"/>
          <p:nvPr>
            <p:ph idx="3" type="body"/>
          </p:nvPr>
        </p:nvSpPr>
        <p:spPr>
          <a:xfrm>
            <a:off x="703708" y="9341188"/>
            <a:ext cx="2812500" cy="362400"/>
          </a:xfrm>
          <a:prstGeom prst="rect">
            <a:avLst/>
          </a:prstGeom>
          <a:noFill/>
          <a:ln>
            <a:noFill/>
          </a:ln>
        </p:spPr>
        <p:txBody>
          <a:bodyPr anchorCtr="0" anchor="t" bIns="34275" lIns="68600" spcFirstLastPara="1" rIns="68600" wrap="square" tIns="34275">
            <a:normAutofit/>
          </a:bodyPr>
          <a:lstStyle>
            <a:lvl1pPr indent="-247650" lvl="0" marL="457200" marR="0" algn="l">
              <a:lnSpc>
                <a:spcPct val="129000"/>
              </a:lnSpc>
              <a:spcBef>
                <a:spcPts val="0"/>
              </a:spcBef>
              <a:spcAft>
                <a:spcPts val="0"/>
              </a:spcAft>
              <a:buClr>
                <a:srgbClr val="1C2B33"/>
              </a:buClr>
              <a:buSzPts val="300"/>
              <a:buFont typeface="Montserrat"/>
              <a:buChar char="•"/>
              <a:defRPr b="0" i="0" sz="1400" u="none" cap="none" strike="noStrike">
                <a:solidFill>
                  <a:srgbClr val="67788A"/>
                </a:solidFill>
                <a:latin typeface="Montserrat"/>
                <a:ea typeface="Montserrat"/>
                <a:cs typeface="Montserrat"/>
                <a:sym typeface="Montserrat"/>
              </a:defRPr>
            </a:lvl1pPr>
            <a:lvl2pPr indent="-323850" lvl="1" marL="9144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2pPr>
            <a:lvl3pPr indent="-323850" lvl="2" marL="13716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3pPr>
            <a:lvl4pPr indent="-323850" lvl="3" marL="18288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4pPr>
            <a:lvl5pPr indent="-323850" lvl="4" marL="2286000" marR="0" algn="l">
              <a:lnSpc>
                <a:spcPct val="129000"/>
              </a:lnSpc>
              <a:spcBef>
                <a:spcPts val="900"/>
              </a:spcBef>
              <a:spcAft>
                <a:spcPts val="0"/>
              </a:spcAft>
              <a:buClr>
                <a:srgbClr val="1C2B33"/>
              </a:buClr>
              <a:buSzPts val="1500"/>
              <a:buFont typeface="Arial"/>
              <a:buChar char="﹘"/>
              <a:defRPr b="0" i="0" sz="1800" u="none" cap="none" strike="noStrike">
                <a:solidFill>
                  <a:srgbClr val="1C2B33"/>
                </a:solidFill>
                <a:latin typeface="Montserrat"/>
                <a:ea typeface="Montserrat"/>
                <a:cs typeface="Montserrat"/>
                <a:sym typeface="Montserrat"/>
              </a:defRPr>
            </a:lvl5pPr>
            <a:lvl6pPr indent="-228600" lvl="5" marL="2743200" marR="0" algn="l">
              <a:lnSpc>
                <a:spcPct val="100000"/>
              </a:lnSpc>
              <a:spcBef>
                <a:spcPts val="90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6pPr>
            <a:lvl7pPr indent="-228600" lvl="6" marL="32004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7pPr>
            <a:lvl8pPr indent="-228600" lvl="7" marL="36576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8pPr>
            <a:lvl9pPr indent="-228600" lvl="8" marL="4114800" marR="0" algn="l">
              <a:lnSpc>
                <a:spcPct val="100000"/>
              </a:lnSpc>
              <a:spcBef>
                <a:spcPts val="0"/>
              </a:spcBef>
              <a:spcAft>
                <a:spcPts val="0"/>
              </a:spcAft>
              <a:buClr>
                <a:srgbClr val="000000"/>
              </a:buClr>
              <a:buSzPts val="1100"/>
              <a:buFont typeface="Arial"/>
              <a:buNone/>
              <a:defRPr b="0" i="0" sz="1800" u="none" cap="none" strike="noStrike">
                <a:solidFill>
                  <a:srgbClr val="1C2B33"/>
                </a:solidFill>
                <a:latin typeface="Arial"/>
                <a:ea typeface="Arial"/>
                <a:cs typeface="Arial"/>
                <a:sym typeface="Arial"/>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sson Cover">
  <p:cSld name="Lesson Cover">
    <p:spTree>
      <p:nvGrpSpPr>
        <p:cNvPr id="191" name="Shape 191"/>
        <p:cNvGrpSpPr/>
        <p:nvPr/>
      </p:nvGrpSpPr>
      <p:grpSpPr>
        <a:xfrm>
          <a:off x="0" y="0"/>
          <a:ext cx="0" cy="0"/>
          <a:chOff x="0" y="0"/>
          <a:chExt cx="0" cy="0"/>
        </a:xfrm>
      </p:grpSpPr>
      <p:sp>
        <p:nvSpPr>
          <p:cNvPr id="192" name="Google Shape;192;p29"/>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193" name="Google Shape;193;p29"/>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i="0" sz="1100" u="none" cap="none" strike="noStrike">
              <a:solidFill>
                <a:srgbClr val="733279"/>
              </a:solidFill>
              <a:latin typeface="Optimistic Display"/>
              <a:ea typeface="Optimistic Display"/>
              <a:cs typeface="Optimistic Display"/>
              <a:sym typeface="Optimistic Display"/>
            </a:endParaRPr>
          </a:p>
        </p:txBody>
      </p:sp>
      <p:grpSp>
        <p:nvGrpSpPr>
          <p:cNvPr id="194" name="Google Shape;194;p29"/>
          <p:cNvGrpSpPr/>
          <p:nvPr/>
        </p:nvGrpSpPr>
        <p:grpSpPr>
          <a:xfrm>
            <a:off x="744554" y="9535847"/>
            <a:ext cx="757005" cy="151663"/>
            <a:chOff x="3610015" y="6016276"/>
            <a:chExt cx="1701900" cy="341200"/>
          </a:xfrm>
        </p:grpSpPr>
        <p:grpSp>
          <p:nvGrpSpPr>
            <p:cNvPr id="195" name="Google Shape;195;p29"/>
            <p:cNvGrpSpPr/>
            <p:nvPr/>
          </p:nvGrpSpPr>
          <p:grpSpPr>
            <a:xfrm>
              <a:off x="4234632" y="6027258"/>
              <a:ext cx="1077283" cy="330123"/>
              <a:chOff x="4234632" y="6027258"/>
              <a:chExt cx="1077283" cy="330123"/>
            </a:xfrm>
          </p:grpSpPr>
          <p:sp>
            <p:nvSpPr>
              <p:cNvPr id="196" name="Google Shape;196;p2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97" name="Google Shape;197;p2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98" name="Google Shape;198;p2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199" name="Google Shape;199;p2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00" name="Google Shape;200;p2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p:bg>
      <p:bgPr>
        <a:solidFill>
          <a:srgbClr val="4B0550"/>
        </a:solidFill>
      </p:bgPr>
    </p:bg>
    <p:spTree>
      <p:nvGrpSpPr>
        <p:cNvPr id="201" name="Shape 201"/>
        <p:cNvGrpSpPr/>
        <p:nvPr/>
      </p:nvGrpSpPr>
      <p:grpSpPr>
        <a:xfrm>
          <a:off x="0" y="0"/>
          <a:ext cx="0" cy="0"/>
          <a:chOff x="0" y="0"/>
          <a:chExt cx="0" cy="0"/>
        </a:xfrm>
      </p:grpSpPr>
      <p:pic>
        <p:nvPicPr>
          <p:cNvPr descr="A picture containing text&#10;&#10;Description automatically generated" id="202" name="Google Shape;202;p30"/>
          <p:cNvPicPr preferRelativeResize="0"/>
          <p:nvPr/>
        </p:nvPicPr>
        <p:blipFill rotWithShape="1">
          <a:blip r:embed="rId2">
            <a:alphaModFix amt="5000"/>
          </a:blip>
          <a:srcRect b="0" l="0" r="0" t="0"/>
          <a:stretch/>
        </p:blipFill>
        <p:spPr>
          <a:xfrm>
            <a:off x="4066" y="0"/>
            <a:ext cx="18270350" cy="10287000"/>
          </a:xfrm>
          <a:prstGeom prst="rect">
            <a:avLst/>
          </a:prstGeom>
          <a:noFill/>
          <a:ln>
            <a:noFill/>
          </a:ln>
        </p:spPr>
      </p:pic>
      <p:sp>
        <p:nvSpPr>
          <p:cNvPr id="203" name="Google Shape;203;p30"/>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204" name="Google Shape;204;p30"/>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marR="0" rtl="0" algn="l">
              <a:lnSpc>
                <a:spcPct val="125000"/>
              </a:lnSpc>
              <a:spcBef>
                <a:spcPts val="0"/>
              </a:spcBef>
              <a:spcAft>
                <a:spcPts val="0"/>
              </a:spcAft>
              <a:buClr>
                <a:srgbClr val="1C2B33"/>
              </a:buClr>
              <a:buSzPts val="200"/>
              <a:buFont typeface="Arial"/>
              <a:buNone/>
            </a:pPr>
            <a:r>
              <a:rPr b="1" lang="en" sz="900">
                <a:solidFill>
                  <a:srgbClr val="EFEBF4"/>
                </a:solidFill>
                <a:latin typeface="Optimistic Display"/>
                <a:ea typeface="Optimistic Display"/>
                <a:cs typeface="Optimistic Display"/>
                <a:sym typeface="Optimistic Display"/>
              </a:rPr>
              <a:t>AI IN YOUR DIGITAL WORLD</a:t>
            </a:r>
            <a:endParaRPr b="1" sz="900">
              <a:solidFill>
                <a:srgbClr val="EFEBF4"/>
              </a:solidFill>
              <a:latin typeface="Optimistic Display"/>
              <a:ea typeface="Optimistic Display"/>
              <a:cs typeface="Optimistic Display"/>
              <a:sym typeface="Optimistic Display"/>
            </a:endParaRPr>
          </a:p>
        </p:txBody>
      </p:sp>
      <p:grpSp>
        <p:nvGrpSpPr>
          <p:cNvPr id="205" name="Google Shape;205;p30"/>
          <p:cNvGrpSpPr/>
          <p:nvPr/>
        </p:nvGrpSpPr>
        <p:grpSpPr>
          <a:xfrm>
            <a:off x="744554" y="9535847"/>
            <a:ext cx="757005" cy="151663"/>
            <a:chOff x="3610015" y="6016276"/>
            <a:chExt cx="1701900" cy="341200"/>
          </a:xfrm>
        </p:grpSpPr>
        <p:grpSp>
          <p:nvGrpSpPr>
            <p:cNvPr id="206" name="Google Shape;206;p30"/>
            <p:cNvGrpSpPr/>
            <p:nvPr/>
          </p:nvGrpSpPr>
          <p:grpSpPr>
            <a:xfrm>
              <a:off x="4234632" y="6027258"/>
              <a:ext cx="1077283" cy="330123"/>
              <a:chOff x="4234632" y="6027258"/>
              <a:chExt cx="1077283" cy="330123"/>
            </a:xfrm>
          </p:grpSpPr>
          <p:sp>
            <p:nvSpPr>
              <p:cNvPr id="207" name="Google Shape;207;p3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08" name="Google Shape;208;p3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09" name="Google Shape;209;p3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10" name="Google Shape;210;p3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11" name="Google Shape;211;p3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2">
    <p:bg>
      <p:bgPr>
        <a:solidFill>
          <a:srgbClr val="EFEBF4"/>
        </a:solidFill>
      </p:bgPr>
    </p:bg>
    <p:spTree>
      <p:nvGrpSpPr>
        <p:cNvPr id="212" name="Shape 212"/>
        <p:cNvGrpSpPr/>
        <p:nvPr/>
      </p:nvGrpSpPr>
      <p:grpSpPr>
        <a:xfrm>
          <a:off x="0" y="0"/>
          <a:ext cx="0" cy="0"/>
          <a:chOff x="0" y="0"/>
          <a:chExt cx="0" cy="0"/>
        </a:xfrm>
      </p:grpSpPr>
      <p:pic>
        <p:nvPicPr>
          <p:cNvPr descr="A picture containing text&#10;&#10;Description automatically generated" id="213" name="Google Shape;213;p31"/>
          <p:cNvPicPr preferRelativeResize="0"/>
          <p:nvPr/>
        </p:nvPicPr>
        <p:blipFill rotWithShape="1">
          <a:blip r:embed="rId2">
            <a:alphaModFix amt="11000"/>
          </a:blip>
          <a:srcRect b="0" l="0" r="0" t="0"/>
          <a:stretch/>
        </p:blipFill>
        <p:spPr>
          <a:xfrm>
            <a:off x="4066" y="0"/>
            <a:ext cx="18270350" cy="10287000"/>
          </a:xfrm>
          <a:prstGeom prst="rect">
            <a:avLst/>
          </a:prstGeom>
          <a:noFill/>
          <a:ln>
            <a:noFill/>
          </a:ln>
        </p:spPr>
      </p:pic>
      <p:sp>
        <p:nvSpPr>
          <p:cNvPr id="214" name="Google Shape;214;p31"/>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215" name="Google Shape;215;p31"/>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216" name="Google Shape;216;p31"/>
          <p:cNvGrpSpPr/>
          <p:nvPr/>
        </p:nvGrpSpPr>
        <p:grpSpPr>
          <a:xfrm>
            <a:off x="744554" y="9535847"/>
            <a:ext cx="757005" cy="151663"/>
            <a:chOff x="3610015" y="6016276"/>
            <a:chExt cx="1701900" cy="341200"/>
          </a:xfrm>
        </p:grpSpPr>
        <p:grpSp>
          <p:nvGrpSpPr>
            <p:cNvPr id="217" name="Google Shape;217;p31"/>
            <p:cNvGrpSpPr/>
            <p:nvPr/>
          </p:nvGrpSpPr>
          <p:grpSpPr>
            <a:xfrm>
              <a:off x="4234632" y="6027258"/>
              <a:ext cx="1077283" cy="330123"/>
              <a:chOff x="4234632" y="6027258"/>
              <a:chExt cx="1077283" cy="330123"/>
            </a:xfrm>
          </p:grpSpPr>
          <p:sp>
            <p:nvSpPr>
              <p:cNvPr id="218" name="Google Shape;218;p3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19" name="Google Shape;219;p3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20" name="Google Shape;220;p3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21" name="Google Shape;221;p3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22" name="Google Shape;222;p3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1">
  <p:cSld name="1_M4 Lesson 2 2_1">
    <p:bg>
      <p:bgPr>
        <a:solidFill>
          <a:srgbClr val="EFEBF4"/>
        </a:solidFill>
      </p:bgPr>
    </p:bg>
    <p:spTree>
      <p:nvGrpSpPr>
        <p:cNvPr id="223" name="Shape 223"/>
        <p:cNvGrpSpPr/>
        <p:nvPr/>
      </p:nvGrpSpPr>
      <p:grpSpPr>
        <a:xfrm>
          <a:off x="0" y="0"/>
          <a:ext cx="0" cy="0"/>
          <a:chOff x="0" y="0"/>
          <a:chExt cx="0" cy="0"/>
        </a:xfrm>
      </p:grpSpPr>
      <p:sp>
        <p:nvSpPr>
          <p:cNvPr id="224" name="Google Shape;224;p32"/>
          <p:cNvSpPr/>
          <p:nvPr/>
        </p:nvSpPr>
        <p:spPr>
          <a:xfrm>
            <a:off x="0" y="4737750"/>
            <a:ext cx="18288000" cy="5549100"/>
          </a:xfrm>
          <a:prstGeom prst="rect">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descr="A picture containing text&#10;&#10;Description automatically generated" id="225" name="Google Shape;225;p32"/>
          <p:cNvPicPr preferRelativeResize="0"/>
          <p:nvPr/>
        </p:nvPicPr>
        <p:blipFill rotWithShape="1">
          <a:blip r:embed="rId2">
            <a:alphaModFix amt="11000"/>
          </a:blip>
          <a:srcRect b="0" l="0" r="0" t="0"/>
          <a:stretch/>
        </p:blipFill>
        <p:spPr>
          <a:xfrm>
            <a:off x="4066" y="0"/>
            <a:ext cx="18270350" cy="10287000"/>
          </a:xfrm>
          <a:prstGeom prst="rect">
            <a:avLst/>
          </a:prstGeom>
          <a:noFill/>
          <a:ln>
            <a:noFill/>
          </a:ln>
        </p:spPr>
      </p:pic>
      <p:sp>
        <p:nvSpPr>
          <p:cNvPr id="226" name="Google Shape;226;p32"/>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chemeClr val="lt2"/>
                </a:solidFill>
                <a:latin typeface="Montserrat SemiBold"/>
                <a:ea typeface="Montserrat SemiBold"/>
                <a:cs typeface="Montserrat SemiBold"/>
                <a:sym typeface="Montserrat SemiBold"/>
              </a:rPr>
              <a:t>‹#›</a:t>
            </a:fld>
            <a:endParaRPr b="1" i="0" sz="900" u="none" cap="none" strike="noStrike">
              <a:solidFill>
                <a:schemeClr val="lt2"/>
              </a:solidFill>
              <a:latin typeface="Montserrat SemiBold"/>
              <a:ea typeface="Montserrat SemiBold"/>
              <a:cs typeface="Montserrat SemiBold"/>
              <a:sym typeface="Montserrat SemiBold"/>
            </a:endParaRPr>
          </a:p>
        </p:txBody>
      </p:sp>
      <p:sp>
        <p:nvSpPr>
          <p:cNvPr id="227" name="Google Shape;227;p32"/>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chemeClr val="lt2"/>
                </a:solidFill>
                <a:latin typeface="Optimistic Display"/>
                <a:ea typeface="Optimistic Display"/>
                <a:cs typeface="Optimistic Display"/>
                <a:sym typeface="Optimistic Display"/>
              </a:rPr>
              <a:t>AI IN YOUR DIGITAL WORLD</a:t>
            </a:r>
            <a:endParaRPr b="1" sz="900">
              <a:solidFill>
                <a:schemeClr val="lt2"/>
              </a:solidFill>
              <a:latin typeface="Optimistic Display"/>
              <a:ea typeface="Optimistic Display"/>
              <a:cs typeface="Optimistic Display"/>
              <a:sym typeface="Optimistic Display"/>
            </a:endParaRPr>
          </a:p>
        </p:txBody>
      </p:sp>
      <p:grpSp>
        <p:nvGrpSpPr>
          <p:cNvPr id="228" name="Google Shape;228;p32"/>
          <p:cNvGrpSpPr/>
          <p:nvPr/>
        </p:nvGrpSpPr>
        <p:grpSpPr>
          <a:xfrm>
            <a:off x="744554" y="9535847"/>
            <a:ext cx="757005" cy="151663"/>
            <a:chOff x="3610015" y="6016276"/>
            <a:chExt cx="1701900" cy="341200"/>
          </a:xfrm>
        </p:grpSpPr>
        <p:grpSp>
          <p:nvGrpSpPr>
            <p:cNvPr id="229" name="Google Shape;229;p32"/>
            <p:cNvGrpSpPr/>
            <p:nvPr/>
          </p:nvGrpSpPr>
          <p:grpSpPr>
            <a:xfrm>
              <a:off x="4234632" y="6027258"/>
              <a:ext cx="1077283" cy="330123"/>
              <a:chOff x="4234632" y="6027258"/>
              <a:chExt cx="1077283" cy="330123"/>
            </a:xfrm>
          </p:grpSpPr>
          <p:sp>
            <p:nvSpPr>
              <p:cNvPr id="230" name="Google Shape;230;p32"/>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2"/>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31" name="Google Shape;231;p32"/>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2"/>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32" name="Google Shape;232;p32"/>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2"/>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33" name="Google Shape;233;p32"/>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2"/>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34" name="Google Shape;234;p32"/>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2"/>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3">
    <p:bg>
      <p:bgPr>
        <a:solidFill>
          <a:srgbClr val="EFEBF4"/>
        </a:solidFill>
      </p:bgPr>
    </p:bg>
    <p:spTree>
      <p:nvGrpSpPr>
        <p:cNvPr id="235" name="Shape 235"/>
        <p:cNvGrpSpPr/>
        <p:nvPr/>
      </p:nvGrpSpPr>
      <p:grpSpPr>
        <a:xfrm>
          <a:off x="0" y="0"/>
          <a:ext cx="0" cy="0"/>
          <a:chOff x="0" y="0"/>
          <a:chExt cx="0" cy="0"/>
        </a:xfrm>
      </p:grpSpPr>
      <p:pic>
        <p:nvPicPr>
          <p:cNvPr descr="A picture containing text&#10;&#10;Description automatically generated" id="236" name="Google Shape;236;p33"/>
          <p:cNvPicPr preferRelativeResize="0"/>
          <p:nvPr/>
        </p:nvPicPr>
        <p:blipFill rotWithShape="1">
          <a:blip r:embed="rId2">
            <a:alphaModFix amt="6000"/>
          </a:blip>
          <a:srcRect b="0" l="0" r="0" t="0"/>
          <a:stretch/>
        </p:blipFill>
        <p:spPr>
          <a:xfrm>
            <a:off x="1" y="-1"/>
            <a:ext cx="18270346" cy="10287000"/>
          </a:xfrm>
          <a:prstGeom prst="rect">
            <a:avLst/>
          </a:prstGeom>
          <a:noFill/>
          <a:ln>
            <a:noFill/>
          </a:ln>
        </p:spPr>
      </p:pic>
      <p:sp>
        <p:nvSpPr>
          <p:cNvPr id="237" name="Google Shape;237;p33"/>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238" name="Google Shape;238;p33"/>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239" name="Google Shape;239;p33"/>
          <p:cNvGrpSpPr/>
          <p:nvPr/>
        </p:nvGrpSpPr>
        <p:grpSpPr>
          <a:xfrm>
            <a:off x="744554" y="9535847"/>
            <a:ext cx="757005" cy="151663"/>
            <a:chOff x="3610015" y="6016276"/>
            <a:chExt cx="1701900" cy="341200"/>
          </a:xfrm>
        </p:grpSpPr>
        <p:grpSp>
          <p:nvGrpSpPr>
            <p:cNvPr id="240" name="Google Shape;240;p33"/>
            <p:cNvGrpSpPr/>
            <p:nvPr/>
          </p:nvGrpSpPr>
          <p:grpSpPr>
            <a:xfrm>
              <a:off x="4234632" y="6027258"/>
              <a:ext cx="1077283" cy="330123"/>
              <a:chOff x="4234632" y="6027258"/>
              <a:chExt cx="1077283" cy="330123"/>
            </a:xfrm>
          </p:grpSpPr>
          <p:sp>
            <p:nvSpPr>
              <p:cNvPr id="241" name="Google Shape;241;p33"/>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42" name="Google Shape;242;p33"/>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43" name="Google Shape;243;p33"/>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44" name="Google Shape;244;p33"/>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45" name="Google Shape;245;p33"/>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4">
    <p:bg>
      <p:bgPr>
        <a:solidFill>
          <a:srgbClr val="4B0550"/>
        </a:solidFill>
      </p:bgPr>
    </p:bg>
    <p:spTree>
      <p:nvGrpSpPr>
        <p:cNvPr id="246" name="Shape 246"/>
        <p:cNvGrpSpPr/>
        <p:nvPr/>
      </p:nvGrpSpPr>
      <p:grpSpPr>
        <a:xfrm>
          <a:off x="0" y="0"/>
          <a:ext cx="0" cy="0"/>
          <a:chOff x="0" y="0"/>
          <a:chExt cx="0" cy="0"/>
        </a:xfrm>
      </p:grpSpPr>
      <p:pic>
        <p:nvPicPr>
          <p:cNvPr id="247" name="Google Shape;247;p34"/>
          <p:cNvPicPr preferRelativeResize="0"/>
          <p:nvPr/>
        </p:nvPicPr>
        <p:blipFill rotWithShape="1">
          <a:blip r:embed="rId2">
            <a:alphaModFix amt="5000"/>
          </a:blip>
          <a:srcRect b="0" l="0" r="0" t="0"/>
          <a:stretch/>
        </p:blipFill>
        <p:spPr>
          <a:xfrm>
            <a:off x="0" y="2679"/>
            <a:ext cx="18278477" cy="10281643"/>
          </a:xfrm>
          <a:prstGeom prst="rect">
            <a:avLst/>
          </a:prstGeom>
          <a:noFill/>
          <a:ln>
            <a:noFill/>
          </a:ln>
        </p:spPr>
      </p:pic>
      <p:sp>
        <p:nvSpPr>
          <p:cNvPr id="248" name="Google Shape;248;p34"/>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249" name="Google Shape;249;p34"/>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Optimistic Display"/>
                <a:ea typeface="Optimistic Display"/>
                <a:cs typeface="Optimistic Display"/>
                <a:sym typeface="Optimistic Display"/>
              </a:rPr>
              <a:t>AI IN YOUR DIGITAL WORLD</a:t>
            </a:r>
            <a:endParaRPr b="1" i="0" sz="1100" u="none" cap="none" strike="noStrike">
              <a:solidFill>
                <a:srgbClr val="FFF8DD"/>
              </a:solidFill>
              <a:latin typeface="Optimistic Display"/>
              <a:ea typeface="Optimistic Display"/>
              <a:cs typeface="Optimistic Display"/>
              <a:sym typeface="Optimistic Display"/>
            </a:endParaRPr>
          </a:p>
        </p:txBody>
      </p:sp>
      <p:grpSp>
        <p:nvGrpSpPr>
          <p:cNvPr id="250" name="Google Shape;250;p34"/>
          <p:cNvGrpSpPr/>
          <p:nvPr/>
        </p:nvGrpSpPr>
        <p:grpSpPr>
          <a:xfrm>
            <a:off x="744554" y="9535847"/>
            <a:ext cx="757005" cy="151663"/>
            <a:chOff x="3610015" y="6016276"/>
            <a:chExt cx="1701900" cy="341200"/>
          </a:xfrm>
        </p:grpSpPr>
        <p:grpSp>
          <p:nvGrpSpPr>
            <p:cNvPr id="251" name="Google Shape;251;p34"/>
            <p:cNvGrpSpPr/>
            <p:nvPr/>
          </p:nvGrpSpPr>
          <p:grpSpPr>
            <a:xfrm>
              <a:off x="4234632" y="6027258"/>
              <a:ext cx="1077283" cy="330123"/>
              <a:chOff x="4234632" y="6027258"/>
              <a:chExt cx="1077283" cy="330123"/>
            </a:xfrm>
          </p:grpSpPr>
          <p:sp>
            <p:nvSpPr>
              <p:cNvPr id="252" name="Google Shape;252;p34"/>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53" name="Google Shape;253;p34"/>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54" name="Google Shape;254;p34"/>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55" name="Google Shape;255;p34"/>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56" name="Google Shape;256;p34"/>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5">
    <p:bg>
      <p:bgPr>
        <a:solidFill>
          <a:srgbClr val="EFEBF4"/>
        </a:solidFill>
      </p:bgPr>
    </p:bg>
    <p:spTree>
      <p:nvGrpSpPr>
        <p:cNvPr id="257" name="Shape 257"/>
        <p:cNvGrpSpPr/>
        <p:nvPr/>
      </p:nvGrpSpPr>
      <p:grpSpPr>
        <a:xfrm>
          <a:off x="0" y="0"/>
          <a:ext cx="0" cy="0"/>
          <a:chOff x="0" y="0"/>
          <a:chExt cx="0" cy="0"/>
        </a:xfrm>
      </p:grpSpPr>
      <p:pic>
        <p:nvPicPr>
          <p:cNvPr id="258" name="Google Shape;258;p35"/>
          <p:cNvPicPr preferRelativeResize="0"/>
          <p:nvPr/>
        </p:nvPicPr>
        <p:blipFill rotWithShape="1">
          <a:blip r:embed="rId2">
            <a:alphaModFix amt="6000"/>
          </a:blip>
          <a:srcRect b="0" l="0" r="0" t="0"/>
          <a:stretch/>
        </p:blipFill>
        <p:spPr>
          <a:xfrm>
            <a:off x="0" y="2679"/>
            <a:ext cx="18278477" cy="10281643"/>
          </a:xfrm>
          <a:prstGeom prst="rect">
            <a:avLst/>
          </a:prstGeom>
          <a:noFill/>
          <a:ln>
            <a:noFill/>
          </a:ln>
        </p:spPr>
      </p:pic>
      <p:sp>
        <p:nvSpPr>
          <p:cNvPr id="259" name="Google Shape;259;p35"/>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260" name="Google Shape;260;p35"/>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261" name="Google Shape;261;p35"/>
          <p:cNvGrpSpPr/>
          <p:nvPr/>
        </p:nvGrpSpPr>
        <p:grpSpPr>
          <a:xfrm>
            <a:off x="744554" y="9535847"/>
            <a:ext cx="757005" cy="151663"/>
            <a:chOff x="3610015" y="6016276"/>
            <a:chExt cx="1701900" cy="341200"/>
          </a:xfrm>
        </p:grpSpPr>
        <p:grpSp>
          <p:nvGrpSpPr>
            <p:cNvPr id="262" name="Google Shape;262;p35"/>
            <p:cNvGrpSpPr/>
            <p:nvPr/>
          </p:nvGrpSpPr>
          <p:grpSpPr>
            <a:xfrm>
              <a:off x="4234632" y="6027258"/>
              <a:ext cx="1077283" cy="330123"/>
              <a:chOff x="4234632" y="6027258"/>
              <a:chExt cx="1077283" cy="330123"/>
            </a:xfrm>
          </p:grpSpPr>
          <p:sp>
            <p:nvSpPr>
              <p:cNvPr id="263" name="Google Shape;263;p35"/>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64" name="Google Shape;264;p35"/>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65" name="Google Shape;265;p35"/>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66" name="Google Shape;266;p35"/>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67" name="Google Shape;267;p35"/>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6">
    <p:bg>
      <p:bgPr>
        <a:solidFill>
          <a:srgbClr val="4B0550"/>
        </a:solidFill>
      </p:bgPr>
    </p:bg>
    <p:spTree>
      <p:nvGrpSpPr>
        <p:cNvPr id="268" name="Shape 268"/>
        <p:cNvGrpSpPr/>
        <p:nvPr/>
      </p:nvGrpSpPr>
      <p:grpSpPr>
        <a:xfrm>
          <a:off x="0" y="0"/>
          <a:ext cx="0" cy="0"/>
          <a:chOff x="0" y="0"/>
          <a:chExt cx="0" cy="0"/>
        </a:xfrm>
      </p:grpSpPr>
      <p:pic>
        <p:nvPicPr>
          <p:cNvPr descr="A picture containing text&#10;&#10;Description automatically generated" id="269" name="Google Shape;269;p36"/>
          <p:cNvPicPr preferRelativeResize="0"/>
          <p:nvPr/>
        </p:nvPicPr>
        <p:blipFill rotWithShape="1">
          <a:blip r:embed="rId2">
            <a:alphaModFix amt="4000"/>
          </a:blip>
          <a:srcRect b="0" l="0" r="0" t="0"/>
          <a:stretch/>
        </p:blipFill>
        <p:spPr>
          <a:xfrm>
            <a:off x="1" y="-1"/>
            <a:ext cx="18270346" cy="10287000"/>
          </a:xfrm>
          <a:prstGeom prst="rect">
            <a:avLst/>
          </a:prstGeom>
          <a:noFill/>
          <a:ln>
            <a:noFill/>
          </a:ln>
        </p:spPr>
      </p:pic>
      <p:sp>
        <p:nvSpPr>
          <p:cNvPr id="270" name="Google Shape;270;p36"/>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271" name="Google Shape;271;p36"/>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Optimistic Display"/>
                <a:ea typeface="Optimistic Display"/>
                <a:cs typeface="Optimistic Display"/>
                <a:sym typeface="Optimistic Display"/>
              </a:rPr>
              <a:t>AI IN YOUR DIGITAL WORLD</a:t>
            </a:r>
            <a:endParaRPr b="1" sz="900">
              <a:solidFill>
                <a:srgbClr val="FFF8DD"/>
              </a:solidFill>
              <a:latin typeface="Optimistic Display"/>
              <a:ea typeface="Optimistic Display"/>
              <a:cs typeface="Optimistic Display"/>
              <a:sym typeface="Optimistic Display"/>
            </a:endParaRPr>
          </a:p>
        </p:txBody>
      </p:sp>
      <p:grpSp>
        <p:nvGrpSpPr>
          <p:cNvPr id="272" name="Google Shape;272;p36"/>
          <p:cNvGrpSpPr/>
          <p:nvPr/>
        </p:nvGrpSpPr>
        <p:grpSpPr>
          <a:xfrm>
            <a:off x="744554" y="9535847"/>
            <a:ext cx="757005" cy="151663"/>
            <a:chOff x="3610015" y="6016276"/>
            <a:chExt cx="1701900" cy="341200"/>
          </a:xfrm>
        </p:grpSpPr>
        <p:grpSp>
          <p:nvGrpSpPr>
            <p:cNvPr id="273" name="Google Shape;273;p36"/>
            <p:cNvGrpSpPr/>
            <p:nvPr/>
          </p:nvGrpSpPr>
          <p:grpSpPr>
            <a:xfrm>
              <a:off x="4234632" y="6027258"/>
              <a:ext cx="1077283" cy="330123"/>
              <a:chOff x="4234632" y="6027258"/>
              <a:chExt cx="1077283" cy="330123"/>
            </a:xfrm>
          </p:grpSpPr>
          <p:sp>
            <p:nvSpPr>
              <p:cNvPr id="274" name="Google Shape;274;p36"/>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75" name="Google Shape;275;p36"/>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76" name="Google Shape;276;p36"/>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77" name="Google Shape;277;p36"/>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78" name="Google Shape;278;p36"/>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7">
    <p:bg>
      <p:bgPr>
        <a:solidFill>
          <a:srgbClr val="EFEBF4"/>
        </a:solidFill>
      </p:bgPr>
    </p:bg>
    <p:spTree>
      <p:nvGrpSpPr>
        <p:cNvPr id="279" name="Shape 279"/>
        <p:cNvGrpSpPr/>
        <p:nvPr/>
      </p:nvGrpSpPr>
      <p:grpSpPr>
        <a:xfrm>
          <a:off x="0" y="0"/>
          <a:ext cx="0" cy="0"/>
          <a:chOff x="0" y="0"/>
          <a:chExt cx="0" cy="0"/>
        </a:xfrm>
      </p:grpSpPr>
      <p:pic>
        <p:nvPicPr>
          <p:cNvPr id="280" name="Google Shape;280;p37"/>
          <p:cNvPicPr preferRelativeResize="0"/>
          <p:nvPr/>
        </p:nvPicPr>
        <p:blipFill rotWithShape="1">
          <a:blip r:embed="rId2">
            <a:alphaModFix amt="6000"/>
          </a:blip>
          <a:srcRect b="0" l="0" r="0" t="0"/>
          <a:stretch/>
        </p:blipFill>
        <p:spPr>
          <a:xfrm>
            <a:off x="0" y="2679"/>
            <a:ext cx="18278477" cy="10281643"/>
          </a:xfrm>
          <a:prstGeom prst="rect">
            <a:avLst/>
          </a:prstGeom>
          <a:noFill/>
          <a:ln>
            <a:noFill/>
          </a:ln>
        </p:spPr>
      </p:pic>
      <p:sp>
        <p:nvSpPr>
          <p:cNvPr id="281" name="Google Shape;281;p37"/>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282" name="Google Shape;282;p37"/>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283" name="Google Shape;283;p37"/>
          <p:cNvGrpSpPr/>
          <p:nvPr/>
        </p:nvGrpSpPr>
        <p:grpSpPr>
          <a:xfrm>
            <a:off x="744554" y="9535847"/>
            <a:ext cx="757005" cy="151663"/>
            <a:chOff x="3610015" y="6016276"/>
            <a:chExt cx="1701900" cy="341200"/>
          </a:xfrm>
        </p:grpSpPr>
        <p:grpSp>
          <p:nvGrpSpPr>
            <p:cNvPr id="284" name="Google Shape;284;p37"/>
            <p:cNvGrpSpPr/>
            <p:nvPr/>
          </p:nvGrpSpPr>
          <p:grpSpPr>
            <a:xfrm>
              <a:off x="4234632" y="6027258"/>
              <a:ext cx="1077283" cy="330123"/>
              <a:chOff x="4234632" y="6027258"/>
              <a:chExt cx="1077283" cy="330123"/>
            </a:xfrm>
          </p:grpSpPr>
          <p:sp>
            <p:nvSpPr>
              <p:cNvPr id="285" name="Google Shape;285;p37"/>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86" name="Google Shape;286;p37"/>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87" name="Google Shape;287;p37"/>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88" name="Google Shape;288;p37"/>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289" name="Google Shape;289;p37"/>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8">
    <p:bg>
      <p:bgPr>
        <a:solidFill>
          <a:srgbClr val="4B0550"/>
        </a:solidFill>
      </p:bgPr>
    </p:bg>
    <p:spTree>
      <p:nvGrpSpPr>
        <p:cNvPr id="290" name="Shape 290"/>
        <p:cNvGrpSpPr/>
        <p:nvPr/>
      </p:nvGrpSpPr>
      <p:grpSpPr>
        <a:xfrm>
          <a:off x="0" y="0"/>
          <a:ext cx="0" cy="0"/>
          <a:chOff x="0" y="0"/>
          <a:chExt cx="0" cy="0"/>
        </a:xfrm>
      </p:grpSpPr>
      <p:pic>
        <p:nvPicPr>
          <p:cNvPr descr="A picture containing text&#10;&#10;Description automatically generated" id="291" name="Google Shape;291;p38"/>
          <p:cNvPicPr preferRelativeResize="0"/>
          <p:nvPr/>
        </p:nvPicPr>
        <p:blipFill rotWithShape="1">
          <a:blip r:embed="rId2">
            <a:alphaModFix amt="5000"/>
          </a:blip>
          <a:srcRect b="0" l="0" r="0" t="0"/>
          <a:stretch/>
        </p:blipFill>
        <p:spPr>
          <a:xfrm>
            <a:off x="4066" y="0"/>
            <a:ext cx="18270350" cy="10287000"/>
          </a:xfrm>
          <a:prstGeom prst="rect">
            <a:avLst/>
          </a:prstGeom>
          <a:noFill/>
          <a:ln>
            <a:noFill/>
          </a:ln>
        </p:spPr>
      </p:pic>
      <p:sp>
        <p:nvSpPr>
          <p:cNvPr id="292" name="Google Shape;292;p38"/>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293" name="Google Shape;293;p38"/>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294" name="Google Shape;294;p38"/>
          <p:cNvGrpSpPr/>
          <p:nvPr/>
        </p:nvGrpSpPr>
        <p:grpSpPr>
          <a:xfrm>
            <a:off x="744554" y="9535847"/>
            <a:ext cx="757005" cy="151663"/>
            <a:chOff x="3610015" y="6016276"/>
            <a:chExt cx="1701900" cy="341200"/>
          </a:xfrm>
        </p:grpSpPr>
        <p:grpSp>
          <p:nvGrpSpPr>
            <p:cNvPr id="295" name="Google Shape;295;p38"/>
            <p:cNvGrpSpPr/>
            <p:nvPr/>
          </p:nvGrpSpPr>
          <p:grpSpPr>
            <a:xfrm>
              <a:off x="4234632" y="6027258"/>
              <a:ext cx="1077283" cy="330123"/>
              <a:chOff x="4234632" y="6027258"/>
              <a:chExt cx="1077283" cy="330123"/>
            </a:xfrm>
          </p:grpSpPr>
          <p:sp>
            <p:nvSpPr>
              <p:cNvPr id="296" name="Google Shape;296;p38"/>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97" name="Google Shape;297;p38"/>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98" name="Google Shape;298;p38"/>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299" name="Google Shape;299;p38"/>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300" name="Google Shape;300;p38"/>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9">
    <p:bg>
      <p:bgPr>
        <a:solidFill>
          <a:srgbClr val="EFEBF4"/>
        </a:solidFill>
      </p:bgPr>
    </p:bg>
    <p:spTree>
      <p:nvGrpSpPr>
        <p:cNvPr id="301" name="Shape 301"/>
        <p:cNvGrpSpPr/>
        <p:nvPr/>
      </p:nvGrpSpPr>
      <p:grpSpPr>
        <a:xfrm>
          <a:off x="0" y="0"/>
          <a:ext cx="0" cy="0"/>
          <a:chOff x="0" y="0"/>
          <a:chExt cx="0" cy="0"/>
        </a:xfrm>
      </p:grpSpPr>
      <p:pic>
        <p:nvPicPr>
          <p:cNvPr descr="A picture containing text&#10;&#10;Description automatically generated" id="302" name="Google Shape;302;p39"/>
          <p:cNvPicPr preferRelativeResize="0"/>
          <p:nvPr/>
        </p:nvPicPr>
        <p:blipFill rotWithShape="1">
          <a:blip r:embed="rId2">
            <a:alphaModFix amt="6000"/>
          </a:blip>
          <a:srcRect b="0" l="0" r="0" t="0"/>
          <a:stretch/>
        </p:blipFill>
        <p:spPr>
          <a:xfrm>
            <a:off x="1" y="-1"/>
            <a:ext cx="18270346" cy="10287000"/>
          </a:xfrm>
          <a:prstGeom prst="rect">
            <a:avLst/>
          </a:prstGeom>
          <a:noFill/>
          <a:ln>
            <a:noFill/>
          </a:ln>
        </p:spPr>
      </p:pic>
      <p:sp>
        <p:nvSpPr>
          <p:cNvPr id="303" name="Google Shape;303;p39"/>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304" name="Google Shape;304;p39"/>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305" name="Google Shape;305;p39"/>
          <p:cNvGrpSpPr/>
          <p:nvPr/>
        </p:nvGrpSpPr>
        <p:grpSpPr>
          <a:xfrm>
            <a:off x="744554" y="9535847"/>
            <a:ext cx="757005" cy="151663"/>
            <a:chOff x="3610015" y="6016276"/>
            <a:chExt cx="1701900" cy="341200"/>
          </a:xfrm>
        </p:grpSpPr>
        <p:grpSp>
          <p:nvGrpSpPr>
            <p:cNvPr id="306" name="Google Shape;306;p39"/>
            <p:cNvGrpSpPr/>
            <p:nvPr/>
          </p:nvGrpSpPr>
          <p:grpSpPr>
            <a:xfrm>
              <a:off x="4234632" y="6027258"/>
              <a:ext cx="1077283" cy="330123"/>
              <a:chOff x="4234632" y="6027258"/>
              <a:chExt cx="1077283" cy="330123"/>
            </a:xfrm>
          </p:grpSpPr>
          <p:sp>
            <p:nvSpPr>
              <p:cNvPr id="307" name="Google Shape;307;p39"/>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08" name="Google Shape;308;p39"/>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09" name="Google Shape;309;p39"/>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10" name="Google Shape;310;p39"/>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311" name="Google Shape;311;p39"/>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0">
    <p:bg>
      <p:bgPr>
        <a:solidFill>
          <a:srgbClr val="EFEBF4"/>
        </a:solidFill>
      </p:bgPr>
    </p:bg>
    <p:spTree>
      <p:nvGrpSpPr>
        <p:cNvPr id="312" name="Shape 312"/>
        <p:cNvGrpSpPr/>
        <p:nvPr/>
      </p:nvGrpSpPr>
      <p:grpSpPr>
        <a:xfrm>
          <a:off x="0" y="0"/>
          <a:ext cx="0" cy="0"/>
          <a:chOff x="0" y="0"/>
          <a:chExt cx="0" cy="0"/>
        </a:xfrm>
      </p:grpSpPr>
      <p:sp>
        <p:nvSpPr>
          <p:cNvPr id="313" name="Google Shape;313;p40"/>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733279"/>
                </a:solidFill>
                <a:latin typeface="Montserrat SemiBold"/>
                <a:ea typeface="Montserrat SemiBold"/>
                <a:cs typeface="Montserrat SemiBold"/>
                <a:sym typeface="Montserrat SemiBold"/>
              </a:rPr>
              <a:t>‹#›</a:t>
            </a:fld>
            <a:endParaRPr b="1" i="0" sz="900" u="none" cap="none" strike="noStrike">
              <a:solidFill>
                <a:srgbClr val="733279"/>
              </a:solidFill>
              <a:latin typeface="Montserrat SemiBold"/>
              <a:ea typeface="Montserrat SemiBold"/>
              <a:cs typeface="Montserrat SemiBold"/>
              <a:sym typeface="Montserrat SemiBold"/>
            </a:endParaRPr>
          </a:p>
        </p:txBody>
      </p:sp>
      <p:sp>
        <p:nvSpPr>
          <p:cNvPr id="314" name="Google Shape;314;p40"/>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733279"/>
                </a:solidFill>
                <a:latin typeface="Optimistic Display"/>
                <a:ea typeface="Optimistic Display"/>
                <a:cs typeface="Optimistic Display"/>
                <a:sym typeface="Optimistic Display"/>
              </a:rPr>
              <a:t>AI IN YOUR DIGITAL WORLD</a:t>
            </a:r>
            <a:endParaRPr b="1" sz="900">
              <a:solidFill>
                <a:srgbClr val="D27805"/>
              </a:solidFill>
              <a:latin typeface="Optimistic Display"/>
              <a:ea typeface="Optimistic Display"/>
              <a:cs typeface="Optimistic Display"/>
              <a:sym typeface="Optimistic Display"/>
            </a:endParaRPr>
          </a:p>
        </p:txBody>
      </p:sp>
      <p:grpSp>
        <p:nvGrpSpPr>
          <p:cNvPr id="315" name="Google Shape;315;p40"/>
          <p:cNvGrpSpPr/>
          <p:nvPr/>
        </p:nvGrpSpPr>
        <p:grpSpPr>
          <a:xfrm>
            <a:off x="744554" y="9535847"/>
            <a:ext cx="757005" cy="151663"/>
            <a:chOff x="3610015" y="6016276"/>
            <a:chExt cx="1701900" cy="341200"/>
          </a:xfrm>
        </p:grpSpPr>
        <p:grpSp>
          <p:nvGrpSpPr>
            <p:cNvPr id="316" name="Google Shape;316;p40"/>
            <p:cNvGrpSpPr/>
            <p:nvPr/>
          </p:nvGrpSpPr>
          <p:grpSpPr>
            <a:xfrm>
              <a:off x="4234632" y="6027258"/>
              <a:ext cx="1077283" cy="330123"/>
              <a:chOff x="4234632" y="6027258"/>
              <a:chExt cx="1077283" cy="330123"/>
            </a:xfrm>
          </p:grpSpPr>
          <p:sp>
            <p:nvSpPr>
              <p:cNvPr id="317" name="Google Shape;317;p40"/>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18" name="Google Shape;318;p40"/>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19" name="Google Shape;319;p40"/>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20" name="Google Shape;320;p40"/>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321" name="Google Shape;321;p40"/>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4 Lesson 2">
  <p:cSld name="1_M4 Lesson 2 11">
    <p:bg>
      <p:bgPr>
        <a:solidFill>
          <a:srgbClr val="4B0550"/>
        </a:solidFill>
      </p:bgPr>
    </p:bg>
    <p:spTree>
      <p:nvGrpSpPr>
        <p:cNvPr id="322" name="Shape 322"/>
        <p:cNvGrpSpPr/>
        <p:nvPr/>
      </p:nvGrpSpPr>
      <p:grpSpPr>
        <a:xfrm>
          <a:off x="0" y="0"/>
          <a:ext cx="0" cy="0"/>
          <a:chOff x="0" y="0"/>
          <a:chExt cx="0" cy="0"/>
        </a:xfrm>
      </p:grpSpPr>
      <p:sp>
        <p:nvSpPr>
          <p:cNvPr id="323" name="Google Shape;323;p41"/>
          <p:cNvSpPr txBox="1"/>
          <p:nvPr/>
        </p:nvSpPr>
        <p:spPr>
          <a:xfrm>
            <a:off x="16902582" y="9548192"/>
            <a:ext cx="694500" cy="155400"/>
          </a:xfrm>
          <a:prstGeom prst="rect">
            <a:avLst/>
          </a:prstGeom>
          <a:noFill/>
          <a:ln>
            <a:noFill/>
          </a:ln>
        </p:spPr>
        <p:txBody>
          <a:bodyPr anchorCtr="0" anchor="b" bIns="0" lIns="0" spcFirstLastPara="1" rIns="0" wrap="square" tIns="0">
            <a:noAutofit/>
          </a:bodyPr>
          <a:lstStyle/>
          <a:p>
            <a:pPr indent="0" lvl="0" marL="0" marR="0" rtl="0" algn="r">
              <a:lnSpc>
                <a:spcPct val="125000"/>
              </a:lnSpc>
              <a:spcBef>
                <a:spcPts val="0"/>
              </a:spcBef>
              <a:spcAft>
                <a:spcPts val="0"/>
              </a:spcAft>
              <a:buClr>
                <a:srgbClr val="1C2B33"/>
              </a:buClr>
              <a:buSzPts val="200"/>
              <a:buFont typeface="Arial"/>
              <a:buNone/>
            </a:pPr>
            <a:fld id="{00000000-1234-1234-1234-123412341234}" type="slidenum">
              <a:rPr b="1" i="0" lang="en" sz="900" u="none" cap="none" strike="noStrike">
                <a:solidFill>
                  <a:srgbClr val="EFEBF4"/>
                </a:solidFill>
                <a:latin typeface="Montserrat SemiBold"/>
                <a:ea typeface="Montserrat SemiBold"/>
                <a:cs typeface="Montserrat SemiBold"/>
                <a:sym typeface="Montserrat SemiBold"/>
              </a:rPr>
              <a:t>‹#›</a:t>
            </a:fld>
            <a:endParaRPr b="1" i="0" sz="900" u="none" cap="none" strike="noStrike">
              <a:solidFill>
                <a:srgbClr val="EFEBF4"/>
              </a:solidFill>
              <a:latin typeface="Montserrat SemiBold"/>
              <a:ea typeface="Montserrat SemiBold"/>
              <a:cs typeface="Montserrat SemiBold"/>
              <a:sym typeface="Montserrat SemiBold"/>
            </a:endParaRPr>
          </a:p>
        </p:txBody>
      </p:sp>
      <p:sp>
        <p:nvSpPr>
          <p:cNvPr id="324" name="Google Shape;324;p41"/>
          <p:cNvSpPr txBox="1"/>
          <p:nvPr/>
        </p:nvSpPr>
        <p:spPr>
          <a:xfrm>
            <a:off x="2109696" y="9548192"/>
            <a:ext cx="6338700" cy="155400"/>
          </a:xfrm>
          <a:prstGeom prst="rect">
            <a:avLst/>
          </a:prstGeom>
          <a:noFill/>
          <a:ln>
            <a:noFill/>
          </a:ln>
        </p:spPr>
        <p:txBody>
          <a:bodyPr anchorCtr="0" anchor="b" bIns="0" lIns="0" spcFirstLastPara="1" rIns="0" wrap="square" tIns="0">
            <a:noAutofit/>
          </a:bodyPr>
          <a:lstStyle/>
          <a:p>
            <a:pPr indent="0" lvl="0" marL="0" rtl="0" algn="l">
              <a:lnSpc>
                <a:spcPct val="125000"/>
              </a:lnSpc>
              <a:spcBef>
                <a:spcPts val="0"/>
              </a:spcBef>
              <a:spcAft>
                <a:spcPts val="0"/>
              </a:spcAft>
              <a:buClr>
                <a:srgbClr val="1C2B33"/>
              </a:buClr>
              <a:buSzPts val="200"/>
              <a:buFont typeface="Arial"/>
              <a:buNone/>
            </a:pPr>
            <a:r>
              <a:rPr b="1" lang="en" sz="900">
                <a:solidFill>
                  <a:srgbClr val="EFEBF4"/>
                </a:solidFill>
                <a:latin typeface="Optimistic Display"/>
                <a:ea typeface="Optimistic Display"/>
                <a:cs typeface="Optimistic Display"/>
                <a:sym typeface="Optimistic Display"/>
              </a:rPr>
              <a:t>AI IN YOUR DIGITAL WORLD</a:t>
            </a:r>
            <a:endParaRPr b="1" sz="900">
              <a:solidFill>
                <a:srgbClr val="FFF8DD"/>
              </a:solidFill>
              <a:latin typeface="Optimistic Display"/>
              <a:ea typeface="Optimistic Display"/>
              <a:cs typeface="Optimistic Display"/>
              <a:sym typeface="Optimistic Display"/>
            </a:endParaRPr>
          </a:p>
        </p:txBody>
      </p:sp>
      <p:grpSp>
        <p:nvGrpSpPr>
          <p:cNvPr id="325" name="Google Shape;325;p41"/>
          <p:cNvGrpSpPr/>
          <p:nvPr/>
        </p:nvGrpSpPr>
        <p:grpSpPr>
          <a:xfrm>
            <a:off x="744554" y="9535847"/>
            <a:ext cx="757005" cy="151663"/>
            <a:chOff x="3610015" y="6016276"/>
            <a:chExt cx="1701900" cy="341200"/>
          </a:xfrm>
        </p:grpSpPr>
        <p:grpSp>
          <p:nvGrpSpPr>
            <p:cNvPr id="326" name="Google Shape;326;p41"/>
            <p:cNvGrpSpPr/>
            <p:nvPr/>
          </p:nvGrpSpPr>
          <p:grpSpPr>
            <a:xfrm>
              <a:off x="4234632" y="6027258"/>
              <a:ext cx="1077283" cy="330123"/>
              <a:chOff x="4234632" y="6027258"/>
              <a:chExt cx="1077283" cy="330123"/>
            </a:xfrm>
          </p:grpSpPr>
          <p:sp>
            <p:nvSpPr>
              <p:cNvPr id="327" name="Google Shape;327;p41"/>
              <p:cNvSpPr/>
              <p:nvPr/>
            </p:nvSpPr>
            <p:spPr>
              <a:xfrm>
                <a:off x="4234632" y="6027258"/>
                <a:ext cx="346945" cy="324348"/>
              </a:xfrm>
              <a:custGeom>
                <a:rect b="b" l="l" r="r" t="t"/>
                <a:pathLst>
                  <a:path extrusionOk="0" h="324348" w="346945">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28" name="Google Shape;328;p41"/>
              <p:cNvSpPr/>
              <p:nvPr/>
            </p:nvSpPr>
            <p:spPr>
              <a:xfrm>
                <a:off x="4628396" y="6104227"/>
                <a:ext cx="230853" cy="253154"/>
              </a:xfrm>
              <a:custGeom>
                <a:rect b="b" l="l" r="r" t="t"/>
                <a:pathLst>
                  <a:path extrusionOk="0" h="253154" w="230853">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29" name="Google Shape;329;p41"/>
              <p:cNvSpPr/>
              <p:nvPr/>
            </p:nvSpPr>
            <p:spPr>
              <a:xfrm>
                <a:off x="4874474" y="6038997"/>
                <a:ext cx="172711" cy="317911"/>
              </a:xfrm>
              <a:custGeom>
                <a:rect b="b" l="l" r="r" t="t"/>
                <a:pathLst>
                  <a:path extrusionOk="0" h="317911" w="172711">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sp>
            <p:nvSpPr>
              <p:cNvPr id="330" name="Google Shape;330;p41"/>
              <p:cNvSpPr/>
              <p:nvPr/>
            </p:nvSpPr>
            <p:spPr>
              <a:xfrm>
                <a:off x="5071547" y="6104132"/>
                <a:ext cx="240368" cy="253249"/>
              </a:xfrm>
              <a:custGeom>
                <a:rect b="b" l="l" r="r" t="t"/>
                <a:pathLst>
                  <a:path extrusionOk="0" h="253249" w="240368">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
          <p:nvSpPr>
            <p:cNvPr id="331" name="Google Shape;331;p41"/>
            <p:cNvSpPr/>
            <p:nvPr/>
          </p:nvSpPr>
          <p:spPr>
            <a:xfrm>
              <a:off x="3610015" y="6016276"/>
              <a:ext cx="516136" cy="341200"/>
            </a:xfrm>
            <a:custGeom>
              <a:rect b="b" l="l" r="r" t="t"/>
              <a:pathLst>
                <a:path extrusionOk="0" h="341200" w="516136">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anchorCtr="0" anchor="ctr" bIns="34275" lIns="68600" spcFirstLastPara="1" rIns="68600" wrap="square" tIns="34275">
              <a:noAutofit/>
            </a:bodyPr>
            <a:lstStyle/>
            <a:p>
              <a:pPr indent="0" lvl="0" marL="0" marR="0" rtl="0" algn="l">
                <a:lnSpc>
                  <a:spcPct val="100000"/>
                </a:lnSpc>
                <a:spcBef>
                  <a:spcPts val="0"/>
                </a:spcBef>
                <a:spcAft>
                  <a:spcPts val="0"/>
                </a:spcAft>
                <a:buNone/>
              </a:pPr>
              <a:r>
                <a:t/>
              </a:r>
              <a:endParaRPr b="0" i="0" sz="1100" u="none" cap="none" strike="noStrike">
                <a:solidFill>
                  <a:schemeClr val="dk1"/>
                </a:solidFill>
                <a:latin typeface="Arial"/>
                <a:ea typeface="Arial"/>
                <a:cs typeface="Arial"/>
                <a:sym typeface="Arial"/>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6_Meta Gray">
  <p:cSld name="SECTION_HEADER_2_1_1">
    <p:bg>
      <p:bgPr>
        <a:solidFill>
          <a:schemeClr val="dk1"/>
        </a:solidFill>
      </p:bgPr>
    </p:bg>
    <p:spTree>
      <p:nvGrpSpPr>
        <p:cNvPr id="332" name="Shape 33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0" Type="http://schemas.openxmlformats.org/officeDocument/2006/relationships/slideLayout" Target="../slideLayouts/slideLayout21.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1.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5.xml"/><Relationship Id="rId10" Type="http://schemas.openxmlformats.org/officeDocument/2006/relationships/slideLayout" Target="../slideLayouts/slideLayout34.xml"/><Relationship Id="rId13" Type="http://schemas.openxmlformats.org/officeDocument/2006/relationships/slideLayout" Target="../slideLayouts/slideLayout37.xml"/><Relationship Id="rId12" Type="http://schemas.openxmlformats.org/officeDocument/2006/relationships/slideLayout" Target="../slideLayouts/slideLayout36.xml"/><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5" Type="http://schemas.openxmlformats.org/officeDocument/2006/relationships/slideLayout" Target="../slideLayouts/slideLayout39.xml"/><Relationship Id="rId14" Type="http://schemas.openxmlformats.org/officeDocument/2006/relationships/slideLayout" Target="../slideLayouts/slideLayout38.xml"/><Relationship Id="rId16" Type="http://schemas.openxmlformats.org/officeDocument/2006/relationships/theme" Target="../theme/theme3.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623400" y="890050"/>
            <a:ext cx="17041200" cy="1145400"/>
          </a:xfrm>
          <a:prstGeom prst="rect">
            <a:avLst/>
          </a:prstGeom>
          <a:noFill/>
          <a:ln>
            <a:noFill/>
          </a:ln>
        </p:spPr>
        <p:txBody>
          <a:bodyPr anchorCtr="0" anchor="t" bIns="167625" lIns="167625" spcFirstLastPara="1" rIns="167625" wrap="square" tIns="167625">
            <a:normAutofit/>
          </a:bodyPr>
          <a:lstStyle>
            <a:lvl1pPr lvl="0">
              <a:spcBef>
                <a:spcPts val="0"/>
              </a:spcBef>
              <a:spcAft>
                <a:spcPts val="0"/>
              </a:spcAft>
              <a:buClr>
                <a:schemeClr val="dk1"/>
              </a:buClr>
              <a:buSzPts val="5133"/>
              <a:buNone/>
              <a:defRPr sz="5133">
                <a:solidFill>
                  <a:schemeClr val="dk1"/>
                </a:solidFill>
              </a:defRPr>
            </a:lvl1pPr>
            <a:lvl2pPr lvl="1">
              <a:spcBef>
                <a:spcPts val="0"/>
              </a:spcBef>
              <a:spcAft>
                <a:spcPts val="0"/>
              </a:spcAft>
              <a:buClr>
                <a:schemeClr val="dk1"/>
              </a:buClr>
              <a:buSzPts val="5133"/>
              <a:buNone/>
              <a:defRPr sz="5133">
                <a:solidFill>
                  <a:schemeClr val="dk1"/>
                </a:solidFill>
              </a:defRPr>
            </a:lvl2pPr>
            <a:lvl3pPr lvl="2">
              <a:spcBef>
                <a:spcPts val="0"/>
              </a:spcBef>
              <a:spcAft>
                <a:spcPts val="0"/>
              </a:spcAft>
              <a:buClr>
                <a:schemeClr val="dk1"/>
              </a:buClr>
              <a:buSzPts val="5133"/>
              <a:buNone/>
              <a:defRPr sz="5133">
                <a:solidFill>
                  <a:schemeClr val="dk1"/>
                </a:solidFill>
              </a:defRPr>
            </a:lvl3pPr>
            <a:lvl4pPr lvl="3">
              <a:spcBef>
                <a:spcPts val="0"/>
              </a:spcBef>
              <a:spcAft>
                <a:spcPts val="0"/>
              </a:spcAft>
              <a:buClr>
                <a:schemeClr val="dk1"/>
              </a:buClr>
              <a:buSzPts val="5133"/>
              <a:buNone/>
              <a:defRPr sz="5133">
                <a:solidFill>
                  <a:schemeClr val="dk1"/>
                </a:solidFill>
              </a:defRPr>
            </a:lvl4pPr>
            <a:lvl5pPr lvl="4">
              <a:spcBef>
                <a:spcPts val="0"/>
              </a:spcBef>
              <a:spcAft>
                <a:spcPts val="0"/>
              </a:spcAft>
              <a:buClr>
                <a:schemeClr val="dk1"/>
              </a:buClr>
              <a:buSzPts val="5133"/>
              <a:buNone/>
              <a:defRPr sz="5133">
                <a:solidFill>
                  <a:schemeClr val="dk1"/>
                </a:solidFill>
              </a:defRPr>
            </a:lvl5pPr>
            <a:lvl6pPr lvl="5">
              <a:spcBef>
                <a:spcPts val="0"/>
              </a:spcBef>
              <a:spcAft>
                <a:spcPts val="0"/>
              </a:spcAft>
              <a:buClr>
                <a:schemeClr val="dk1"/>
              </a:buClr>
              <a:buSzPts val="5133"/>
              <a:buNone/>
              <a:defRPr sz="5133">
                <a:solidFill>
                  <a:schemeClr val="dk1"/>
                </a:solidFill>
              </a:defRPr>
            </a:lvl6pPr>
            <a:lvl7pPr lvl="6">
              <a:spcBef>
                <a:spcPts val="0"/>
              </a:spcBef>
              <a:spcAft>
                <a:spcPts val="0"/>
              </a:spcAft>
              <a:buClr>
                <a:schemeClr val="dk1"/>
              </a:buClr>
              <a:buSzPts val="5133"/>
              <a:buNone/>
              <a:defRPr sz="5133">
                <a:solidFill>
                  <a:schemeClr val="dk1"/>
                </a:solidFill>
              </a:defRPr>
            </a:lvl7pPr>
            <a:lvl8pPr lvl="7">
              <a:spcBef>
                <a:spcPts val="0"/>
              </a:spcBef>
              <a:spcAft>
                <a:spcPts val="0"/>
              </a:spcAft>
              <a:buClr>
                <a:schemeClr val="dk1"/>
              </a:buClr>
              <a:buSzPts val="5133"/>
              <a:buNone/>
              <a:defRPr sz="5133">
                <a:solidFill>
                  <a:schemeClr val="dk1"/>
                </a:solidFill>
              </a:defRPr>
            </a:lvl8pPr>
            <a:lvl9pPr lvl="8">
              <a:spcBef>
                <a:spcPts val="0"/>
              </a:spcBef>
              <a:spcAft>
                <a:spcPts val="0"/>
              </a:spcAft>
              <a:buClr>
                <a:schemeClr val="dk1"/>
              </a:buClr>
              <a:buSzPts val="5133"/>
              <a:buNone/>
              <a:defRPr sz="5133">
                <a:solidFill>
                  <a:schemeClr val="dk1"/>
                </a:solidFill>
              </a:defRPr>
            </a:lvl9pPr>
          </a:lstStyle>
          <a:p/>
        </p:txBody>
      </p:sp>
      <p:sp>
        <p:nvSpPr>
          <p:cNvPr id="7" name="Google Shape;7;p1"/>
          <p:cNvSpPr txBox="1"/>
          <p:nvPr>
            <p:ph idx="1" type="body"/>
          </p:nvPr>
        </p:nvSpPr>
        <p:spPr>
          <a:xfrm>
            <a:off x="623400" y="2304950"/>
            <a:ext cx="17041200" cy="6832800"/>
          </a:xfrm>
          <a:prstGeom prst="rect">
            <a:avLst/>
          </a:prstGeom>
          <a:noFill/>
          <a:ln>
            <a:noFill/>
          </a:ln>
        </p:spPr>
        <p:txBody>
          <a:bodyPr anchorCtr="0" anchor="t" bIns="167625" lIns="167625" spcFirstLastPara="1" rIns="167625" wrap="square" tIns="167625">
            <a:normAutofit/>
          </a:bodyPr>
          <a:lstStyle>
            <a:lvl1pPr indent="-438150" lvl="0" marL="457200">
              <a:lnSpc>
                <a:spcPct val="115000"/>
              </a:lnSpc>
              <a:spcBef>
                <a:spcPts val="0"/>
              </a:spcBef>
              <a:spcAft>
                <a:spcPts val="0"/>
              </a:spcAft>
              <a:buClr>
                <a:schemeClr val="dk2"/>
              </a:buClr>
              <a:buSzPts val="3300"/>
              <a:buChar char="●"/>
              <a:defRPr sz="3300">
                <a:solidFill>
                  <a:schemeClr val="dk2"/>
                </a:solidFill>
              </a:defRPr>
            </a:lvl1pPr>
            <a:lvl2pPr indent="-391584" lvl="1" marL="914400">
              <a:lnSpc>
                <a:spcPct val="115000"/>
              </a:lnSpc>
              <a:spcBef>
                <a:spcPts val="0"/>
              </a:spcBef>
              <a:spcAft>
                <a:spcPts val="0"/>
              </a:spcAft>
              <a:buClr>
                <a:schemeClr val="dk2"/>
              </a:buClr>
              <a:buSzPts val="2567"/>
              <a:buChar char="○"/>
              <a:defRPr sz="2567">
                <a:solidFill>
                  <a:schemeClr val="dk2"/>
                </a:solidFill>
              </a:defRPr>
            </a:lvl2pPr>
            <a:lvl3pPr indent="-391584" lvl="2" marL="1371600">
              <a:lnSpc>
                <a:spcPct val="115000"/>
              </a:lnSpc>
              <a:spcBef>
                <a:spcPts val="0"/>
              </a:spcBef>
              <a:spcAft>
                <a:spcPts val="0"/>
              </a:spcAft>
              <a:buClr>
                <a:schemeClr val="dk2"/>
              </a:buClr>
              <a:buSzPts val="2567"/>
              <a:buChar char="■"/>
              <a:defRPr sz="2567">
                <a:solidFill>
                  <a:schemeClr val="dk2"/>
                </a:solidFill>
              </a:defRPr>
            </a:lvl3pPr>
            <a:lvl4pPr indent="-391584" lvl="3" marL="1828800">
              <a:lnSpc>
                <a:spcPct val="115000"/>
              </a:lnSpc>
              <a:spcBef>
                <a:spcPts val="0"/>
              </a:spcBef>
              <a:spcAft>
                <a:spcPts val="0"/>
              </a:spcAft>
              <a:buClr>
                <a:schemeClr val="dk2"/>
              </a:buClr>
              <a:buSzPts val="2567"/>
              <a:buChar char="●"/>
              <a:defRPr sz="2567">
                <a:solidFill>
                  <a:schemeClr val="dk2"/>
                </a:solidFill>
              </a:defRPr>
            </a:lvl4pPr>
            <a:lvl5pPr indent="-391583" lvl="4" marL="2286000">
              <a:lnSpc>
                <a:spcPct val="115000"/>
              </a:lnSpc>
              <a:spcBef>
                <a:spcPts val="0"/>
              </a:spcBef>
              <a:spcAft>
                <a:spcPts val="0"/>
              </a:spcAft>
              <a:buClr>
                <a:schemeClr val="dk2"/>
              </a:buClr>
              <a:buSzPts val="2567"/>
              <a:buChar char="○"/>
              <a:defRPr sz="2567">
                <a:solidFill>
                  <a:schemeClr val="dk2"/>
                </a:solidFill>
              </a:defRPr>
            </a:lvl5pPr>
            <a:lvl6pPr indent="-391583" lvl="5" marL="2743200">
              <a:lnSpc>
                <a:spcPct val="115000"/>
              </a:lnSpc>
              <a:spcBef>
                <a:spcPts val="0"/>
              </a:spcBef>
              <a:spcAft>
                <a:spcPts val="0"/>
              </a:spcAft>
              <a:buClr>
                <a:schemeClr val="dk2"/>
              </a:buClr>
              <a:buSzPts val="2567"/>
              <a:buChar char="■"/>
              <a:defRPr sz="2567">
                <a:solidFill>
                  <a:schemeClr val="dk2"/>
                </a:solidFill>
              </a:defRPr>
            </a:lvl6pPr>
            <a:lvl7pPr indent="-391583" lvl="6" marL="3200400">
              <a:lnSpc>
                <a:spcPct val="115000"/>
              </a:lnSpc>
              <a:spcBef>
                <a:spcPts val="0"/>
              </a:spcBef>
              <a:spcAft>
                <a:spcPts val="0"/>
              </a:spcAft>
              <a:buClr>
                <a:schemeClr val="dk2"/>
              </a:buClr>
              <a:buSzPts val="2567"/>
              <a:buChar char="●"/>
              <a:defRPr sz="2567">
                <a:solidFill>
                  <a:schemeClr val="dk2"/>
                </a:solidFill>
              </a:defRPr>
            </a:lvl7pPr>
            <a:lvl8pPr indent="-391583" lvl="7" marL="3657600">
              <a:lnSpc>
                <a:spcPct val="115000"/>
              </a:lnSpc>
              <a:spcBef>
                <a:spcPts val="0"/>
              </a:spcBef>
              <a:spcAft>
                <a:spcPts val="0"/>
              </a:spcAft>
              <a:buClr>
                <a:schemeClr val="dk2"/>
              </a:buClr>
              <a:buSzPts val="2567"/>
              <a:buChar char="○"/>
              <a:defRPr sz="2567">
                <a:solidFill>
                  <a:schemeClr val="dk2"/>
                </a:solidFill>
              </a:defRPr>
            </a:lvl8pPr>
            <a:lvl9pPr indent="-391583" lvl="8" marL="4114800">
              <a:lnSpc>
                <a:spcPct val="115000"/>
              </a:lnSpc>
              <a:spcBef>
                <a:spcPts val="0"/>
              </a:spcBef>
              <a:spcAft>
                <a:spcPts val="0"/>
              </a:spcAft>
              <a:buClr>
                <a:schemeClr val="dk2"/>
              </a:buClr>
              <a:buSzPts val="2567"/>
              <a:buChar char="■"/>
              <a:defRPr sz="2567">
                <a:solidFill>
                  <a:schemeClr val="dk2"/>
                </a:solidFill>
              </a:defRPr>
            </a:lvl9pPr>
          </a:lstStyle>
          <a:p/>
        </p:txBody>
      </p:sp>
      <p:sp>
        <p:nvSpPr>
          <p:cNvPr id="8" name="Google Shape;8;p1"/>
          <p:cNvSpPr txBox="1"/>
          <p:nvPr>
            <p:ph idx="12" type="sldNum"/>
          </p:nvPr>
        </p:nvSpPr>
        <p:spPr>
          <a:xfrm>
            <a:off x="16944916" y="9326434"/>
            <a:ext cx="1097400" cy="786900"/>
          </a:xfrm>
          <a:prstGeom prst="rect">
            <a:avLst/>
          </a:prstGeom>
          <a:noFill/>
          <a:ln>
            <a:noFill/>
          </a:ln>
        </p:spPr>
        <p:txBody>
          <a:bodyPr anchorCtr="0" anchor="ctr" bIns="167625" lIns="167625" spcFirstLastPara="1" rIns="167625" wrap="square" tIns="167625">
            <a:normAutofit/>
          </a:bodyPr>
          <a:lstStyle>
            <a:lvl1pPr lvl="0" algn="r">
              <a:buNone/>
              <a:defRPr sz="1833">
                <a:solidFill>
                  <a:schemeClr val="dk2"/>
                </a:solidFill>
              </a:defRPr>
            </a:lvl1pPr>
            <a:lvl2pPr lvl="1" algn="r">
              <a:buNone/>
              <a:defRPr sz="1833">
                <a:solidFill>
                  <a:schemeClr val="dk2"/>
                </a:solidFill>
              </a:defRPr>
            </a:lvl2pPr>
            <a:lvl3pPr lvl="2" algn="r">
              <a:buNone/>
              <a:defRPr sz="1833">
                <a:solidFill>
                  <a:schemeClr val="dk2"/>
                </a:solidFill>
              </a:defRPr>
            </a:lvl3pPr>
            <a:lvl4pPr lvl="3" algn="r">
              <a:buNone/>
              <a:defRPr sz="1833">
                <a:solidFill>
                  <a:schemeClr val="dk2"/>
                </a:solidFill>
              </a:defRPr>
            </a:lvl4pPr>
            <a:lvl5pPr lvl="4" algn="r">
              <a:buNone/>
              <a:defRPr sz="1833">
                <a:solidFill>
                  <a:schemeClr val="dk2"/>
                </a:solidFill>
              </a:defRPr>
            </a:lvl5pPr>
            <a:lvl6pPr lvl="5" algn="r">
              <a:buNone/>
              <a:defRPr sz="1833">
                <a:solidFill>
                  <a:schemeClr val="dk2"/>
                </a:solidFill>
              </a:defRPr>
            </a:lvl6pPr>
            <a:lvl7pPr lvl="6" algn="r">
              <a:buNone/>
              <a:defRPr sz="1833">
                <a:solidFill>
                  <a:schemeClr val="dk2"/>
                </a:solidFill>
              </a:defRPr>
            </a:lvl7pPr>
            <a:lvl8pPr lvl="7" algn="r">
              <a:buNone/>
              <a:defRPr sz="1833">
                <a:solidFill>
                  <a:schemeClr val="dk2"/>
                </a:solidFill>
              </a:defRPr>
            </a:lvl8pPr>
            <a:lvl9pPr lvl="8" algn="r">
              <a:buNone/>
              <a:defRPr sz="1833">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2"/>
        </a:solidFill>
      </p:bgPr>
    </p:bg>
    <p:spTree>
      <p:nvGrpSpPr>
        <p:cNvPr id="50" name="Shape 50"/>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2"/>
        </a:solidFill>
      </p:bgPr>
    </p:bg>
    <p:spTree>
      <p:nvGrpSpPr>
        <p:cNvPr id="185" name="Shape 18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5.xml"/><Relationship Id="rId3" Type="http://schemas.openxmlformats.org/officeDocument/2006/relationships/image" Target="../media/image7.png"/><Relationship Id="rId4" Type="http://schemas.openxmlformats.org/officeDocument/2006/relationships/image" Target="../media/image8.jpg"/><Relationship Id="rId5" Type="http://schemas.openxmlformats.org/officeDocument/2006/relationships/image" Target="../media/image9.jpg"/><Relationship Id="rId6" Type="http://schemas.openxmlformats.org/officeDocument/2006/relationships/image" Target="../media/image16.jpg"/><Relationship Id="rId7" Type="http://schemas.openxmlformats.org/officeDocument/2006/relationships/image" Target="../media/image11.jpg"/><Relationship Id="rId8"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6.xml"/><Relationship Id="rId3" Type="http://schemas.openxmlformats.org/officeDocument/2006/relationships/image" Target="../media/image13.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7.xml"/><Relationship Id="rId3" Type="http://schemas.openxmlformats.org/officeDocument/2006/relationships/image" Target="../media/image15.png"/><Relationship Id="rId4" Type="http://schemas.openxmlformats.org/officeDocument/2006/relationships/image" Target="../media/image17.png"/><Relationship Id="rId5" Type="http://schemas.openxmlformats.org/officeDocument/2006/relationships/image" Target="../media/image19.png"/><Relationship Id="rId6" Type="http://schemas.openxmlformats.org/officeDocument/2006/relationships/image" Target="../media/image18.png"/><Relationship Id="rId7" Type="http://schemas.openxmlformats.org/officeDocument/2006/relationships/image" Target="../media/image21.png"/><Relationship Id="rId8" Type="http://schemas.openxmlformats.org/officeDocument/2006/relationships/image" Target="../media/image2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8.xml"/><Relationship Id="rId3"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10.xml"/><Relationship Id="rId3" Type="http://schemas.openxmlformats.org/officeDocument/2006/relationships/image" Target="../media/image2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11.xml"/><Relationship Id="rId3"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12.xml"/><Relationship Id="rId3" Type="http://schemas.openxmlformats.org/officeDocument/2006/relationships/image" Target="../media/image2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13.xml"/><Relationship Id="rId3" Type="http://schemas.openxmlformats.org/officeDocument/2006/relationships/image" Target="../media/image2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14.xml"/><Relationship Id="rId3"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5.png"/><Relationship Id="rId5" Type="http://schemas.openxmlformats.org/officeDocument/2006/relationships/image" Target="../media/image30.png"/><Relationship Id="rId6" Type="http://schemas.openxmlformats.org/officeDocument/2006/relationships/image" Target="../media/image31.png"/><Relationship Id="rId7" Type="http://schemas.openxmlformats.org/officeDocument/2006/relationships/image" Target="../media/image33.png"/><Relationship Id="rId8" Type="http://schemas.openxmlformats.org/officeDocument/2006/relationships/image" Target="../media/image3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15.xml"/><Relationship Id="rId3" Type="http://schemas.openxmlformats.org/officeDocument/2006/relationships/image" Target="../media/image3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6.xml"/><Relationship Id="rId3" Type="http://schemas.openxmlformats.org/officeDocument/2006/relationships/image" Target="../media/image42.jpg"/><Relationship Id="rId4" Type="http://schemas.openxmlformats.org/officeDocument/2006/relationships/image" Target="../media/image57.png"/><Relationship Id="rId5" Type="http://schemas.openxmlformats.org/officeDocument/2006/relationships/image" Target="../media/image36.png"/><Relationship Id="rId6" Type="http://schemas.openxmlformats.org/officeDocument/2006/relationships/image" Target="../media/image3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7.xml"/><Relationship Id="rId3" Type="http://schemas.openxmlformats.org/officeDocument/2006/relationships/image" Target="../media/image36.png"/><Relationship Id="rId4" Type="http://schemas.openxmlformats.org/officeDocument/2006/relationships/image" Target="../media/image39.png"/><Relationship Id="rId5" Type="http://schemas.openxmlformats.org/officeDocument/2006/relationships/hyperlink" Target="http://drive.google.com/file/d/1qnyZBInVLiuARuVLrCl2FfN6jaoahRQb/view" TargetMode="External"/><Relationship Id="rId6" Type="http://schemas.openxmlformats.org/officeDocument/2006/relationships/image" Target="../media/image114.png"/><Relationship Id="rId7" Type="http://schemas.openxmlformats.org/officeDocument/2006/relationships/hyperlink" Target="http://drive.google.com/file/d/1ytw3ed8SfVD2TvAK6Rf5CPDOahUf43Uo/view" TargetMode="External"/><Relationship Id="rId8" Type="http://schemas.openxmlformats.org/officeDocument/2006/relationships/image" Target="../media/image11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18.xml"/><Relationship Id="rId3" Type="http://schemas.openxmlformats.org/officeDocument/2006/relationships/image" Target="../media/image36.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19.xml"/><Relationship Id="rId3" Type="http://schemas.openxmlformats.org/officeDocument/2006/relationships/image" Target="../media/image4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0.xml"/><Relationship Id="rId3" Type="http://schemas.openxmlformats.org/officeDocument/2006/relationships/image" Target="../media/image44.png"/><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1.xml"/><Relationship Id="rId3" Type="http://schemas.openxmlformats.org/officeDocument/2006/relationships/image" Target="../media/image30.png"/><Relationship Id="rId4" Type="http://schemas.openxmlformats.org/officeDocument/2006/relationships/image" Target="../media/image44.png"/><Relationship Id="rId5" Type="http://schemas.openxmlformats.org/officeDocument/2006/relationships/image" Target="../media/image52.png"/><Relationship Id="rId6" Type="http://schemas.openxmlformats.org/officeDocument/2006/relationships/image" Target="../media/image50.png"/><Relationship Id="rId7" Type="http://schemas.openxmlformats.org/officeDocument/2006/relationships/image" Target="../media/image4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22.xml"/><Relationship Id="rId3" Type="http://schemas.openxmlformats.org/officeDocument/2006/relationships/image" Target="../media/image5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23.xml"/><Relationship Id="rId3" Type="http://schemas.openxmlformats.org/officeDocument/2006/relationships/image" Target="../media/image44.png"/><Relationship Id="rId4" Type="http://schemas.openxmlformats.org/officeDocument/2006/relationships/image" Target="../media/image54.png"/><Relationship Id="rId5" Type="http://schemas.openxmlformats.org/officeDocument/2006/relationships/image" Target="../media/image56.png"/><Relationship Id="rId6" Type="http://schemas.openxmlformats.org/officeDocument/2006/relationships/image" Target="../media/image5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24.xml"/><Relationship Id="rId3" Type="http://schemas.openxmlformats.org/officeDocument/2006/relationships/image" Target="../media/image58.png"/><Relationship Id="rId4" Type="http://schemas.openxmlformats.org/officeDocument/2006/relationships/image" Target="../media/image60.png"/><Relationship Id="rId5" Type="http://schemas.openxmlformats.org/officeDocument/2006/relationships/image" Target="../media/image66.png"/><Relationship Id="rId6" Type="http://schemas.openxmlformats.org/officeDocument/2006/relationships/image" Target="../media/image61.png"/><Relationship Id="rId7" Type="http://schemas.openxmlformats.org/officeDocument/2006/relationships/image" Target="../media/image6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25.xml"/><Relationship Id="rId3" Type="http://schemas.openxmlformats.org/officeDocument/2006/relationships/image" Target="../media/image64.png"/><Relationship Id="rId4" Type="http://schemas.openxmlformats.org/officeDocument/2006/relationships/image" Target="../media/image72.png"/><Relationship Id="rId5" Type="http://schemas.openxmlformats.org/officeDocument/2006/relationships/image" Target="../media/image68.png"/><Relationship Id="rId6" Type="http://schemas.openxmlformats.org/officeDocument/2006/relationships/image" Target="../media/image65.png"/><Relationship Id="rId7" Type="http://schemas.openxmlformats.org/officeDocument/2006/relationships/image" Target="../media/image6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6.xml"/><Relationship Id="rId3" Type="http://schemas.openxmlformats.org/officeDocument/2006/relationships/image" Target="../media/image12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7.xml"/><Relationship Id="rId3" Type="http://schemas.openxmlformats.org/officeDocument/2006/relationships/image" Target="../media/image14.png"/><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8.xml"/><Relationship Id="rId3" Type="http://schemas.openxmlformats.org/officeDocument/2006/relationships/image" Target="../media/image73.png"/><Relationship Id="rId4" Type="http://schemas.openxmlformats.org/officeDocument/2006/relationships/image" Target="../media/image71.png"/><Relationship Id="rId5" Type="http://schemas.openxmlformats.org/officeDocument/2006/relationships/image" Target="../media/image7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0.xml"/><Relationship Id="rId3" Type="http://schemas.openxmlformats.org/officeDocument/2006/relationships/image" Target="../media/image14.png"/><Relationship Id="rId4" Type="http://schemas.openxmlformats.org/officeDocument/2006/relationships/image" Target="../media/image7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1.xml"/><Relationship Id="rId3" Type="http://schemas.openxmlformats.org/officeDocument/2006/relationships/image" Target="../media/image74.png"/><Relationship Id="rId4" Type="http://schemas.openxmlformats.org/officeDocument/2006/relationships/image" Target="../media/image76.png"/><Relationship Id="rId5" Type="http://schemas.openxmlformats.org/officeDocument/2006/relationships/image" Target="../media/image7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2.xml"/><Relationship Id="rId3" Type="http://schemas.openxmlformats.org/officeDocument/2006/relationships/image" Target="../media/image78.png"/><Relationship Id="rId4" Type="http://schemas.openxmlformats.org/officeDocument/2006/relationships/image" Target="../media/image77.png"/><Relationship Id="rId5" Type="http://schemas.openxmlformats.org/officeDocument/2006/relationships/image" Target="../media/image8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3.xml"/><Relationship Id="rId3" Type="http://schemas.openxmlformats.org/officeDocument/2006/relationships/image" Target="../media/image14.png"/><Relationship Id="rId4" Type="http://schemas.openxmlformats.org/officeDocument/2006/relationships/image" Target="../media/image8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4.xml"/><Relationship Id="rId3" Type="http://schemas.openxmlformats.org/officeDocument/2006/relationships/image" Target="../media/image82.png"/><Relationship Id="rId4" Type="http://schemas.openxmlformats.org/officeDocument/2006/relationships/image" Target="../media/image7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5.xml"/><Relationship Id="rId3" Type="http://schemas.openxmlformats.org/officeDocument/2006/relationships/image" Target="../media/image79.png"/><Relationship Id="rId4" Type="http://schemas.openxmlformats.org/officeDocument/2006/relationships/image" Target="../media/image83.png"/><Relationship Id="rId5" Type="http://schemas.openxmlformats.org/officeDocument/2006/relationships/image" Target="../media/image8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6.xml"/><Relationship Id="rId3" Type="http://schemas.openxmlformats.org/officeDocument/2006/relationships/image" Target="../media/image9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7.xml"/><Relationship Id="rId3" Type="http://schemas.openxmlformats.org/officeDocument/2006/relationships/image" Target="../media/image90.png"/><Relationship Id="rId4" Type="http://schemas.openxmlformats.org/officeDocument/2006/relationships/image" Target="../media/image88.png"/><Relationship Id="rId5" Type="http://schemas.openxmlformats.org/officeDocument/2006/relationships/image" Target="../media/image85.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8.xml"/><Relationship Id="rId3" Type="http://schemas.openxmlformats.org/officeDocument/2006/relationships/image" Target="../media/image88.png"/><Relationship Id="rId4" Type="http://schemas.openxmlformats.org/officeDocument/2006/relationships/image" Target="../media/image86.png"/><Relationship Id="rId5" Type="http://schemas.openxmlformats.org/officeDocument/2006/relationships/image" Target="../media/image8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41.xml"/><Relationship Id="rId3" Type="http://schemas.openxmlformats.org/officeDocument/2006/relationships/image" Target="../media/image10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4.xml"/><Relationship Id="rId3" Type="http://schemas.openxmlformats.org/officeDocument/2006/relationships/image" Target="../media/image2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45.xml"/><Relationship Id="rId3" Type="http://schemas.openxmlformats.org/officeDocument/2006/relationships/image" Target="../media/image105.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46.xml"/><Relationship Id="rId3" Type="http://schemas.openxmlformats.org/officeDocument/2006/relationships/image" Target="../media/image93.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7.xml"/><Relationship Id="rId3" Type="http://schemas.openxmlformats.org/officeDocument/2006/relationships/image" Target="../media/image109.png"/><Relationship Id="rId4" Type="http://schemas.openxmlformats.org/officeDocument/2006/relationships/image" Target="../media/image101.png"/><Relationship Id="rId5" Type="http://schemas.openxmlformats.org/officeDocument/2006/relationships/image" Target="../media/image95.png"/><Relationship Id="rId6" Type="http://schemas.openxmlformats.org/officeDocument/2006/relationships/image" Target="../media/image32.png"/><Relationship Id="rId7" Type="http://schemas.openxmlformats.org/officeDocument/2006/relationships/image" Target="../media/image97.png"/><Relationship Id="rId8" Type="http://schemas.openxmlformats.org/officeDocument/2006/relationships/image" Target="../media/image3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48.xml"/><Relationship Id="rId3" Type="http://schemas.openxmlformats.org/officeDocument/2006/relationships/image" Target="../media/image10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49.xml"/><Relationship Id="rId3" Type="http://schemas.openxmlformats.org/officeDocument/2006/relationships/image" Target="../media/image50.png"/><Relationship Id="rId4" Type="http://schemas.openxmlformats.org/officeDocument/2006/relationships/image" Target="../media/image54.png"/><Relationship Id="rId5" Type="http://schemas.openxmlformats.org/officeDocument/2006/relationships/image" Target="../media/image79.png"/><Relationship Id="rId6" Type="http://schemas.openxmlformats.org/officeDocument/2006/relationships/image" Target="../media/image107.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50.xml"/><Relationship Id="rId3" Type="http://schemas.openxmlformats.org/officeDocument/2006/relationships/image" Target="../media/image104.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51.xml"/><Relationship Id="rId3" Type="http://schemas.openxmlformats.org/officeDocument/2006/relationships/image" Target="../media/image118.png"/><Relationship Id="rId4" Type="http://schemas.openxmlformats.org/officeDocument/2006/relationships/image" Target="../media/image121.png"/><Relationship Id="rId5" Type="http://schemas.openxmlformats.org/officeDocument/2006/relationships/image" Target="../media/image117.png"/><Relationship Id="rId6" Type="http://schemas.openxmlformats.org/officeDocument/2006/relationships/image" Target="../media/image119.png"/><Relationship Id="rId7" Type="http://schemas.openxmlformats.org/officeDocument/2006/relationships/image" Target="../media/image120.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52.xml"/><Relationship Id="rId3" Type="http://schemas.openxmlformats.org/officeDocument/2006/relationships/image" Target="../media/image110.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57.xml"/><Relationship Id="rId3" Type="http://schemas.openxmlformats.org/officeDocument/2006/relationships/image" Target="../media/image111.png"/><Relationship Id="rId4" Type="http://schemas.openxmlformats.org/officeDocument/2006/relationships/image" Target="../media/image108.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9.xml"/><Relationship Id="rId3" Type="http://schemas.openxmlformats.org/officeDocument/2006/relationships/image" Target="../media/image1.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B0550"/>
        </a:solidFill>
      </p:bgPr>
    </p:bg>
    <p:spTree>
      <p:nvGrpSpPr>
        <p:cNvPr id="336" name="Shape 336"/>
        <p:cNvGrpSpPr/>
        <p:nvPr/>
      </p:nvGrpSpPr>
      <p:grpSpPr>
        <a:xfrm>
          <a:off x="0" y="0"/>
          <a:ext cx="0" cy="0"/>
          <a:chOff x="0" y="0"/>
          <a:chExt cx="0" cy="0"/>
        </a:xfrm>
      </p:grpSpPr>
      <p:sp>
        <p:nvSpPr>
          <p:cNvPr id="337" name="Google Shape;337;p43"/>
          <p:cNvSpPr txBox="1"/>
          <p:nvPr>
            <p:ph idx="1" type="subTitle"/>
          </p:nvPr>
        </p:nvSpPr>
        <p:spPr>
          <a:xfrm>
            <a:off x="704101" y="9031300"/>
            <a:ext cx="2811900" cy="3099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lt2"/>
                </a:solidFill>
                <a:latin typeface="Optimistic Text"/>
                <a:ea typeface="Optimistic Text"/>
                <a:cs typeface="Optimistic Text"/>
                <a:sym typeface="Optimistic Text"/>
              </a:rPr>
              <a:t>60 Minutes</a:t>
            </a:r>
            <a:endParaRPr>
              <a:solidFill>
                <a:schemeClr val="lt2"/>
              </a:solidFill>
              <a:latin typeface="Optimistic Text"/>
              <a:ea typeface="Optimistic Text"/>
              <a:cs typeface="Optimistic Text"/>
              <a:sym typeface="Optimistic Text"/>
            </a:endParaRPr>
          </a:p>
        </p:txBody>
      </p:sp>
      <p:sp>
        <p:nvSpPr>
          <p:cNvPr id="338" name="Google Shape;338;p43"/>
          <p:cNvSpPr txBox="1"/>
          <p:nvPr>
            <p:ph type="ctrTitle"/>
          </p:nvPr>
        </p:nvSpPr>
        <p:spPr>
          <a:xfrm>
            <a:off x="699425" y="3649350"/>
            <a:ext cx="4314900" cy="17481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lt2"/>
                </a:solidFill>
                <a:latin typeface="Optimistic Display"/>
                <a:ea typeface="Optimistic Display"/>
                <a:cs typeface="Optimistic Display"/>
                <a:sym typeface="Optimistic Display"/>
              </a:rPr>
              <a:t>AI in your</a:t>
            </a:r>
            <a:endParaRPr>
              <a:solidFill>
                <a:schemeClr val="lt2"/>
              </a:solidFill>
              <a:latin typeface="Optimistic Display"/>
              <a:ea typeface="Optimistic Display"/>
              <a:cs typeface="Optimistic Display"/>
              <a:sym typeface="Optimistic Display"/>
            </a:endParaRPr>
          </a:p>
          <a:p>
            <a:pPr indent="0" lvl="0" marL="0" rtl="0" algn="l">
              <a:spcBef>
                <a:spcPts val="0"/>
              </a:spcBef>
              <a:spcAft>
                <a:spcPts val="0"/>
              </a:spcAft>
              <a:buNone/>
            </a:pPr>
            <a:r>
              <a:rPr lang="en">
                <a:solidFill>
                  <a:schemeClr val="lt2"/>
                </a:solidFill>
                <a:latin typeface="Optimistic Display"/>
                <a:ea typeface="Optimistic Display"/>
                <a:cs typeface="Optimistic Display"/>
                <a:sym typeface="Optimistic Display"/>
              </a:rPr>
              <a:t>Digital World</a:t>
            </a:r>
            <a:endParaRPr>
              <a:solidFill>
                <a:schemeClr val="lt2"/>
              </a:solidFill>
              <a:latin typeface="Optimistic Display"/>
              <a:ea typeface="Optimistic Display"/>
              <a:cs typeface="Optimistic Display"/>
              <a:sym typeface="Optimistic Display"/>
            </a:endParaRPr>
          </a:p>
        </p:txBody>
      </p:sp>
      <p:sp>
        <p:nvSpPr>
          <p:cNvPr id="339" name="Google Shape;339;p43"/>
          <p:cNvSpPr txBox="1"/>
          <p:nvPr>
            <p:ph idx="3" type="body"/>
          </p:nvPr>
        </p:nvSpPr>
        <p:spPr>
          <a:xfrm>
            <a:off x="703708" y="9341188"/>
            <a:ext cx="2812500" cy="362100"/>
          </a:xfrm>
          <a:prstGeom prst="rect">
            <a:avLst/>
          </a:prstGeom>
        </p:spPr>
        <p:txBody>
          <a:bodyPr anchorCtr="0" anchor="t" bIns="0" lIns="0" spcFirstLastPara="1" rIns="0" wrap="square" tIns="0">
            <a:normAutofit/>
          </a:bodyPr>
          <a:lstStyle/>
          <a:p>
            <a:pPr indent="0" lvl="0" marL="0" rtl="0" algn="l">
              <a:spcBef>
                <a:spcPts val="0"/>
              </a:spcBef>
              <a:spcAft>
                <a:spcPts val="0"/>
              </a:spcAft>
              <a:buNone/>
            </a:pPr>
            <a:r>
              <a:rPr lang="en">
                <a:solidFill>
                  <a:schemeClr val="lt2"/>
                </a:solidFill>
                <a:latin typeface="Optimistic Text"/>
                <a:ea typeface="Optimistic Text"/>
                <a:cs typeface="Optimistic Text"/>
                <a:sym typeface="Optimistic Text"/>
              </a:rPr>
              <a:t>Interactive Modules</a:t>
            </a:r>
            <a:endParaRPr>
              <a:solidFill>
                <a:schemeClr val="lt2"/>
              </a:solidFill>
              <a:latin typeface="Optimistic Text"/>
              <a:ea typeface="Optimistic Text"/>
              <a:cs typeface="Optimistic Text"/>
              <a:sym typeface="Optimistic Text"/>
            </a:endParaRPr>
          </a:p>
        </p:txBody>
      </p:sp>
      <p:sp>
        <p:nvSpPr>
          <p:cNvPr id="340" name="Google Shape;340;p43"/>
          <p:cNvSpPr txBox="1"/>
          <p:nvPr>
            <p:ph idx="1" type="subTitle"/>
          </p:nvPr>
        </p:nvSpPr>
        <p:spPr>
          <a:xfrm>
            <a:off x="704101" y="700100"/>
            <a:ext cx="2811900" cy="3099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lt2"/>
                </a:solidFill>
                <a:latin typeface="Optimistic Text"/>
                <a:ea typeface="Optimistic Text"/>
                <a:cs typeface="Optimistic Text"/>
                <a:sym typeface="Optimistic Text"/>
              </a:rPr>
              <a:t>For Students - Ages 13-17</a:t>
            </a:r>
            <a:endParaRPr>
              <a:solidFill>
                <a:schemeClr val="lt2"/>
              </a:solidFill>
              <a:latin typeface="Optimistic Text"/>
              <a:ea typeface="Optimistic Text"/>
              <a:cs typeface="Optimistic Text"/>
              <a:sym typeface="Optimistic Text"/>
            </a:endParaRPr>
          </a:p>
        </p:txBody>
      </p:sp>
      <p:pic>
        <p:nvPicPr>
          <p:cNvPr id="341" name="Google Shape;341;p43" title="Meta_Lockup_MonoWhite_RGB.png"/>
          <p:cNvPicPr preferRelativeResize="0"/>
          <p:nvPr/>
        </p:nvPicPr>
        <p:blipFill rotWithShape="1">
          <a:blip r:embed="rId3">
            <a:alphaModFix/>
          </a:blip>
          <a:srcRect b="70" l="0" r="0" t="80"/>
          <a:stretch/>
        </p:blipFill>
        <p:spPr>
          <a:xfrm>
            <a:off x="12191988" y="8736737"/>
            <a:ext cx="2877123" cy="1237175"/>
          </a:xfrm>
          <a:prstGeom prst="rect">
            <a:avLst/>
          </a:prstGeom>
          <a:noFill/>
          <a:ln>
            <a:noFill/>
          </a:ln>
        </p:spPr>
      </p:pic>
      <p:pic>
        <p:nvPicPr>
          <p:cNvPr id="342" name="Google Shape;342;p43"/>
          <p:cNvPicPr preferRelativeResize="0"/>
          <p:nvPr/>
        </p:nvPicPr>
        <p:blipFill>
          <a:blip r:embed="rId4">
            <a:alphaModFix/>
          </a:blip>
          <a:stretch>
            <a:fillRect/>
          </a:stretch>
        </p:blipFill>
        <p:spPr>
          <a:xfrm>
            <a:off x="15808961" y="9143300"/>
            <a:ext cx="1797375" cy="424050"/>
          </a:xfrm>
          <a:prstGeom prst="rect">
            <a:avLst/>
          </a:prstGeom>
          <a:noFill/>
          <a:ln>
            <a:noFill/>
          </a:ln>
        </p:spPr>
      </p:pic>
      <p:cxnSp>
        <p:nvCxnSpPr>
          <p:cNvPr id="343" name="Google Shape;343;p43"/>
          <p:cNvCxnSpPr/>
          <p:nvPr/>
        </p:nvCxnSpPr>
        <p:spPr>
          <a:xfrm>
            <a:off x="15245842" y="8703875"/>
            <a:ext cx="0" cy="1302900"/>
          </a:xfrm>
          <a:prstGeom prst="straightConnector1">
            <a:avLst/>
          </a:prstGeom>
          <a:noFill/>
          <a:ln cap="flat" cmpd="sng" w="19050">
            <a:solidFill>
              <a:schemeClr val="lt2"/>
            </a:solidFill>
            <a:prstDash val="solid"/>
            <a:round/>
            <a:headEnd len="med" w="med" type="none"/>
            <a:tailEnd len="med" w="med" type="none"/>
          </a:ln>
        </p:spPr>
      </p:cxnSp>
      <p:pic>
        <p:nvPicPr>
          <p:cNvPr id="344" name="Google Shape;344;p43" title="AdobeStock_517502165.jpeg"/>
          <p:cNvPicPr preferRelativeResize="0"/>
          <p:nvPr/>
        </p:nvPicPr>
        <p:blipFill>
          <a:blip r:embed="rId5">
            <a:alphaModFix/>
          </a:blip>
          <a:stretch>
            <a:fillRect/>
          </a:stretch>
        </p:blipFill>
        <p:spPr>
          <a:xfrm>
            <a:off x="5943300" y="0"/>
            <a:ext cx="12344699" cy="822777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44"/>
          <p:cNvSpPr/>
          <p:nvPr/>
        </p:nvSpPr>
        <p:spPr>
          <a:xfrm>
            <a:off x="12192000" y="0"/>
            <a:ext cx="6091200" cy="10287000"/>
          </a:xfrm>
          <a:prstGeom prst="rect">
            <a:avLst/>
          </a:prstGeom>
          <a:solidFill>
            <a:srgbClr val="4B055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0" name="Google Shape;350;p44"/>
          <p:cNvSpPr/>
          <p:nvPr/>
        </p:nvSpPr>
        <p:spPr>
          <a:xfrm>
            <a:off x="741338" y="34697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51" name="Google Shape;351;p44"/>
          <p:cNvSpPr/>
          <p:nvPr/>
        </p:nvSpPr>
        <p:spPr>
          <a:xfrm>
            <a:off x="699075" y="34289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a:t> </a:t>
            </a:r>
            <a:endParaRPr/>
          </a:p>
          <a:p>
            <a:pPr indent="0" lvl="0" marL="0" rtl="0" algn="l">
              <a:spcBef>
                <a:spcPts val="0"/>
              </a:spcBef>
              <a:spcAft>
                <a:spcPts val="0"/>
              </a:spcAft>
              <a:buClr>
                <a:schemeClr val="dk2"/>
              </a:buClr>
              <a:buSzPts val="1100"/>
              <a:buFont typeface="Arial"/>
              <a:buNone/>
            </a:pPr>
            <a:r>
              <a:t/>
            </a:r>
            <a:endParaRPr/>
          </a:p>
        </p:txBody>
      </p:sp>
      <p:sp>
        <p:nvSpPr>
          <p:cNvPr id="352" name="Google Shape;352;p44"/>
          <p:cNvSpPr txBox="1"/>
          <p:nvPr/>
        </p:nvSpPr>
        <p:spPr>
          <a:xfrm>
            <a:off x="683814" y="709662"/>
            <a:ext cx="11295300" cy="751800"/>
          </a:xfrm>
          <a:prstGeom prst="rect">
            <a:avLst/>
          </a:prstGeom>
          <a:noFill/>
          <a:ln>
            <a:noFill/>
          </a:ln>
        </p:spPr>
        <p:txBody>
          <a:bodyPr anchorCtr="0" anchor="t" bIns="0" lIns="0" spcFirstLastPara="1" rIns="0" wrap="square" tIns="12700">
            <a:spAutoFit/>
          </a:bodyPr>
          <a:lstStyle/>
          <a:p>
            <a:pPr indent="0" lvl="0" marL="12065" rtl="0" algn="l">
              <a:spcBef>
                <a:spcPts val="0"/>
              </a:spcBef>
              <a:spcAft>
                <a:spcPts val="0"/>
              </a:spcAft>
              <a:buNone/>
            </a:pPr>
            <a:r>
              <a:rPr b="1" lang="en" sz="4800">
                <a:solidFill>
                  <a:srgbClr val="733279"/>
                </a:solidFill>
                <a:latin typeface="Optimistic Display"/>
                <a:ea typeface="Optimistic Display"/>
                <a:cs typeface="Optimistic Display"/>
                <a:sym typeface="Optimistic Display"/>
              </a:rPr>
              <a:t>Outline</a:t>
            </a:r>
            <a:endParaRPr b="1" sz="4800">
              <a:solidFill>
                <a:srgbClr val="733279"/>
              </a:solidFill>
              <a:latin typeface="Optimistic Display"/>
              <a:ea typeface="Optimistic Display"/>
              <a:cs typeface="Optimistic Display"/>
              <a:sym typeface="Optimistic Display"/>
            </a:endParaRPr>
          </a:p>
        </p:txBody>
      </p:sp>
      <p:sp>
        <p:nvSpPr>
          <p:cNvPr id="353" name="Google Shape;353;p44"/>
          <p:cNvSpPr txBox="1"/>
          <p:nvPr/>
        </p:nvSpPr>
        <p:spPr>
          <a:xfrm>
            <a:off x="1708450" y="3625775"/>
            <a:ext cx="21573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Introduction</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AI in Your World Already!</a:t>
            </a:r>
            <a:endParaRPr sz="1200">
              <a:solidFill>
                <a:srgbClr val="4B0550"/>
              </a:solidFill>
              <a:latin typeface="Optimistic Text"/>
              <a:ea typeface="Optimistic Text"/>
              <a:cs typeface="Optimistic Text"/>
              <a:sym typeface="Optimistic Text"/>
            </a:endParaRPr>
          </a:p>
        </p:txBody>
      </p:sp>
      <p:grpSp>
        <p:nvGrpSpPr>
          <p:cNvPr id="354" name="Google Shape;354;p44"/>
          <p:cNvGrpSpPr/>
          <p:nvPr/>
        </p:nvGrpSpPr>
        <p:grpSpPr>
          <a:xfrm>
            <a:off x="987471" y="3612832"/>
            <a:ext cx="551180" cy="551180"/>
            <a:chOff x="886071" y="1731845"/>
            <a:chExt cx="551180" cy="551180"/>
          </a:xfrm>
        </p:grpSpPr>
        <p:sp>
          <p:nvSpPr>
            <p:cNvPr id="355" name="Google Shape;355;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56" name="Google Shape;356;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57" name="Google Shape;357;p44"/>
          <p:cNvSpPr txBox="1"/>
          <p:nvPr/>
        </p:nvSpPr>
        <p:spPr>
          <a:xfrm>
            <a:off x="1081111" y="37434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01</a:t>
            </a:r>
            <a:endParaRPr b="1" sz="1800">
              <a:solidFill>
                <a:srgbClr val="4B0550"/>
              </a:solidFill>
              <a:latin typeface="Optimistic Text"/>
              <a:ea typeface="Optimistic Text"/>
              <a:cs typeface="Optimistic Text"/>
              <a:sym typeface="Optimistic Text"/>
            </a:endParaRPr>
          </a:p>
        </p:txBody>
      </p:sp>
      <p:sp>
        <p:nvSpPr>
          <p:cNvPr id="358" name="Google Shape;358;p44"/>
          <p:cNvSpPr/>
          <p:nvPr/>
        </p:nvSpPr>
        <p:spPr>
          <a:xfrm>
            <a:off x="741338" y="45760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59" name="Google Shape;359;p44"/>
          <p:cNvSpPr/>
          <p:nvPr/>
        </p:nvSpPr>
        <p:spPr>
          <a:xfrm>
            <a:off x="699075" y="45352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60" name="Google Shape;360;p44"/>
          <p:cNvSpPr txBox="1"/>
          <p:nvPr/>
        </p:nvSpPr>
        <p:spPr>
          <a:xfrm>
            <a:off x="1708450" y="4732075"/>
            <a:ext cx="32175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Clr>
                <a:srgbClr val="000000"/>
              </a:buClr>
              <a:buFont typeface="Arial"/>
              <a:buNone/>
            </a:pPr>
            <a:r>
              <a:rPr b="1" lang="en" sz="2100">
                <a:solidFill>
                  <a:srgbClr val="4B0550"/>
                </a:solidFill>
                <a:latin typeface="Optimistic Text"/>
                <a:ea typeface="Optimistic Text"/>
                <a:cs typeface="Optimistic Text"/>
                <a:sym typeface="Optimistic Text"/>
              </a:rPr>
              <a:t>AI Detection Challenge</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Can You Tell What’s Real?</a:t>
            </a:r>
            <a:endParaRPr sz="1200">
              <a:solidFill>
                <a:srgbClr val="4B0550"/>
              </a:solidFill>
              <a:latin typeface="Optimistic Text"/>
              <a:ea typeface="Optimistic Text"/>
              <a:cs typeface="Optimistic Text"/>
              <a:sym typeface="Optimistic Text"/>
            </a:endParaRPr>
          </a:p>
        </p:txBody>
      </p:sp>
      <p:grpSp>
        <p:nvGrpSpPr>
          <p:cNvPr id="361" name="Google Shape;361;p44"/>
          <p:cNvGrpSpPr/>
          <p:nvPr/>
        </p:nvGrpSpPr>
        <p:grpSpPr>
          <a:xfrm>
            <a:off x="987471" y="4719133"/>
            <a:ext cx="551180" cy="551180"/>
            <a:chOff x="886071" y="1731845"/>
            <a:chExt cx="551180" cy="551180"/>
          </a:xfrm>
        </p:grpSpPr>
        <p:sp>
          <p:nvSpPr>
            <p:cNvPr id="362" name="Google Shape;362;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63" name="Google Shape;363;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64" name="Google Shape;364;p44"/>
          <p:cNvSpPr txBox="1"/>
          <p:nvPr/>
        </p:nvSpPr>
        <p:spPr>
          <a:xfrm>
            <a:off x="1081111" y="48497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02</a:t>
            </a:r>
            <a:endParaRPr b="1" sz="1800">
              <a:solidFill>
                <a:srgbClr val="4B0550"/>
              </a:solidFill>
              <a:latin typeface="Optimistic Text"/>
              <a:ea typeface="Optimistic Text"/>
              <a:cs typeface="Optimistic Text"/>
              <a:sym typeface="Optimistic Text"/>
            </a:endParaRPr>
          </a:p>
        </p:txBody>
      </p:sp>
      <p:sp>
        <p:nvSpPr>
          <p:cNvPr id="365" name="Google Shape;365;p44"/>
          <p:cNvSpPr/>
          <p:nvPr/>
        </p:nvSpPr>
        <p:spPr>
          <a:xfrm>
            <a:off x="741338" y="56823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66" name="Google Shape;366;p44"/>
          <p:cNvSpPr/>
          <p:nvPr/>
        </p:nvSpPr>
        <p:spPr>
          <a:xfrm>
            <a:off x="699075" y="56415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67" name="Google Shape;367;p44"/>
          <p:cNvSpPr txBox="1"/>
          <p:nvPr/>
        </p:nvSpPr>
        <p:spPr>
          <a:xfrm>
            <a:off x="1708450" y="5838375"/>
            <a:ext cx="32175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Understanding AI</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How AI Actually Learns</a:t>
            </a:r>
            <a:endParaRPr sz="1200">
              <a:solidFill>
                <a:srgbClr val="4B0550"/>
              </a:solidFill>
              <a:latin typeface="Optimistic Text"/>
              <a:ea typeface="Optimistic Text"/>
              <a:cs typeface="Optimistic Text"/>
              <a:sym typeface="Optimistic Text"/>
            </a:endParaRPr>
          </a:p>
        </p:txBody>
      </p:sp>
      <p:grpSp>
        <p:nvGrpSpPr>
          <p:cNvPr id="368" name="Google Shape;368;p44"/>
          <p:cNvGrpSpPr/>
          <p:nvPr/>
        </p:nvGrpSpPr>
        <p:grpSpPr>
          <a:xfrm>
            <a:off x="987471" y="5825433"/>
            <a:ext cx="551180" cy="551180"/>
            <a:chOff x="886071" y="1731845"/>
            <a:chExt cx="551180" cy="551180"/>
          </a:xfrm>
        </p:grpSpPr>
        <p:sp>
          <p:nvSpPr>
            <p:cNvPr id="369" name="Google Shape;369;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70" name="Google Shape;370;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71" name="Google Shape;371;p44"/>
          <p:cNvSpPr txBox="1"/>
          <p:nvPr/>
        </p:nvSpPr>
        <p:spPr>
          <a:xfrm>
            <a:off x="1081111" y="59560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03</a:t>
            </a:r>
            <a:endParaRPr b="1" sz="1800">
              <a:solidFill>
                <a:srgbClr val="4B0550"/>
              </a:solidFill>
              <a:latin typeface="Optimistic Text"/>
              <a:ea typeface="Optimistic Text"/>
              <a:cs typeface="Optimistic Text"/>
              <a:sym typeface="Optimistic Text"/>
            </a:endParaRPr>
          </a:p>
        </p:txBody>
      </p:sp>
      <p:sp>
        <p:nvSpPr>
          <p:cNvPr id="372" name="Google Shape;372;p44"/>
          <p:cNvSpPr/>
          <p:nvPr/>
        </p:nvSpPr>
        <p:spPr>
          <a:xfrm>
            <a:off x="741338" y="67886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73" name="Google Shape;373;p44"/>
          <p:cNvSpPr/>
          <p:nvPr/>
        </p:nvSpPr>
        <p:spPr>
          <a:xfrm>
            <a:off x="699075" y="67478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74" name="Google Shape;374;p44"/>
          <p:cNvSpPr txBox="1"/>
          <p:nvPr/>
        </p:nvSpPr>
        <p:spPr>
          <a:xfrm>
            <a:off x="1708450" y="6944675"/>
            <a:ext cx="32175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Hands-On AI Creation</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Let’s Create with AI</a:t>
            </a:r>
            <a:endParaRPr sz="1200">
              <a:solidFill>
                <a:srgbClr val="4B0550"/>
              </a:solidFill>
              <a:latin typeface="Optimistic Text"/>
              <a:ea typeface="Optimistic Text"/>
              <a:cs typeface="Optimistic Text"/>
              <a:sym typeface="Optimistic Text"/>
            </a:endParaRPr>
          </a:p>
        </p:txBody>
      </p:sp>
      <p:grpSp>
        <p:nvGrpSpPr>
          <p:cNvPr id="375" name="Google Shape;375;p44"/>
          <p:cNvGrpSpPr/>
          <p:nvPr/>
        </p:nvGrpSpPr>
        <p:grpSpPr>
          <a:xfrm>
            <a:off x="987471" y="6931733"/>
            <a:ext cx="551180" cy="551180"/>
            <a:chOff x="886071" y="1731845"/>
            <a:chExt cx="551180" cy="551180"/>
          </a:xfrm>
        </p:grpSpPr>
        <p:sp>
          <p:nvSpPr>
            <p:cNvPr id="376" name="Google Shape;376;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77" name="Google Shape;377;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78" name="Google Shape;378;p44"/>
          <p:cNvSpPr txBox="1"/>
          <p:nvPr/>
        </p:nvSpPr>
        <p:spPr>
          <a:xfrm>
            <a:off x="1081111" y="70623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04</a:t>
            </a:r>
            <a:endParaRPr b="1" sz="1800">
              <a:solidFill>
                <a:srgbClr val="4B0550"/>
              </a:solidFill>
              <a:latin typeface="Optimistic Text"/>
              <a:ea typeface="Optimistic Text"/>
              <a:cs typeface="Optimistic Text"/>
              <a:sym typeface="Optimistic Text"/>
            </a:endParaRPr>
          </a:p>
        </p:txBody>
      </p:sp>
      <p:sp>
        <p:nvSpPr>
          <p:cNvPr id="379" name="Google Shape;379;p44"/>
          <p:cNvSpPr/>
          <p:nvPr/>
        </p:nvSpPr>
        <p:spPr>
          <a:xfrm>
            <a:off x="5810763" y="34697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80" name="Google Shape;380;p44"/>
          <p:cNvSpPr/>
          <p:nvPr/>
        </p:nvSpPr>
        <p:spPr>
          <a:xfrm>
            <a:off x="5768500" y="34289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81" name="Google Shape;381;p44"/>
          <p:cNvSpPr txBox="1"/>
          <p:nvPr/>
        </p:nvSpPr>
        <p:spPr>
          <a:xfrm>
            <a:off x="6777875" y="3625775"/>
            <a:ext cx="30750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AI Ethics &amp; Safety</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Being Smart About AI</a:t>
            </a:r>
            <a:endParaRPr sz="1200">
              <a:solidFill>
                <a:srgbClr val="4B0550"/>
              </a:solidFill>
              <a:latin typeface="Optimistic Text"/>
              <a:ea typeface="Optimistic Text"/>
              <a:cs typeface="Optimistic Text"/>
              <a:sym typeface="Optimistic Text"/>
            </a:endParaRPr>
          </a:p>
        </p:txBody>
      </p:sp>
      <p:grpSp>
        <p:nvGrpSpPr>
          <p:cNvPr id="382" name="Google Shape;382;p44"/>
          <p:cNvGrpSpPr/>
          <p:nvPr/>
        </p:nvGrpSpPr>
        <p:grpSpPr>
          <a:xfrm>
            <a:off x="6056896" y="3612832"/>
            <a:ext cx="551180" cy="551180"/>
            <a:chOff x="886071" y="1731845"/>
            <a:chExt cx="551180" cy="551180"/>
          </a:xfrm>
        </p:grpSpPr>
        <p:sp>
          <p:nvSpPr>
            <p:cNvPr id="383" name="Google Shape;383;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84" name="Google Shape;384;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85" name="Google Shape;385;p44"/>
          <p:cNvSpPr txBox="1"/>
          <p:nvPr/>
        </p:nvSpPr>
        <p:spPr>
          <a:xfrm>
            <a:off x="6150536" y="37434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05</a:t>
            </a:r>
            <a:endParaRPr b="1" sz="1800">
              <a:solidFill>
                <a:srgbClr val="4B0550"/>
              </a:solidFill>
              <a:latin typeface="Optimistic Text"/>
              <a:ea typeface="Optimistic Text"/>
              <a:cs typeface="Optimistic Text"/>
              <a:sym typeface="Optimistic Text"/>
            </a:endParaRPr>
          </a:p>
        </p:txBody>
      </p:sp>
      <p:sp>
        <p:nvSpPr>
          <p:cNvPr id="386" name="Google Shape;386;p44"/>
          <p:cNvSpPr/>
          <p:nvPr/>
        </p:nvSpPr>
        <p:spPr>
          <a:xfrm>
            <a:off x="5810763" y="45760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87" name="Google Shape;387;p44"/>
          <p:cNvSpPr/>
          <p:nvPr/>
        </p:nvSpPr>
        <p:spPr>
          <a:xfrm>
            <a:off x="5768500" y="45352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88" name="Google Shape;388;p44"/>
          <p:cNvSpPr txBox="1"/>
          <p:nvPr/>
        </p:nvSpPr>
        <p:spPr>
          <a:xfrm>
            <a:off x="6777875" y="4732075"/>
            <a:ext cx="30750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Staying Safe with AI</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Your AI Safety Toolkit</a:t>
            </a:r>
            <a:endParaRPr sz="1200">
              <a:solidFill>
                <a:srgbClr val="4B0550"/>
              </a:solidFill>
              <a:latin typeface="Optimistic Text"/>
              <a:ea typeface="Optimistic Text"/>
              <a:cs typeface="Optimistic Text"/>
              <a:sym typeface="Optimistic Text"/>
            </a:endParaRPr>
          </a:p>
        </p:txBody>
      </p:sp>
      <p:grpSp>
        <p:nvGrpSpPr>
          <p:cNvPr id="389" name="Google Shape;389;p44"/>
          <p:cNvGrpSpPr/>
          <p:nvPr/>
        </p:nvGrpSpPr>
        <p:grpSpPr>
          <a:xfrm>
            <a:off x="6056896" y="4719133"/>
            <a:ext cx="551180" cy="551180"/>
            <a:chOff x="886071" y="1731845"/>
            <a:chExt cx="551180" cy="551180"/>
          </a:xfrm>
        </p:grpSpPr>
        <p:sp>
          <p:nvSpPr>
            <p:cNvPr id="390" name="Google Shape;390;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91" name="Google Shape;391;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92" name="Google Shape;392;p44"/>
          <p:cNvSpPr txBox="1"/>
          <p:nvPr/>
        </p:nvSpPr>
        <p:spPr>
          <a:xfrm>
            <a:off x="6150536" y="48497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06</a:t>
            </a:r>
            <a:endParaRPr b="1" sz="1800">
              <a:solidFill>
                <a:srgbClr val="4B0550"/>
              </a:solidFill>
              <a:latin typeface="Optimistic Text"/>
              <a:ea typeface="Optimistic Text"/>
              <a:cs typeface="Optimistic Text"/>
              <a:sym typeface="Optimistic Text"/>
            </a:endParaRPr>
          </a:p>
        </p:txBody>
      </p:sp>
      <p:sp>
        <p:nvSpPr>
          <p:cNvPr id="393" name="Google Shape;393;p44"/>
          <p:cNvSpPr/>
          <p:nvPr/>
        </p:nvSpPr>
        <p:spPr>
          <a:xfrm>
            <a:off x="5810763" y="56823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94" name="Google Shape;394;p44"/>
          <p:cNvSpPr/>
          <p:nvPr/>
        </p:nvSpPr>
        <p:spPr>
          <a:xfrm>
            <a:off x="5768500" y="56415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395" name="Google Shape;395;p44"/>
          <p:cNvSpPr txBox="1"/>
          <p:nvPr/>
        </p:nvSpPr>
        <p:spPr>
          <a:xfrm>
            <a:off x="6777875" y="5838375"/>
            <a:ext cx="30750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AI &amp; Your Future</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Your Role in Africa’s AI Future</a:t>
            </a:r>
            <a:endParaRPr sz="1200">
              <a:solidFill>
                <a:srgbClr val="4B0550"/>
              </a:solidFill>
              <a:latin typeface="Optimistic Text"/>
              <a:ea typeface="Optimistic Text"/>
              <a:cs typeface="Optimistic Text"/>
              <a:sym typeface="Optimistic Text"/>
            </a:endParaRPr>
          </a:p>
        </p:txBody>
      </p:sp>
      <p:grpSp>
        <p:nvGrpSpPr>
          <p:cNvPr id="396" name="Google Shape;396;p44"/>
          <p:cNvGrpSpPr/>
          <p:nvPr/>
        </p:nvGrpSpPr>
        <p:grpSpPr>
          <a:xfrm>
            <a:off x="6056896" y="5825433"/>
            <a:ext cx="551180" cy="551180"/>
            <a:chOff x="886071" y="1731845"/>
            <a:chExt cx="551180" cy="551180"/>
          </a:xfrm>
        </p:grpSpPr>
        <p:sp>
          <p:nvSpPr>
            <p:cNvPr id="397" name="Google Shape;397;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398" name="Google Shape;398;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399" name="Google Shape;399;p44"/>
          <p:cNvSpPr txBox="1"/>
          <p:nvPr/>
        </p:nvSpPr>
        <p:spPr>
          <a:xfrm>
            <a:off x="6150536" y="59560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07</a:t>
            </a:r>
            <a:endParaRPr b="1" sz="1800">
              <a:solidFill>
                <a:srgbClr val="4B0550"/>
              </a:solidFill>
              <a:latin typeface="Optimistic Text"/>
              <a:ea typeface="Optimistic Text"/>
              <a:cs typeface="Optimistic Text"/>
              <a:sym typeface="Optimistic Text"/>
            </a:endParaRPr>
          </a:p>
        </p:txBody>
      </p:sp>
      <p:sp>
        <p:nvSpPr>
          <p:cNvPr id="400" name="Google Shape;400;p44"/>
          <p:cNvSpPr/>
          <p:nvPr/>
        </p:nvSpPr>
        <p:spPr>
          <a:xfrm>
            <a:off x="5810763" y="6788663"/>
            <a:ext cx="4913700" cy="9270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401" name="Google Shape;401;p44"/>
          <p:cNvSpPr/>
          <p:nvPr/>
        </p:nvSpPr>
        <p:spPr>
          <a:xfrm>
            <a:off x="5768500" y="6747888"/>
            <a:ext cx="4913700" cy="9270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a:p>
            <a:pPr indent="0" lvl="0" marL="0" rtl="0" algn="l">
              <a:spcBef>
                <a:spcPts val="0"/>
              </a:spcBef>
              <a:spcAft>
                <a:spcPts val="0"/>
              </a:spcAft>
              <a:buNone/>
            </a:pPr>
            <a:r>
              <a:t/>
            </a:r>
            <a:endParaRPr/>
          </a:p>
        </p:txBody>
      </p:sp>
      <p:sp>
        <p:nvSpPr>
          <p:cNvPr id="402" name="Google Shape;402;p44"/>
          <p:cNvSpPr txBox="1"/>
          <p:nvPr/>
        </p:nvSpPr>
        <p:spPr>
          <a:xfrm>
            <a:off x="6777875" y="6944675"/>
            <a:ext cx="3075000" cy="5253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Wrap-Up &amp; Assessment</a:t>
            </a:r>
            <a:endParaRPr b="1" sz="2100">
              <a:solidFill>
                <a:srgbClr val="4B0550"/>
              </a:solidFill>
              <a:latin typeface="Optimistic Text"/>
              <a:ea typeface="Optimistic Text"/>
              <a:cs typeface="Optimistic Text"/>
              <a:sym typeface="Optimistic Text"/>
            </a:endParaRPr>
          </a:p>
          <a:p>
            <a:pPr indent="0" lvl="0" marL="12700" rtl="0" algn="l">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AI Literacy Achievement Unlocked</a:t>
            </a:r>
            <a:endParaRPr sz="1200">
              <a:solidFill>
                <a:srgbClr val="4B0550"/>
              </a:solidFill>
              <a:latin typeface="Optimistic Text"/>
              <a:ea typeface="Optimistic Text"/>
              <a:cs typeface="Optimistic Text"/>
              <a:sym typeface="Optimistic Text"/>
            </a:endParaRPr>
          </a:p>
        </p:txBody>
      </p:sp>
      <p:grpSp>
        <p:nvGrpSpPr>
          <p:cNvPr id="403" name="Google Shape;403;p44"/>
          <p:cNvGrpSpPr/>
          <p:nvPr/>
        </p:nvGrpSpPr>
        <p:grpSpPr>
          <a:xfrm>
            <a:off x="6056896" y="6931733"/>
            <a:ext cx="551180" cy="551180"/>
            <a:chOff x="886071" y="1731845"/>
            <a:chExt cx="551180" cy="551180"/>
          </a:xfrm>
        </p:grpSpPr>
        <p:sp>
          <p:nvSpPr>
            <p:cNvPr id="404" name="Google Shape;404;p44"/>
            <p:cNvSpPr/>
            <p:nvPr/>
          </p:nvSpPr>
          <p:spPr>
            <a:xfrm>
              <a:off x="886071" y="1731845"/>
              <a:ext cx="551180" cy="551180"/>
            </a:xfrm>
            <a:custGeom>
              <a:rect b="b" l="l" r="r" t="t"/>
              <a:pathLst>
                <a:path extrusionOk="0" h="551180" w="55118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405" name="Google Shape;405;p44"/>
            <p:cNvSpPr/>
            <p:nvPr/>
          </p:nvSpPr>
          <p:spPr>
            <a:xfrm>
              <a:off x="886071" y="1731845"/>
              <a:ext cx="551180" cy="551180"/>
            </a:xfrm>
            <a:custGeom>
              <a:rect b="b" l="l" r="r" t="t"/>
              <a:pathLst>
                <a:path extrusionOk="0" h="551180" w="55118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406" name="Google Shape;406;p44"/>
          <p:cNvSpPr txBox="1"/>
          <p:nvPr/>
        </p:nvSpPr>
        <p:spPr>
          <a:xfrm>
            <a:off x="6150536" y="7062332"/>
            <a:ext cx="363900" cy="289800"/>
          </a:xfrm>
          <a:prstGeom prst="rect">
            <a:avLst/>
          </a:prstGeom>
          <a:noFill/>
          <a:ln>
            <a:noFill/>
          </a:ln>
        </p:spPr>
        <p:txBody>
          <a:bodyPr anchorCtr="0" anchor="t" bIns="0" lIns="0" spcFirstLastPara="1" rIns="0" wrap="square" tIns="12700">
            <a:spAutoFit/>
          </a:bodyPr>
          <a:lstStyle/>
          <a:p>
            <a:pPr indent="0" lvl="0" marL="1270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08</a:t>
            </a:r>
            <a:endParaRPr b="1" sz="1800">
              <a:solidFill>
                <a:srgbClr val="4B0550"/>
              </a:solidFill>
              <a:latin typeface="Optimistic Text"/>
              <a:ea typeface="Optimistic Text"/>
              <a:cs typeface="Optimistic Text"/>
              <a:sym typeface="Optimistic Text"/>
            </a:endParaRPr>
          </a:p>
        </p:txBody>
      </p:sp>
      <p:pic>
        <p:nvPicPr>
          <p:cNvPr id="407" name="Google Shape;407;p44" title="Asset 1.png"/>
          <p:cNvPicPr preferRelativeResize="0"/>
          <p:nvPr/>
        </p:nvPicPr>
        <p:blipFill rotWithShape="1">
          <a:blip r:embed="rId3">
            <a:alphaModFix/>
          </a:blip>
          <a:srcRect b="0" l="13473" r="53221" t="0"/>
          <a:stretch/>
        </p:blipFill>
        <p:spPr>
          <a:xfrm>
            <a:off x="12192000" y="20425"/>
            <a:ext cx="6091201" cy="10246150"/>
          </a:xfrm>
          <a:prstGeom prst="rect">
            <a:avLst/>
          </a:prstGeom>
          <a:solidFill>
            <a:srgbClr val="4B0550"/>
          </a:solid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45"/>
          <p:cNvSpPr txBox="1"/>
          <p:nvPr/>
        </p:nvSpPr>
        <p:spPr>
          <a:xfrm>
            <a:off x="699425" y="3649350"/>
            <a:ext cx="4314900" cy="1748100"/>
          </a:xfrm>
          <a:prstGeom prst="rect">
            <a:avLst/>
          </a:prstGeom>
          <a:noFill/>
          <a:ln>
            <a:noFill/>
          </a:ln>
        </p:spPr>
        <p:txBody>
          <a:bodyPr anchorCtr="0" anchor="t"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Opening &amp; Icebreaker</a:t>
            </a:r>
            <a:endParaRPr b="1" sz="5400">
              <a:solidFill>
                <a:srgbClr val="FFFFFF"/>
              </a:solidFill>
              <a:latin typeface="Optimistic Display"/>
              <a:ea typeface="Optimistic Display"/>
              <a:cs typeface="Optimistic Display"/>
              <a:sym typeface="Optimistic Display"/>
            </a:endParaRPr>
          </a:p>
        </p:txBody>
      </p:sp>
      <p:sp>
        <p:nvSpPr>
          <p:cNvPr id="413" name="Google Shape;413;p45"/>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10 Minutes</a:t>
            </a:r>
            <a:endParaRPr>
              <a:solidFill>
                <a:srgbClr val="FFFFFF"/>
              </a:solidFill>
              <a:latin typeface="Optimistic Text"/>
              <a:ea typeface="Optimistic Text"/>
              <a:cs typeface="Optimistic Text"/>
              <a:sym typeface="Optimistic Text"/>
            </a:endParaRPr>
          </a:p>
        </p:txBody>
      </p:sp>
      <p:pic>
        <p:nvPicPr>
          <p:cNvPr id="414" name="Google Shape;414;p45" title="Middle E Asset 02.png"/>
          <p:cNvPicPr preferRelativeResize="0"/>
          <p:nvPr/>
        </p:nvPicPr>
        <p:blipFill rotWithShape="1">
          <a:blip r:embed="rId3">
            <a:alphaModFix/>
          </a:blip>
          <a:srcRect b="16257" l="0" r="0" t="16257"/>
          <a:stretch/>
        </p:blipFill>
        <p:spPr>
          <a:xfrm>
            <a:off x="6095999" y="0"/>
            <a:ext cx="12191998" cy="1028700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8" name="Shape 418"/>
        <p:cNvGrpSpPr/>
        <p:nvPr/>
      </p:nvGrpSpPr>
      <p:grpSpPr>
        <a:xfrm>
          <a:off x="0" y="0"/>
          <a:ext cx="0" cy="0"/>
          <a:chOff x="0" y="0"/>
          <a:chExt cx="0" cy="0"/>
        </a:xfrm>
      </p:grpSpPr>
      <p:sp>
        <p:nvSpPr>
          <p:cNvPr id="419" name="Google Shape;419;p46"/>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0" name="Google Shape;420;p46"/>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1" name="Google Shape;421;p46"/>
          <p:cNvSpPr txBox="1"/>
          <p:nvPr/>
        </p:nvSpPr>
        <p:spPr>
          <a:xfrm>
            <a:off x="5388950" y="5064000"/>
            <a:ext cx="75102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AI is in your world already</a:t>
            </a:r>
            <a:endParaRPr b="1" sz="7200">
              <a:solidFill>
                <a:srgbClr val="4B0550"/>
              </a:solidFill>
              <a:latin typeface="Optimistic Display"/>
              <a:ea typeface="Optimistic Display"/>
              <a:cs typeface="Optimistic Display"/>
              <a:sym typeface="Optimistic Display"/>
            </a:endParaRPr>
          </a:p>
        </p:txBody>
      </p:sp>
      <p:sp>
        <p:nvSpPr>
          <p:cNvPr id="422" name="Google Shape;422;p46"/>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423" name="Google Shape;423;p46" title="AI.png"/>
          <p:cNvPicPr preferRelativeResize="0"/>
          <p:nvPr/>
        </p:nvPicPr>
        <p:blipFill>
          <a:blip r:embed="rId3">
            <a:alphaModFix/>
          </a:blip>
          <a:stretch>
            <a:fillRect/>
          </a:stretch>
        </p:blipFill>
        <p:spPr>
          <a:xfrm>
            <a:off x="8502325" y="3146800"/>
            <a:ext cx="1284350" cy="1295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7" name="Shape 427"/>
        <p:cNvGrpSpPr/>
        <p:nvPr/>
      </p:nvGrpSpPr>
      <p:grpSpPr>
        <a:xfrm>
          <a:off x="0" y="0"/>
          <a:ext cx="0" cy="0"/>
          <a:chOff x="0" y="0"/>
          <a:chExt cx="0" cy="0"/>
        </a:xfrm>
      </p:grpSpPr>
      <p:sp>
        <p:nvSpPr>
          <p:cNvPr id="428" name="Google Shape;428;p47"/>
          <p:cNvSpPr/>
          <p:nvPr/>
        </p:nvSpPr>
        <p:spPr>
          <a:xfrm>
            <a:off x="740660" y="6724085"/>
            <a:ext cx="4913700" cy="12996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429" name="Google Shape;429;p47"/>
          <p:cNvSpPr/>
          <p:nvPr/>
        </p:nvSpPr>
        <p:spPr>
          <a:xfrm>
            <a:off x="685350" y="6666925"/>
            <a:ext cx="4913700" cy="12996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430" name="Google Shape;430;p47"/>
          <p:cNvSpPr txBox="1"/>
          <p:nvPr/>
        </p:nvSpPr>
        <p:spPr>
          <a:xfrm>
            <a:off x="1965975" y="6901075"/>
            <a:ext cx="3226200" cy="831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733"/>
              </a:spcBef>
              <a:spcAft>
                <a:spcPts val="0"/>
              </a:spcAft>
              <a:buNone/>
            </a:pPr>
            <a:r>
              <a:rPr lang="en" sz="1800">
                <a:solidFill>
                  <a:srgbClr val="4B0550"/>
                </a:solidFill>
                <a:latin typeface="Optimistic Text"/>
                <a:ea typeface="Optimistic Text"/>
                <a:cs typeface="Optimistic Text"/>
                <a:sym typeface="Optimistic Text"/>
              </a:rPr>
              <a:t>Let’s see how you’re already interacting with AI in your favorite apps!</a:t>
            </a:r>
            <a:endParaRPr sz="1800">
              <a:solidFill>
                <a:srgbClr val="4B0550"/>
              </a:solidFill>
              <a:latin typeface="Optimistic Text"/>
              <a:ea typeface="Optimistic Text"/>
              <a:cs typeface="Optimistic Text"/>
              <a:sym typeface="Optimistic Text"/>
            </a:endParaRPr>
          </a:p>
        </p:txBody>
      </p:sp>
      <p:sp>
        <p:nvSpPr>
          <p:cNvPr id="431" name="Google Shape;431;p47"/>
          <p:cNvSpPr txBox="1"/>
          <p:nvPr/>
        </p:nvSpPr>
        <p:spPr>
          <a:xfrm>
            <a:off x="700475" y="2207400"/>
            <a:ext cx="5356200" cy="37134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b="1" lang="en" sz="6000">
                <a:solidFill>
                  <a:srgbClr val="4B0550"/>
                </a:solidFill>
                <a:latin typeface="Optimistic Text"/>
                <a:ea typeface="Optimistic Text"/>
                <a:cs typeface="Optimistic Text"/>
                <a:sym typeface="Optimistic Text"/>
              </a:rPr>
              <a:t>Did you know AI is already part of your daily life?</a:t>
            </a:r>
            <a:endParaRPr sz="6000">
              <a:solidFill>
                <a:srgbClr val="4B0550"/>
              </a:solidFill>
              <a:latin typeface="Optimistic Text"/>
              <a:ea typeface="Optimistic Text"/>
              <a:cs typeface="Optimistic Text"/>
              <a:sym typeface="Optimistic Text"/>
            </a:endParaRPr>
          </a:p>
        </p:txBody>
      </p:sp>
      <p:sp>
        <p:nvSpPr>
          <p:cNvPr id="432" name="Google Shape;432;p47"/>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pic>
        <p:nvPicPr>
          <p:cNvPr id="433" name="Google Shape;433;p47" title="Next Icon.png"/>
          <p:cNvPicPr preferRelativeResize="0"/>
          <p:nvPr/>
        </p:nvPicPr>
        <p:blipFill>
          <a:blip r:embed="rId3">
            <a:alphaModFix/>
          </a:blip>
          <a:stretch>
            <a:fillRect/>
          </a:stretch>
        </p:blipFill>
        <p:spPr>
          <a:xfrm>
            <a:off x="899585" y="6896949"/>
            <a:ext cx="839550" cy="839550"/>
          </a:xfrm>
          <a:prstGeom prst="rect">
            <a:avLst/>
          </a:prstGeom>
          <a:noFill/>
          <a:ln>
            <a:noFill/>
          </a:ln>
        </p:spPr>
      </p:pic>
      <p:pic>
        <p:nvPicPr>
          <p:cNvPr id="434" name="Google Shape;434;p47" title="AdobeStock_503492645.jpg"/>
          <p:cNvPicPr preferRelativeResize="0"/>
          <p:nvPr/>
        </p:nvPicPr>
        <p:blipFill rotWithShape="1">
          <a:blip r:embed="rId4">
            <a:alphaModFix/>
          </a:blip>
          <a:srcRect b="0" l="16676" r="16676" t="0"/>
          <a:stretch/>
        </p:blipFill>
        <p:spPr>
          <a:xfrm>
            <a:off x="6233129" y="1729679"/>
            <a:ext cx="3530100" cy="3530100"/>
          </a:xfrm>
          <a:prstGeom prst="roundRect">
            <a:avLst>
              <a:gd fmla="val 7787" name="adj"/>
            </a:avLst>
          </a:prstGeom>
          <a:noFill/>
          <a:ln>
            <a:noFill/>
          </a:ln>
        </p:spPr>
      </p:pic>
      <p:pic>
        <p:nvPicPr>
          <p:cNvPr id="435" name="Google Shape;435;p47" title="Middle E Asset 10.jpeg"/>
          <p:cNvPicPr preferRelativeResize="0"/>
          <p:nvPr/>
        </p:nvPicPr>
        <p:blipFill rotWithShape="1">
          <a:blip r:embed="rId5">
            <a:alphaModFix/>
          </a:blip>
          <a:srcRect b="0" l="0" r="0" t="0"/>
          <a:stretch/>
        </p:blipFill>
        <p:spPr>
          <a:xfrm>
            <a:off x="9969839" y="1729679"/>
            <a:ext cx="3530100" cy="3530100"/>
          </a:xfrm>
          <a:prstGeom prst="roundRect">
            <a:avLst>
              <a:gd fmla="val 7787" name="adj"/>
            </a:avLst>
          </a:prstGeom>
          <a:noFill/>
          <a:ln>
            <a:noFill/>
          </a:ln>
        </p:spPr>
      </p:pic>
      <p:pic>
        <p:nvPicPr>
          <p:cNvPr id="436" name="Google Shape;436;p47" title="2149332880.jpg"/>
          <p:cNvPicPr preferRelativeResize="0"/>
          <p:nvPr/>
        </p:nvPicPr>
        <p:blipFill rotWithShape="1">
          <a:blip r:embed="rId6">
            <a:alphaModFix/>
          </a:blip>
          <a:srcRect b="7397" l="585" r="42619" t="7388"/>
          <a:stretch/>
        </p:blipFill>
        <p:spPr>
          <a:xfrm>
            <a:off x="13719625" y="1729679"/>
            <a:ext cx="3530100" cy="3530100"/>
          </a:xfrm>
          <a:prstGeom prst="roundRect">
            <a:avLst>
              <a:gd fmla="val 7787" name="adj"/>
            </a:avLst>
          </a:prstGeom>
          <a:noFill/>
          <a:ln>
            <a:noFill/>
          </a:ln>
        </p:spPr>
      </p:pic>
      <p:pic>
        <p:nvPicPr>
          <p:cNvPr id="437" name="Google Shape;437;p47" title="Middle E Asset 11.jpeg"/>
          <p:cNvPicPr preferRelativeResize="0"/>
          <p:nvPr/>
        </p:nvPicPr>
        <p:blipFill rotWithShape="1">
          <a:blip r:embed="rId7">
            <a:alphaModFix/>
          </a:blip>
          <a:srcRect b="29213" l="0" r="16667" t="16184"/>
          <a:stretch/>
        </p:blipFill>
        <p:spPr>
          <a:xfrm>
            <a:off x="6233129" y="5438275"/>
            <a:ext cx="5387700" cy="3530100"/>
          </a:xfrm>
          <a:prstGeom prst="roundRect">
            <a:avLst>
              <a:gd fmla="val 7787" name="adj"/>
            </a:avLst>
          </a:prstGeom>
          <a:noFill/>
          <a:ln>
            <a:noFill/>
          </a:ln>
        </p:spPr>
      </p:pic>
      <p:pic>
        <p:nvPicPr>
          <p:cNvPr id="438" name="Google Shape;438;p47" title="Middle E Asset 12.jpeg"/>
          <p:cNvPicPr preferRelativeResize="0"/>
          <p:nvPr/>
        </p:nvPicPr>
        <p:blipFill rotWithShape="1">
          <a:blip r:embed="rId8">
            <a:alphaModFix/>
          </a:blip>
          <a:srcRect b="17239" l="0" r="0" t="17239"/>
          <a:stretch/>
        </p:blipFill>
        <p:spPr>
          <a:xfrm>
            <a:off x="11848957" y="5438275"/>
            <a:ext cx="5387700" cy="3530100"/>
          </a:xfrm>
          <a:prstGeom prst="roundRect">
            <a:avLst>
              <a:gd fmla="val 7787" name="adj"/>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2" name="Shape 442"/>
        <p:cNvGrpSpPr/>
        <p:nvPr/>
      </p:nvGrpSpPr>
      <p:grpSpPr>
        <a:xfrm>
          <a:off x="0" y="0"/>
          <a:ext cx="0" cy="0"/>
          <a:chOff x="0" y="0"/>
          <a:chExt cx="0" cy="0"/>
        </a:xfrm>
      </p:grpSpPr>
      <p:sp>
        <p:nvSpPr>
          <p:cNvPr id="443" name="Google Shape;443;p48"/>
          <p:cNvSpPr/>
          <p:nvPr/>
        </p:nvSpPr>
        <p:spPr>
          <a:xfrm>
            <a:off x="7017525" y="1118600"/>
            <a:ext cx="4243200" cy="2081700"/>
          </a:xfrm>
          <a:prstGeom prst="roundRect">
            <a:avLst>
              <a:gd fmla="val 18897"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4" name="Google Shape;444;p48"/>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5" name="Google Shape;445;p48"/>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6" name="Google Shape;446;p48"/>
          <p:cNvSpPr txBox="1"/>
          <p:nvPr/>
        </p:nvSpPr>
        <p:spPr>
          <a:xfrm>
            <a:off x="5388950" y="5292600"/>
            <a:ext cx="7510200" cy="9975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Your Mission</a:t>
            </a:r>
            <a:endParaRPr b="1" sz="7200">
              <a:solidFill>
                <a:srgbClr val="4B0550"/>
              </a:solidFill>
              <a:latin typeface="Optimistic Display"/>
              <a:ea typeface="Optimistic Display"/>
              <a:cs typeface="Optimistic Display"/>
              <a:sym typeface="Optimistic Display"/>
            </a:endParaRPr>
          </a:p>
        </p:txBody>
      </p:sp>
      <p:sp>
        <p:nvSpPr>
          <p:cNvPr id="447" name="Google Shape;447;p48"/>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48" name="Google Shape;448;p48"/>
          <p:cNvSpPr txBox="1"/>
          <p:nvPr/>
        </p:nvSpPr>
        <p:spPr>
          <a:xfrm>
            <a:off x="6098400" y="6402750"/>
            <a:ext cx="6093600" cy="4617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53"/>
              </a:spcBef>
              <a:spcAft>
                <a:spcPts val="0"/>
              </a:spcAft>
              <a:buNone/>
            </a:pPr>
            <a:r>
              <a:rPr lang="en" sz="3000">
                <a:solidFill>
                  <a:srgbClr val="4B0550"/>
                </a:solidFill>
                <a:latin typeface="Optimistic Text"/>
                <a:ea typeface="Optimistic Text"/>
                <a:cs typeface="Optimistic Text"/>
                <a:sym typeface="Optimistic Text"/>
              </a:rPr>
              <a:t>Spot which features use AI.</a:t>
            </a:r>
            <a:endParaRPr sz="3000">
              <a:solidFill>
                <a:srgbClr val="4B0550"/>
              </a:solidFill>
              <a:latin typeface="Optimistic Text"/>
              <a:ea typeface="Optimistic Text"/>
              <a:cs typeface="Optimistic Text"/>
              <a:sym typeface="Optimistic Text"/>
            </a:endParaRPr>
          </a:p>
        </p:txBody>
      </p:sp>
      <p:pic>
        <p:nvPicPr>
          <p:cNvPr id="449" name="Google Shape;449;p48" title="Target.png"/>
          <p:cNvPicPr preferRelativeResize="0"/>
          <p:nvPr/>
        </p:nvPicPr>
        <p:blipFill>
          <a:blip r:embed="rId3">
            <a:alphaModFix/>
          </a:blip>
          <a:stretch>
            <a:fillRect/>
          </a:stretch>
        </p:blipFill>
        <p:spPr>
          <a:xfrm>
            <a:off x="8501325" y="3145225"/>
            <a:ext cx="1306275" cy="1298650"/>
          </a:xfrm>
          <a:prstGeom prst="rect">
            <a:avLst/>
          </a:prstGeom>
          <a:noFill/>
          <a:ln>
            <a:noFill/>
          </a:ln>
        </p:spPr>
      </p:pic>
      <p:sp>
        <p:nvSpPr>
          <p:cNvPr id="450" name="Google Shape;450;p48"/>
          <p:cNvSpPr txBox="1"/>
          <p:nvPr/>
        </p:nvSpPr>
        <p:spPr>
          <a:xfrm>
            <a:off x="8733538" y="1473050"/>
            <a:ext cx="1909500" cy="461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3000">
                <a:solidFill>
                  <a:srgbClr val="4B0550"/>
                </a:solidFill>
                <a:latin typeface="Optimistic Text"/>
                <a:ea typeface="Optimistic Text"/>
                <a:cs typeface="Optimistic Text"/>
                <a:sym typeface="Optimistic Text"/>
              </a:rPr>
              <a:t>ACTIVITY</a:t>
            </a:r>
            <a:endParaRPr b="1" sz="3000">
              <a:solidFill>
                <a:srgbClr val="4B0550"/>
              </a:solidFill>
              <a:latin typeface="Optimistic Text"/>
              <a:ea typeface="Optimistic Text"/>
              <a:cs typeface="Optimistic Text"/>
              <a:sym typeface="Optimistic Text"/>
            </a:endParaRPr>
          </a:p>
        </p:txBody>
      </p:sp>
      <p:pic>
        <p:nvPicPr>
          <p:cNvPr id="451" name="Google Shape;451;p48" title="Asset 55.png"/>
          <p:cNvPicPr preferRelativeResize="0"/>
          <p:nvPr/>
        </p:nvPicPr>
        <p:blipFill rotWithShape="1">
          <a:blip r:embed="rId4">
            <a:alphaModFix/>
          </a:blip>
          <a:srcRect b="0" l="0" r="0" t="0"/>
          <a:stretch/>
        </p:blipFill>
        <p:spPr>
          <a:xfrm>
            <a:off x="7665888" y="1340275"/>
            <a:ext cx="727250" cy="727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pic>
        <p:nvPicPr>
          <p:cNvPr id="456" name="Google Shape;456;p49" title="IG Filters.png"/>
          <p:cNvPicPr preferRelativeResize="0"/>
          <p:nvPr/>
        </p:nvPicPr>
        <p:blipFill>
          <a:blip r:embed="rId3">
            <a:alphaModFix/>
          </a:blip>
          <a:stretch>
            <a:fillRect/>
          </a:stretch>
        </p:blipFill>
        <p:spPr>
          <a:xfrm>
            <a:off x="9145200" y="700100"/>
            <a:ext cx="1971150" cy="4272353"/>
          </a:xfrm>
          <a:prstGeom prst="rect">
            <a:avLst/>
          </a:prstGeom>
          <a:noFill/>
          <a:ln>
            <a:noFill/>
          </a:ln>
        </p:spPr>
      </p:pic>
      <p:pic>
        <p:nvPicPr>
          <p:cNvPr id="457" name="Google Shape;457;p49" title="YouTube Recommendations.png"/>
          <p:cNvPicPr preferRelativeResize="0"/>
          <p:nvPr/>
        </p:nvPicPr>
        <p:blipFill rotWithShape="1">
          <a:blip r:embed="rId4">
            <a:alphaModFix/>
          </a:blip>
          <a:srcRect b="0" l="0" r="0" t="0"/>
          <a:stretch/>
        </p:blipFill>
        <p:spPr>
          <a:xfrm>
            <a:off x="11507612" y="700100"/>
            <a:ext cx="1971150" cy="4272353"/>
          </a:xfrm>
          <a:prstGeom prst="rect">
            <a:avLst/>
          </a:prstGeom>
          <a:noFill/>
          <a:ln>
            <a:noFill/>
          </a:ln>
        </p:spPr>
      </p:pic>
      <p:pic>
        <p:nvPicPr>
          <p:cNvPr id="458" name="Google Shape;458;p49" title="Google Translate Camera.png"/>
          <p:cNvPicPr preferRelativeResize="0"/>
          <p:nvPr/>
        </p:nvPicPr>
        <p:blipFill rotWithShape="1">
          <a:blip r:embed="rId5">
            <a:alphaModFix/>
          </a:blip>
          <a:srcRect b="0" l="0" r="0" t="0"/>
          <a:stretch/>
        </p:blipFill>
        <p:spPr>
          <a:xfrm>
            <a:off x="13870037" y="700100"/>
            <a:ext cx="1971150" cy="4272353"/>
          </a:xfrm>
          <a:prstGeom prst="rect">
            <a:avLst/>
          </a:prstGeom>
          <a:noFill/>
          <a:ln>
            <a:noFill/>
          </a:ln>
        </p:spPr>
      </p:pic>
      <p:pic>
        <p:nvPicPr>
          <p:cNvPr id="459" name="Google Shape;459;p49" title="YouTube Recommendations 2.png"/>
          <p:cNvPicPr preferRelativeResize="0"/>
          <p:nvPr/>
        </p:nvPicPr>
        <p:blipFill rotWithShape="1">
          <a:blip r:embed="rId6">
            <a:alphaModFix/>
          </a:blip>
          <a:srcRect b="0" l="0" r="0" t="0"/>
          <a:stretch/>
        </p:blipFill>
        <p:spPr>
          <a:xfrm>
            <a:off x="9145200" y="5314575"/>
            <a:ext cx="1971150" cy="4272353"/>
          </a:xfrm>
          <a:prstGeom prst="rect">
            <a:avLst/>
          </a:prstGeom>
          <a:noFill/>
          <a:ln>
            <a:noFill/>
          </a:ln>
          <a:effectLst>
            <a:reflection blurRad="0" dir="5400000" dist="38100" endA="0" endPos="20000" fadeDir="5400012" kx="0" rotWithShape="0" algn="bl" stA="10000" stPos="0" sy="-100000" ky="0"/>
          </a:effectLst>
        </p:spPr>
      </p:pic>
      <p:pic>
        <p:nvPicPr>
          <p:cNvPr id="460" name="Google Shape;460;p49" title="TikTok For You.png"/>
          <p:cNvPicPr preferRelativeResize="0"/>
          <p:nvPr/>
        </p:nvPicPr>
        <p:blipFill rotWithShape="1">
          <a:blip r:embed="rId7">
            <a:alphaModFix/>
          </a:blip>
          <a:srcRect b="0" l="0" r="0" t="0"/>
          <a:stretch/>
        </p:blipFill>
        <p:spPr>
          <a:xfrm>
            <a:off x="11507612" y="5314575"/>
            <a:ext cx="1971150" cy="4272353"/>
          </a:xfrm>
          <a:prstGeom prst="rect">
            <a:avLst/>
          </a:prstGeom>
          <a:noFill/>
          <a:ln>
            <a:noFill/>
          </a:ln>
          <a:effectLst>
            <a:reflection blurRad="0" dir="5400000" dist="38100" endA="0" endPos="20000" fadeDir="5400012" kx="0" rotWithShape="0" algn="bl" stA="10000" stPos="0" sy="-100000" ky="0"/>
          </a:effectLst>
        </p:spPr>
      </p:pic>
      <p:sp>
        <p:nvSpPr>
          <p:cNvPr id="461" name="Google Shape;461;p49"/>
          <p:cNvSpPr txBox="1"/>
          <p:nvPr/>
        </p:nvSpPr>
        <p:spPr>
          <a:xfrm>
            <a:off x="1403300" y="1686963"/>
            <a:ext cx="4692600" cy="3694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lang="en" sz="6000">
                <a:solidFill>
                  <a:srgbClr val="4B0550"/>
                </a:solidFill>
                <a:latin typeface="Optimistic Text"/>
                <a:ea typeface="Optimistic Text"/>
                <a:cs typeface="Optimistic Text"/>
                <a:sym typeface="Optimistic Text"/>
              </a:rPr>
              <a:t>Raise your hand when you spot A</a:t>
            </a:r>
            <a:r>
              <a:rPr b="1" lang="en" sz="6000">
                <a:solidFill>
                  <a:srgbClr val="4B0550"/>
                </a:solidFill>
                <a:latin typeface="Optimistic Text"/>
                <a:ea typeface="Optimistic Text"/>
                <a:cs typeface="Optimistic Text"/>
                <a:sym typeface="Optimistic Text"/>
              </a:rPr>
              <a:t>I</a:t>
            </a:r>
            <a:r>
              <a:rPr b="1" lang="en" sz="6000">
                <a:solidFill>
                  <a:srgbClr val="4B0550"/>
                </a:solidFill>
                <a:latin typeface="Optimistic Text"/>
                <a:ea typeface="Optimistic Text"/>
                <a:cs typeface="Optimistic Text"/>
                <a:sym typeface="Optimistic Text"/>
              </a:rPr>
              <a:t> features.</a:t>
            </a:r>
            <a:endParaRPr sz="6000">
              <a:solidFill>
                <a:srgbClr val="4B0550"/>
              </a:solidFill>
              <a:latin typeface="Optimistic Text"/>
              <a:ea typeface="Optimistic Text"/>
              <a:cs typeface="Optimistic Text"/>
              <a:sym typeface="Optimistic Text"/>
            </a:endParaRPr>
          </a:p>
        </p:txBody>
      </p:sp>
      <p:grpSp>
        <p:nvGrpSpPr>
          <p:cNvPr id="462" name="Google Shape;462;p49"/>
          <p:cNvGrpSpPr/>
          <p:nvPr/>
        </p:nvGrpSpPr>
        <p:grpSpPr>
          <a:xfrm>
            <a:off x="1403293" y="5870013"/>
            <a:ext cx="178842" cy="159068"/>
            <a:chOff x="1007093" y="5843432"/>
            <a:chExt cx="178842" cy="159068"/>
          </a:xfrm>
        </p:grpSpPr>
        <p:sp>
          <p:nvSpPr>
            <p:cNvPr id="463" name="Google Shape;463;p49"/>
            <p:cNvSpPr/>
            <p:nvPr/>
          </p:nvSpPr>
          <p:spPr>
            <a:xfrm>
              <a:off x="1007093" y="5922558"/>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64" name="Google Shape;464;p49"/>
            <p:cNvSpPr/>
            <p:nvPr/>
          </p:nvSpPr>
          <p:spPr>
            <a:xfrm>
              <a:off x="1105925" y="5843432"/>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465" name="Google Shape;465;p49"/>
          <p:cNvGrpSpPr/>
          <p:nvPr/>
        </p:nvGrpSpPr>
        <p:grpSpPr>
          <a:xfrm>
            <a:off x="1403293" y="6308804"/>
            <a:ext cx="178842" cy="159068"/>
            <a:chOff x="1007093" y="6295697"/>
            <a:chExt cx="178842" cy="159068"/>
          </a:xfrm>
        </p:grpSpPr>
        <p:sp>
          <p:nvSpPr>
            <p:cNvPr id="466" name="Google Shape;466;p49"/>
            <p:cNvSpPr/>
            <p:nvPr/>
          </p:nvSpPr>
          <p:spPr>
            <a:xfrm>
              <a:off x="1007093" y="6374824"/>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67" name="Google Shape;467;p49"/>
            <p:cNvSpPr/>
            <p:nvPr/>
          </p:nvSpPr>
          <p:spPr>
            <a:xfrm>
              <a:off x="1105925" y="6295697"/>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468" name="Google Shape;468;p49"/>
          <p:cNvGrpSpPr/>
          <p:nvPr/>
        </p:nvGrpSpPr>
        <p:grpSpPr>
          <a:xfrm>
            <a:off x="1403293" y="6769986"/>
            <a:ext cx="178842" cy="159068"/>
            <a:chOff x="1007093" y="6747983"/>
            <a:chExt cx="178842" cy="159068"/>
          </a:xfrm>
        </p:grpSpPr>
        <p:sp>
          <p:nvSpPr>
            <p:cNvPr id="469" name="Google Shape;469;p49"/>
            <p:cNvSpPr/>
            <p:nvPr/>
          </p:nvSpPr>
          <p:spPr>
            <a:xfrm>
              <a:off x="1007093" y="6827110"/>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70" name="Google Shape;470;p49"/>
            <p:cNvSpPr/>
            <p:nvPr/>
          </p:nvSpPr>
          <p:spPr>
            <a:xfrm>
              <a:off x="1105925" y="67479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471" name="Google Shape;471;p49"/>
          <p:cNvGrpSpPr/>
          <p:nvPr/>
        </p:nvGrpSpPr>
        <p:grpSpPr>
          <a:xfrm>
            <a:off x="1403293" y="7188220"/>
            <a:ext cx="178842" cy="159068"/>
            <a:chOff x="1007093" y="7171018"/>
            <a:chExt cx="178842" cy="159068"/>
          </a:xfrm>
        </p:grpSpPr>
        <p:sp>
          <p:nvSpPr>
            <p:cNvPr id="472" name="Google Shape;472;p49"/>
            <p:cNvSpPr/>
            <p:nvPr/>
          </p:nvSpPr>
          <p:spPr>
            <a:xfrm>
              <a:off x="1007093" y="7250144"/>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73" name="Google Shape;473;p49"/>
            <p:cNvSpPr/>
            <p:nvPr/>
          </p:nvSpPr>
          <p:spPr>
            <a:xfrm>
              <a:off x="1105925" y="717101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474" name="Google Shape;474;p49"/>
          <p:cNvGrpSpPr/>
          <p:nvPr/>
        </p:nvGrpSpPr>
        <p:grpSpPr>
          <a:xfrm>
            <a:off x="1403295" y="7606467"/>
            <a:ext cx="178824" cy="159068"/>
            <a:chOff x="1007093" y="7594035"/>
            <a:chExt cx="178842" cy="159068"/>
          </a:xfrm>
        </p:grpSpPr>
        <p:sp>
          <p:nvSpPr>
            <p:cNvPr id="475" name="Google Shape;475;p49"/>
            <p:cNvSpPr/>
            <p:nvPr/>
          </p:nvSpPr>
          <p:spPr>
            <a:xfrm>
              <a:off x="1007093" y="7673162"/>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76" name="Google Shape;476;p49"/>
            <p:cNvSpPr/>
            <p:nvPr/>
          </p:nvSpPr>
          <p:spPr>
            <a:xfrm>
              <a:off x="1105925" y="7594035"/>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477" name="Google Shape;477;p49"/>
          <p:cNvGrpSpPr/>
          <p:nvPr/>
        </p:nvGrpSpPr>
        <p:grpSpPr>
          <a:xfrm>
            <a:off x="1403293" y="8024698"/>
            <a:ext cx="178842" cy="159068"/>
            <a:chOff x="1007093" y="8017032"/>
            <a:chExt cx="178842" cy="159068"/>
          </a:xfrm>
        </p:grpSpPr>
        <p:sp>
          <p:nvSpPr>
            <p:cNvPr id="478" name="Google Shape;478;p49"/>
            <p:cNvSpPr/>
            <p:nvPr/>
          </p:nvSpPr>
          <p:spPr>
            <a:xfrm>
              <a:off x="1007093" y="8096159"/>
              <a:ext cx="178117"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479" name="Google Shape;479;p49"/>
            <p:cNvSpPr/>
            <p:nvPr/>
          </p:nvSpPr>
          <p:spPr>
            <a:xfrm>
              <a:off x="1105925" y="8017032"/>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sp>
        <p:nvSpPr>
          <p:cNvPr id="480" name="Google Shape;480;p49"/>
          <p:cNvSpPr txBox="1"/>
          <p:nvPr/>
        </p:nvSpPr>
        <p:spPr>
          <a:xfrm>
            <a:off x="1816213" y="5645438"/>
            <a:ext cx="6210000" cy="2747400"/>
          </a:xfrm>
          <a:prstGeom prst="rect">
            <a:avLst/>
          </a:prstGeom>
          <a:noFill/>
          <a:ln>
            <a:noFill/>
          </a:ln>
        </p:spPr>
        <p:txBody>
          <a:bodyPr anchorCtr="0" anchor="t" bIns="137150" lIns="137150" spcFirstLastPara="1" rIns="137150" wrap="square" tIns="137150">
            <a:spAutoFit/>
          </a:bodyPr>
          <a:lstStyle/>
          <a:p>
            <a:pPr indent="-331467" lvl="0" marL="349568" marR="2070735" rtl="0" algn="l">
              <a:lnSpc>
                <a:spcPct val="169200"/>
              </a:lnSpc>
              <a:spcBef>
                <a:spcPts val="1088"/>
              </a:spcBef>
              <a:spcAft>
                <a:spcPts val="0"/>
              </a:spcAft>
              <a:buNone/>
            </a:pPr>
            <a:r>
              <a:rPr lang="en" sz="1800">
                <a:solidFill>
                  <a:srgbClr val="4B0550"/>
                </a:solidFill>
                <a:latin typeface="Optimistic Text"/>
                <a:ea typeface="Optimistic Text"/>
                <a:cs typeface="Optimistic Text"/>
                <a:sym typeface="Optimistic Text"/>
              </a:rPr>
              <a:t>Instagram filters</a:t>
            </a:r>
            <a:endParaRPr sz="1800">
              <a:solidFill>
                <a:srgbClr val="4B0550"/>
              </a:solidFill>
              <a:latin typeface="Optimistic Text"/>
              <a:ea typeface="Optimistic Text"/>
              <a:cs typeface="Optimistic Text"/>
              <a:sym typeface="Optimistic Text"/>
            </a:endParaRPr>
          </a:p>
          <a:p>
            <a:pPr indent="0" lvl="0" marL="0" marR="601980" rtl="0" algn="l">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WhatsApp</a:t>
            </a:r>
            <a:r>
              <a:rPr lang="en" sz="1800">
                <a:solidFill>
                  <a:srgbClr val="4B0550"/>
                </a:solidFill>
                <a:latin typeface="Optimistic Text"/>
                <a:ea typeface="Optimistic Text"/>
                <a:cs typeface="Optimistic Text"/>
                <a:sym typeface="Optimistic Text"/>
              </a:rPr>
              <a:t> voice note transcription </a:t>
            </a:r>
            <a:endParaRPr sz="1800">
              <a:solidFill>
                <a:srgbClr val="4B0550"/>
              </a:solidFill>
              <a:latin typeface="Optimistic Text"/>
              <a:ea typeface="Optimistic Text"/>
              <a:cs typeface="Optimistic Text"/>
              <a:sym typeface="Optimistic Text"/>
            </a:endParaRPr>
          </a:p>
          <a:p>
            <a:pPr indent="0" lvl="0" marL="0" marR="601980" rtl="0" algn="l">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Google</a:t>
            </a:r>
            <a:r>
              <a:rPr lang="en" sz="1800">
                <a:solidFill>
                  <a:srgbClr val="4B0550"/>
                </a:solidFill>
                <a:latin typeface="Optimistic Text"/>
                <a:ea typeface="Optimistic Text"/>
                <a:cs typeface="Optimistic Text"/>
                <a:sym typeface="Optimistic Text"/>
              </a:rPr>
              <a:t> </a:t>
            </a:r>
            <a:r>
              <a:rPr lang="en" sz="1800">
                <a:solidFill>
                  <a:srgbClr val="4B0550"/>
                </a:solidFill>
                <a:latin typeface="Optimistic Text"/>
                <a:ea typeface="Optimistic Text"/>
                <a:cs typeface="Optimistic Text"/>
                <a:sym typeface="Optimistic Text"/>
              </a:rPr>
              <a:t>Translate</a:t>
            </a:r>
            <a:r>
              <a:rPr lang="en" sz="1800">
                <a:solidFill>
                  <a:srgbClr val="4B0550"/>
                </a:solidFill>
                <a:latin typeface="Optimistic Text"/>
                <a:ea typeface="Optimistic Text"/>
                <a:cs typeface="Optimistic Text"/>
                <a:sym typeface="Optimistic Text"/>
              </a:rPr>
              <a:t> camera</a:t>
            </a:r>
            <a:endParaRPr sz="1800">
              <a:solidFill>
                <a:srgbClr val="4B0550"/>
              </a:solidFill>
              <a:latin typeface="Optimistic Text"/>
              <a:ea typeface="Optimistic Text"/>
              <a:cs typeface="Optimistic Text"/>
              <a:sym typeface="Optimistic Text"/>
            </a:endParaRPr>
          </a:p>
          <a:p>
            <a:pPr indent="0" lvl="0" marL="0" marR="1215390" rtl="0" algn="l">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Spotify  recommendations</a:t>
            </a:r>
            <a:endParaRPr sz="1800">
              <a:solidFill>
                <a:srgbClr val="4B0550"/>
              </a:solidFill>
              <a:latin typeface="Optimistic Text"/>
              <a:ea typeface="Optimistic Text"/>
              <a:cs typeface="Optimistic Text"/>
              <a:sym typeface="Optimistic Text"/>
            </a:endParaRPr>
          </a:p>
          <a:p>
            <a:pPr indent="0" lvl="0" marL="0" marR="1215390" rtl="0" algn="l">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TikTok’s “For You” page</a:t>
            </a:r>
            <a:endParaRPr sz="1800">
              <a:solidFill>
                <a:srgbClr val="4B0550"/>
              </a:solidFill>
              <a:latin typeface="Optimistic Text"/>
              <a:ea typeface="Optimistic Text"/>
              <a:cs typeface="Optimistic Text"/>
              <a:sym typeface="Optimistic Text"/>
            </a:endParaRPr>
          </a:p>
          <a:p>
            <a:pPr indent="0" lvl="0" marL="0" marR="1215390" rtl="0" algn="l">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Google</a:t>
            </a:r>
            <a:r>
              <a:rPr lang="en" sz="1800">
                <a:solidFill>
                  <a:srgbClr val="4B0550"/>
                </a:solidFill>
                <a:latin typeface="Optimistic Text"/>
                <a:ea typeface="Optimistic Text"/>
                <a:cs typeface="Optimistic Text"/>
                <a:sym typeface="Optimistic Text"/>
              </a:rPr>
              <a:t> Photos face grouping</a:t>
            </a:r>
            <a:endParaRPr sz="1800">
              <a:solidFill>
                <a:srgbClr val="4B0550"/>
              </a:solidFill>
              <a:latin typeface="Optimistic Text"/>
              <a:ea typeface="Optimistic Text"/>
              <a:cs typeface="Optimistic Text"/>
              <a:sym typeface="Optimistic Text"/>
            </a:endParaRPr>
          </a:p>
        </p:txBody>
      </p:sp>
      <p:sp>
        <p:nvSpPr>
          <p:cNvPr id="481" name="Google Shape;481;p49"/>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pic>
        <p:nvPicPr>
          <p:cNvPr id="482" name="Google Shape;482;p49" title="AI Use Case UI Screens.png"/>
          <p:cNvPicPr preferRelativeResize="0"/>
          <p:nvPr/>
        </p:nvPicPr>
        <p:blipFill rotWithShape="1">
          <a:blip r:embed="rId8">
            <a:alphaModFix/>
          </a:blip>
          <a:srcRect b="0" l="10" r="0" t="0"/>
          <a:stretch/>
        </p:blipFill>
        <p:spPr>
          <a:xfrm>
            <a:off x="13870037" y="5314575"/>
            <a:ext cx="1971150" cy="4272353"/>
          </a:xfrm>
          <a:prstGeom prst="rect">
            <a:avLst/>
          </a:prstGeom>
          <a:noFill/>
          <a:ln>
            <a:noFill/>
          </a:ln>
          <a:effectLst>
            <a:reflection blurRad="0" dir="5400000" dist="38100" endA="0" endPos="20000" fadeDir="5400012" kx="0" rotWithShape="0" algn="bl" stA="10000" stPos="0" sy="-100000" ky="0"/>
          </a:effectLst>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50"/>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88" name="Google Shape;488;p50"/>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89" name="Google Shape;489;p50"/>
          <p:cNvSpPr txBox="1"/>
          <p:nvPr/>
        </p:nvSpPr>
        <p:spPr>
          <a:xfrm>
            <a:off x="5388950" y="5292600"/>
            <a:ext cx="75102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What is Artificial Intelligence (AI)</a:t>
            </a:r>
            <a:endParaRPr b="1" sz="7200">
              <a:solidFill>
                <a:srgbClr val="4B0550"/>
              </a:solidFill>
              <a:latin typeface="Optimistic Display"/>
              <a:ea typeface="Optimistic Display"/>
              <a:cs typeface="Optimistic Display"/>
              <a:sym typeface="Optimistic Display"/>
            </a:endParaRPr>
          </a:p>
        </p:txBody>
      </p:sp>
      <p:sp>
        <p:nvSpPr>
          <p:cNvPr id="490" name="Google Shape;490;p50"/>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491" name="Google Shape;491;p50" title="Machine Learning.png"/>
          <p:cNvPicPr preferRelativeResize="0"/>
          <p:nvPr/>
        </p:nvPicPr>
        <p:blipFill>
          <a:blip r:embed="rId3">
            <a:alphaModFix/>
          </a:blip>
          <a:stretch>
            <a:fillRect/>
          </a:stretch>
        </p:blipFill>
        <p:spPr>
          <a:xfrm>
            <a:off x="8437618" y="3187758"/>
            <a:ext cx="1415175" cy="121358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5" name="Shape 495"/>
        <p:cNvGrpSpPr/>
        <p:nvPr/>
      </p:nvGrpSpPr>
      <p:grpSpPr>
        <a:xfrm>
          <a:off x="0" y="0"/>
          <a:ext cx="0" cy="0"/>
          <a:chOff x="0" y="0"/>
          <a:chExt cx="0" cy="0"/>
        </a:xfrm>
      </p:grpSpPr>
      <p:sp>
        <p:nvSpPr>
          <p:cNvPr id="496" name="Google Shape;496;p51"/>
          <p:cNvSpPr txBox="1"/>
          <p:nvPr/>
        </p:nvSpPr>
        <p:spPr>
          <a:xfrm>
            <a:off x="704100" y="3045152"/>
            <a:ext cx="5391900" cy="27705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lang="en" sz="3600">
                <a:solidFill>
                  <a:srgbClr val="4B0550"/>
                </a:solidFill>
                <a:latin typeface="Optimistic Text"/>
                <a:ea typeface="Optimistic Text"/>
                <a:cs typeface="Optimistic Text"/>
                <a:sym typeface="Optimistic Text"/>
              </a:rPr>
              <a:t>AI is technology that enables computers and machines to do things that normally require human thinking.</a:t>
            </a:r>
            <a:endParaRPr sz="3600">
              <a:solidFill>
                <a:srgbClr val="4B0550"/>
              </a:solidFill>
              <a:latin typeface="Optimistic Text"/>
              <a:ea typeface="Optimistic Text"/>
              <a:cs typeface="Optimistic Text"/>
              <a:sym typeface="Optimistic Text"/>
            </a:endParaRPr>
          </a:p>
        </p:txBody>
      </p:sp>
      <p:sp>
        <p:nvSpPr>
          <p:cNvPr id="497" name="Google Shape;497;p51"/>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sp>
        <p:nvSpPr>
          <p:cNvPr id="498" name="Google Shape;498;p51"/>
          <p:cNvSpPr/>
          <p:nvPr/>
        </p:nvSpPr>
        <p:spPr>
          <a:xfrm>
            <a:off x="7825355" y="2133902"/>
            <a:ext cx="8362500" cy="6253500"/>
          </a:xfrm>
          <a:prstGeom prst="roundRect">
            <a:avLst>
              <a:gd fmla="val 11529" name="adj"/>
            </a:avLst>
          </a:prstGeom>
          <a:solidFill>
            <a:srgbClr val="B49CBF"/>
          </a:solidFill>
          <a:ln>
            <a:noFill/>
          </a:ln>
        </p:spPr>
        <p:txBody>
          <a:bodyPr anchorCtr="0" anchor="ctr" bIns="121250" lIns="121250" spcFirstLastPara="1" rIns="121250" wrap="square" tIns="121250">
            <a:noAutofit/>
          </a:bodyPr>
          <a:lstStyle/>
          <a:p>
            <a:pPr indent="0" lvl="0" marL="0" rtl="0" algn="l">
              <a:spcBef>
                <a:spcPts val="0"/>
              </a:spcBef>
              <a:spcAft>
                <a:spcPts val="0"/>
              </a:spcAft>
              <a:buNone/>
            </a:pPr>
            <a:r>
              <a:rPr lang="en" sz="1857"/>
              <a:t> </a:t>
            </a:r>
            <a:endParaRPr sz="1857"/>
          </a:p>
          <a:p>
            <a:pPr indent="0" lvl="0" marL="0" rtl="0" algn="l">
              <a:spcBef>
                <a:spcPts val="0"/>
              </a:spcBef>
              <a:spcAft>
                <a:spcPts val="0"/>
              </a:spcAft>
              <a:buNone/>
            </a:pPr>
            <a:r>
              <a:t/>
            </a:r>
            <a:endParaRPr sz="1857"/>
          </a:p>
        </p:txBody>
      </p:sp>
      <p:sp>
        <p:nvSpPr>
          <p:cNvPr id="499" name="Google Shape;499;p51"/>
          <p:cNvSpPr/>
          <p:nvPr/>
        </p:nvSpPr>
        <p:spPr>
          <a:xfrm>
            <a:off x="7589402" y="1899600"/>
            <a:ext cx="8362500" cy="6253500"/>
          </a:xfrm>
          <a:prstGeom prst="roundRect">
            <a:avLst>
              <a:gd fmla="val 11529" name="adj"/>
            </a:avLst>
          </a:prstGeom>
          <a:solidFill>
            <a:schemeClr val="lt2"/>
          </a:solidFill>
          <a:ln>
            <a:noFill/>
          </a:ln>
        </p:spPr>
        <p:txBody>
          <a:bodyPr anchorCtr="0" anchor="ctr" bIns="121250" lIns="121250" spcFirstLastPara="1" rIns="121250" wrap="square" tIns="121250">
            <a:noAutofit/>
          </a:bodyPr>
          <a:lstStyle/>
          <a:p>
            <a:pPr indent="0" lvl="0" marL="0" rtl="0" algn="l">
              <a:spcBef>
                <a:spcPts val="0"/>
              </a:spcBef>
              <a:spcAft>
                <a:spcPts val="0"/>
              </a:spcAft>
              <a:buNone/>
            </a:pPr>
            <a:r>
              <a:rPr lang="en" sz="1857"/>
              <a:t> </a:t>
            </a:r>
            <a:endParaRPr sz="1857"/>
          </a:p>
          <a:p>
            <a:pPr indent="0" lvl="0" marL="0" rtl="0" algn="l">
              <a:spcBef>
                <a:spcPts val="0"/>
              </a:spcBef>
              <a:spcAft>
                <a:spcPts val="0"/>
              </a:spcAft>
              <a:buNone/>
            </a:pPr>
            <a:r>
              <a:t/>
            </a:r>
            <a:endParaRPr sz="1857"/>
          </a:p>
        </p:txBody>
      </p:sp>
      <p:sp>
        <p:nvSpPr>
          <p:cNvPr id="500" name="Google Shape;500;p51"/>
          <p:cNvSpPr txBox="1"/>
          <p:nvPr/>
        </p:nvSpPr>
        <p:spPr>
          <a:xfrm>
            <a:off x="9752980" y="4170750"/>
            <a:ext cx="4898100" cy="9696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Computer systems or machines that are designed to perform tasks that typically require human intelligence.</a:t>
            </a:r>
            <a:endParaRPr sz="2100">
              <a:solidFill>
                <a:srgbClr val="4B0550"/>
              </a:solidFill>
              <a:latin typeface="Optimistic Text"/>
              <a:ea typeface="Optimistic Text"/>
              <a:cs typeface="Optimistic Text"/>
              <a:sym typeface="Optimistic Text"/>
            </a:endParaRPr>
          </a:p>
        </p:txBody>
      </p:sp>
      <p:sp>
        <p:nvSpPr>
          <p:cNvPr id="501" name="Google Shape;501;p51"/>
          <p:cNvSpPr/>
          <p:nvPr/>
        </p:nvSpPr>
        <p:spPr>
          <a:xfrm>
            <a:off x="8350490" y="4098745"/>
            <a:ext cx="1113300" cy="1113600"/>
          </a:xfrm>
          <a:prstGeom prst="ellipse">
            <a:avLst/>
          </a:prstGeom>
          <a:solidFill>
            <a:srgbClr val="4B0550"/>
          </a:solidFill>
          <a:ln>
            <a:noFill/>
          </a:ln>
        </p:spPr>
        <p:txBody>
          <a:bodyPr anchorCtr="0" anchor="ctr" bIns="121250" lIns="121250" spcFirstLastPara="1" rIns="121250" wrap="square" tIns="121250">
            <a:noAutofit/>
          </a:bodyPr>
          <a:lstStyle/>
          <a:p>
            <a:pPr indent="0" lvl="0" marL="0" rtl="0" algn="ctr">
              <a:spcBef>
                <a:spcPts val="0"/>
              </a:spcBef>
              <a:spcAft>
                <a:spcPts val="0"/>
              </a:spcAft>
              <a:buNone/>
            </a:pPr>
            <a:r>
              <a:t/>
            </a:r>
            <a:endParaRPr sz="1857"/>
          </a:p>
        </p:txBody>
      </p:sp>
      <p:sp>
        <p:nvSpPr>
          <p:cNvPr id="502" name="Google Shape;502;p51"/>
          <p:cNvSpPr txBox="1"/>
          <p:nvPr/>
        </p:nvSpPr>
        <p:spPr>
          <a:xfrm>
            <a:off x="8571063" y="4286822"/>
            <a:ext cx="655800" cy="734100"/>
          </a:xfrm>
          <a:prstGeom prst="rect">
            <a:avLst/>
          </a:prstGeom>
          <a:noFill/>
          <a:ln>
            <a:noFill/>
          </a:ln>
        </p:spPr>
        <p:txBody>
          <a:bodyPr anchorCtr="0" anchor="ctr" bIns="121250" lIns="121250" spcFirstLastPara="1" rIns="121250" wrap="square" tIns="121250">
            <a:noAutofit/>
          </a:bodyPr>
          <a:lstStyle/>
          <a:p>
            <a:pPr indent="0" lvl="0" marL="0" rtl="0" algn="ctr">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1</a:t>
            </a:r>
            <a:endParaRPr sz="3979">
              <a:solidFill>
                <a:srgbClr val="EFEBF4"/>
              </a:solidFill>
              <a:latin typeface="Optimistic Display Light"/>
              <a:ea typeface="Optimistic Display Light"/>
              <a:cs typeface="Optimistic Display Light"/>
              <a:sym typeface="Optimistic Display Light"/>
            </a:endParaRPr>
          </a:p>
        </p:txBody>
      </p:sp>
      <p:sp>
        <p:nvSpPr>
          <p:cNvPr id="503" name="Google Shape;503;p51"/>
          <p:cNvSpPr txBox="1"/>
          <p:nvPr/>
        </p:nvSpPr>
        <p:spPr>
          <a:xfrm>
            <a:off x="9752980" y="5783850"/>
            <a:ext cx="4898100" cy="12930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These tasks include learning, reasoning, problem-solving, perception, understanding language, and sometimes even creativity.</a:t>
            </a:r>
            <a:endParaRPr sz="2100">
              <a:solidFill>
                <a:srgbClr val="4B0550"/>
              </a:solidFill>
              <a:latin typeface="Optimistic Text"/>
              <a:ea typeface="Optimistic Text"/>
              <a:cs typeface="Optimistic Text"/>
              <a:sym typeface="Optimistic Text"/>
            </a:endParaRPr>
          </a:p>
        </p:txBody>
      </p:sp>
      <p:sp>
        <p:nvSpPr>
          <p:cNvPr id="504" name="Google Shape;504;p51"/>
          <p:cNvSpPr/>
          <p:nvPr/>
        </p:nvSpPr>
        <p:spPr>
          <a:xfrm>
            <a:off x="8350490" y="5711845"/>
            <a:ext cx="1113300" cy="1113600"/>
          </a:xfrm>
          <a:prstGeom prst="ellipse">
            <a:avLst/>
          </a:prstGeom>
          <a:solidFill>
            <a:srgbClr val="4B0550"/>
          </a:solidFill>
          <a:ln>
            <a:noFill/>
          </a:ln>
        </p:spPr>
        <p:txBody>
          <a:bodyPr anchorCtr="0" anchor="ctr" bIns="121250" lIns="121250" spcFirstLastPara="1" rIns="121250" wrap="square" tIns="121250">
            <a:noAutofit/>
          </a:bodyPr>
          <a:lstStyle/>
          <a:p>
            <a:pPr indent="0" lvl="0" marL="0" rtl="0" algn="ctr">
              <a:spcBef>
                <a:spcPts val="0"/>
              </a:spcBef>
              <a:spcAft>
                <a:spcPts val="0"/>
              </a:spcAft>
              <a:buNone/>
            </a:pPr>
            <a:r>
              <a:t/>
            </a:r>
            <a:endParaRPr sz="1857"/>
          </a:p>
        </p:txBody>
      </p:sp>
      <p:sp>
        <p:nvSpPr>
          <p:cNvPr id="505" name="Google Shape;505;p51"/>
          <p:cNvSpPr txBox="1"/>
          <p:nvPr/>
        </p:nvSpPr>
        <p:spPr>
          <a:xfrm>
            <a:off x="8571063" y="5899922"/>
            <a:ext cx="655800" cy="734100"/>
          </a:xfrm>
          <a:prstGeom prst="rect">
            <a:avLst/>
          </a:prstGeom>
          <a:noFill/>
          <a:ln>
            <a:noFill/>
          </a:ln>
        </p:spPr>
        <p:txBody>
          <a:bodyPr anchorCtr="0" anchor="ctr" bIns="121250" lIns="121250" spcFirstLastPara="1" rIns="121250" wrap="square" tIns="121250">
            <a:noAutofit/>
          </a:bodyPr>
          <a:lstStyle/>
          <a:p>
            <a:pPr indent="0" lvl="0" marL="0" rtl="0" algn="ctr">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2</a:t>
            </a:r>
            <a:endParaRPr sz="3979">
              <a:solidFill>
                <a:srgbClr val="EFEBF4"/>
              </a:solidFill>
              <a:latin typeface="Optimistic Display Light"/>
              <a:ea typeface="Optimistic Display Light"/>
              <a:cs typeface="Optimistic Display Light"/>
              <a:sym typeface="Optimistic Display Light"/>
            </a:endParaRPr>
          </a:p>
        </p:txBody>
      </p:sp>
      <p:sp>
        <p:nvSpPr>
          <p:cNvPr id="506" name="Google Shape;506;p51"/>
          <p:cNvSpPr txBox="1"/>
          <p:nvPr/>
        </p:nvSpPr>
        <p:spPr>
          <a:xfrm>
            <a:off x="8350500" y="3045138"/>
            <a:ext cx="53919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3600">
                <a:solidFill>
                  <a:srgbClr val="4B0550"/>
                </a:solidFill>
                <a:latin typeface="Optimistic Text"/>
                <a:ea typeface="Optimistic Text"/>
                <a:cs typeface="Optimistic Text"/>
                <a:sym typeface="Optimistic Text"/>
              </a:rPr>
              <a:t>They are;</a:t>
            </a:r>
            <a:endParaRPr b="1" sz="3600">
              <a:solidFill>
                <a:srgbClr val="4B0550"/>
              </a:solidFill>
              <a:latin typeface="Optimistic Text"/>
              <a:ea typeface="Optimistic Text"/>
              <a:cs typeface="Optimistic Text"/>
              <a:sym typeface="Optimistic Tex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0" name="Shape 510"/>
        <p:cNvGrpSpPr/>
        <p:nvPr/>
      </p:nvGrpSpPr>
      <p:grpSpPr>
        <a:xfrm>
          <a:off x="0" y="0"/>
          <a:ext cx="0" cy="0"/>
          <a:chOff x="0" y="0"/>
          <a:chExt cx="0" cy="0"/>
        </a:xfrm>
      </p:grpSpPr>
      <p:sp>
        <p:nvSpPr>
          <p:cNvPr id="511" name="Google Shape;511;p52"/>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pic>
        <p:nvPicPr>
          <p:cNvPr id="512" name="Google Shape;512;p52" title="AI Robot 01.png"/>
          <p:cNvPicPr preferRelativeResize="0"/>
          <p:nvPr/>
        </p:nvPicPr>
        <p:blipFill>
          <a:blip r:embed="rId3">
            <a:alphaModFix/>
          </a:blip>
          <a:stretch>
            <a:fillRect/>
          </a:stretch>
        </p:blipFill>
        <p:spPr>
          <a:xfrm flipH="1">
            <a:off x="11959649" y="1863789"/>
            <a:ext cx="5614001" cy="8423213"/>
          </a:xfrm>
          <a:prstGeom prst="rect">
            <a:avLst/>
          </a:prstGeom>
          <a:noFill/>
          <a:ln>
            <a:noFill/>
          </a:ln>
        </p:spPr>
      </p:pic>
      <p:sp>
        <p:nvSpPr>
          <p:cNvPr id="513" name="Google Shape;513;p52"/>
          <p:cNvSpPr/>
          <p:nvPr/>
        </p:nvSpPr>
        <p:spPr>
          <a:xfrm>
            <a:off x="808891" y="3346485"/>
            <a:ext cx="4913700" cy="17934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4" name="Google Shape;514;p52"/>
          <p:cNvSpPr/>
          <p:nvPr/>
        </p:nvSpPr>
        <p:spPr>
          <a:xfrm>
            <a:off x="704100" y="3230496"/>
            <a:ext cx="4913700" cy="17934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5" name="Google Shape;515;p52"/>
          <p:cNvSpPr/>
          <p:nvPr/>
        </p:nvSpPr>
        <p:spPr>
          <a:xfrm>
            <a:off x="808891" y="5502988"/>
            <a:ext cx="4913700" cy="17934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6" name="Google Shape;516;p52"/>
          <p:cNvSpPr/>
          <p:nvPr/>
        </p:nvSpPr>
        <p:spPr>
          <a:xfrm>
            <a:off x="704100" y="5386999"/>
            <a:ext cx="4913700" cy="17934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7" name="Google Shape;517;p52"/>
          <p:cNvSpPr/>
          <p:nvPr/>
        </p:nvSpPr>
        <p:spPr>
          <a:xfrm>
            <a:off x="6065035" y="3346485"/>
            <a:ext cx="4913700" cy="17934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8" name="Google Shape;518;p52"/>
          <p:cNvSpPr/>
          <p:nvPr/>
        </p:nvSpPr>
        <p:spPr>
          <a:xfrm>
            <a:off x="5960245" y="3230496"/>
            <a:ext cx="4913700" cy="17934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19" name="Google Shape;519;p52"/>
          <p:cNvSpPr/>
          <p:nvPr/>
        </p:nvSpPr>
        <p:spPr>
          <a:xfrm>
            <a:off x="6065035" y="5502988"/>
            <a:ext cx="4913700" cy="1793400"/>
          </a:xfrm>
          <a:prstGeom prst="roundRect">
            <a:avLst>
              <a:gd fmla="val 11529"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20" name="Google Shape;520;p52"/>
          <p:cNvSpPr/>
          <p:nvPr/>
        </p:nvSpPr>
        <p:spPr>
          <a:xfrm>
            <a:off x="5960245" y="5386999"/>
            <a:ext cx="4913700" cy="17934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21" name="Google Shape;521;p52"/>
          <p:cNvSpPr txBox="1"/>
          <p:nvPr/>
        </p:nvSpPr>
        <p:spPr>
          <a:xfrm>
            <a:off x="1950600" y="3528850"/>
            <a:ext cx="3133500" cy="9744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Learn from Examples</a:t>
            </a:r>
            <a:endParaRPr sz="2100">
              <a:solidFill>
                <a:srgbClr val="4B0550"/>
              </a:solidFill>
              <a:latin typeface="Optimistic Text"/>
              <a:ea typeface="Optimistic Text"/>
              <a:cs typeface="Optimistic Text"/>
              <a:sym typeface="Optimistic Text"/>
            </a:endParaRPr>
          </a:p>
          <a:p>
            <a:pPr indent="0" lvl="0" marL="0" rtl="0" algn="l">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Like homework, but for computers</a:t>
            </a:r>
            <a:endParaRPr sz="2100">
              <a:solidFill>
                <a:srgbClr val="4B0550"/>
              </a:solidFill>
              <a:latin typeface="Optimistic Text"/>
              <a:ea typeface="Optimistic Text"/>
              <a:cs typeface="Optimistic Text"/>
              <a:sym typeface="Optimistic Text"/>
            </a:endParaRPr>
          </a:p>
        </p:txBody>
      </p:sp>
      <p:sp>
        <p:nvSpPr>
          <p:cNvPr id="522" name="Google Shape;522;p52"/>
          <p:cNvSpPr txBox="1"/>
          <p:nvPr/>
        </p:nvSpPr>
        <p:spPr>
          <a:xfrm>
            <a:off x="1950600" y="5744050"/>
            <a:ext cx="3294300" cy="9744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Practice and Get Smarter</a:t>
            </a:r>
            <a:endParaRPr sz="2100">
              <a:solidFill>
                <a:srgbClr val="4B0550"/>
              </a:solidFill>
              <a:latin typeface="Optimistic Text"/>
              <a:ea typeface="Optimistic Text"/>
              <a:cs typeface="Optimistic Text"/>
              <a:sym typeface="Optimistic Text"/>
            </a:endParaRPr>
          </a:p>
          <a:p>
            <a:pPr indent="0" lvl="0" marL="0" rtl="0" algn="l">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Tries again and again to improve</a:t>
            </a:r>
            <a:endParaRPr sz="2100">
              <a:solidFill>
                <a:srgbClr val="4B0550"/>
              </a:solidFill>
              <a:latin typeface="Optimistic Text"/>
              <a:ea typeface="Optimistic Text"/>
              <a:cs typeface="Optimistic Text"/>
              <a:sym typeface="Optimistic Text"/>
            </a:endParaRPr>
          </a:p>
        </p:txBody>
      </p:sp>
      <p:sp>
        <p:nvSpPr>
          <p:cNvPr id="523" name="Google Shape;523;p52"/>
          <p:cNvSpPr txBox="1"/>
          <p:nvPr/>
        </p:nvSpPr>
        <p:spPr>
          <a:xfrm>
            <a:off x="7206750" y="3525400"/>
            <a:ext cx="3555300" cy="1301700"/>
          </a:xfrm>
          <a:prstGeom prst="rect">
            <a:avLst/>
          </a:prstGeom>
          <a:noFill/>
          <a:ln>
            <a:noFill/>
          </a:ln>
        </p:spPr>
        <p:txBody>
          <a:bodyPr anchorCtr="0" anchor="t" bIns="0" lIns="0" spcFirstLastPara="1" rIns="0" wrap="square" tIns="0">
            <a:spAutoFit/>
          </a:bodyPr>
          <a:lstStyle/>
          <a:p>
            <a:pPr indent="0" lvl="0" marL="0" marR="7620" rtl="0" algn="l">
              <a:lnSpc>
                <a:spcPct val="100899"/>
              </a:lnSpc>
              <a:spcBef>
                <a:spcPts val="2010"/>
              </a:spcBef>
              <a:spcAft>
                <a:spcPts val="0"/>
              </a:spcAft>
              <a:buNone/>
            </a:pPr>
            <a:r>
              <a:rPr b="1" lang="en" sz="2100">
                <a:solidFill>
                  <a:srgbClr val="4B0550"/>
                </a:solidFill>
                <a:latin typeface="Optimistic Text"/>
                <a:ea typeface="Optimistic Text"/>
                <a:cs typeface="Optimistic Text"/>
                <a:sym typeface="Optimistic Text"/>
              </a:rPr>
              <a:t>Make Predictions or Decisions </a:t>
            </a:r>
            <a:br>
              <a:rPr b="1" lang="en" sz="2100">
                <a:solidFill>
                  <a:srgbClr val="4B0550"/>
                </a:solidFill>
                <a:latin typeface="Optimistic Text"/>
                <a:ea typeface="Optimistic Text"/>
                <a:cs typeface="Optimistic Text"/>
                <a:sym typeface="Optimistic Text"/>
              </a:rPr>
            </a:br>
            <a:r>
              <a:rPr lang="en" sz="2100">
                <a:solidFill>
                  <a:srgbClr val="4B0550"/>
                </a:solidFill>
                <a:latin typeface="Optimistic Text"/>
                <a:ea typeface="Optimistic Text"/>
                <a:cs typeface="Optimistic Text"/>
                <a:sym typeface="Optimistic Text"/>
              </a:rPr>
              <a:t>Like suggesting songs or guessing the right answer</a:t>
            </a:r>
            <a:endParaRPr sz="2100">
              <a:solidFill>
                <a:srgbClr val="4B0550"/>
              </a:solidFill>
              <a:latin typeface="Optimistic Text"/>
              <a:ea typeface="Optimistic Text"/>
              <a:cs typeface="Optimistic Text"/>
              <a:sym typeface="Optimistic Text"/>
            </a:endParaRPr>
          </a:p>
        </p:txBody>
      </p:sp>
      <p:sp>
        <p:nvSpPr>
          <p:cNvPr id="524" name="Google Shape;524;p52"/>
          <p:cNvSpPr txBox="1"/>
          <p:nvPr/>
        </p:nvSpPr>
        <p:spPr>
          <a:xfrm>
            <a:off x="7206759" y="5800284"/>
            <a:ext cx="3454200" cy="9696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Help You Do Things Faster </a:t>
            </a:r>
            <a:r>
              <a:rPr lang="en" sz="2100">
                <a:solidFill>
                  <a:srgbClr val="4B0550"/>
                </a:solidFill>
                <a:latin typeface="Optimistic Text"/>
                <a:ea typeface="Optimistic Text"/>
                <a:cs typeface="Optimistic Text"/>
                <a:sym typeface="Optimistic Text"/>
              </a:rPr>
              <a:t>From </a:t>
            </a:r>
            <a:r>
              <a:rPr lang="en" sz="2100">
                <a:solidFill>
                  <a:srgbClr val="4B0550"/>
                </a:solidFill>
                <a:latin typeface="Optimistic Text"/>
                <a:ea typeface="Optimistic Text"/>
                <a:cs typeface="Optimistic Text"/>
                <a:sym typeface="Optimistic Text"/>
              </a:rPr>
              <a:t>answering questions</a:t>
            </a:r>
            <a:r>
              <a:rPr lang="en" sz="2100">
                <a:solidFill>
                  <a:srgbClr val="4B0550"/>
                </a:solidFill>
                <a:latin typeface="Optimistic Text"/>
                <a:ea typeface="Optimistic Text"/>
                <a:cs typeface="Optimistic Text"/>
                <a:sym typeface="Optimistic Text"/>
              </a:rPr>
              <a:t> to editing photos</a:t>
            </a:r>
            <a:endParaRPr sz="2100">
              <a:solidFill>
                <a:srgbClr val="4B0550"/>
              </a:solidFill>
              <a:latin typeface="Optimistic Text"/>
              <a:ea typeface="Optimistic Text"/>
              <a:cs typeface="Optimistic Text"/>
              <a:sym typeface="Optimistic Text"/>
            </a:endParaRPr>
          </a:p>
        </p:txBody>
      </p:sp>
      <p:sp>
        <p:nvSpPr>
          <p:cNvPr id="525" name="Google Shape;525;p52"/>
          <p:cNvSpPr/>
          <p:nvPr/>
        </p:nvSpPr>
        <p:spPr>
          <a:xfrm>
            <a:off x="947137" y="3536661"/>
            <a:ext cx="839400" cy="839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26" name="Google Shape;526;p52"/>
          <p:cNvSpPr/>
          <p:nvPr/>
        </p:nvSpPr>
        <p:spPr>
          <a:xfrm>
            <a:off x="947137" y="5742241"/>
            <a:ext cx="839400" cy="839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27" name="Google Shape;527;p52"/>
          <p:cNvSpPr/>
          <p:nvPr/>
        </p:nvSpPr>
        <p:spPr>
          <a:xfrm>
            <a:off x="6203287" y="3536661"/>
            <a:ext cx="839400" cy="839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28" name="Google Shape;528;p52"/>
          <p:cNvSpPr/>
          <p:nvPr/>
        </p:nvSpPr>
        <p:spPr>
          <a:xfrm>
            <a:off x="6203287" y="5751841"/>
            <a:ext cx="839400" cy="839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29" name="Google Shape;529;p52"/>
          <p:cNvSpPr txBox="1"/>
          <p:nvPr/>
        </p:nvSpPr>
        <p:spPr>
          <a:xfrm>
            <a:off x="1113437" y="3678461"/>
            <a:ext cx="494400" cy="553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000">
                <a:solidFill>
                  <a:srgbClr val="EFEBF4"/>
                </a:solidFill>
                <a:latin typeface="Optimistic Display"/>
                <a:ea typeface="Optimistic Display"/>
                <a:cs typeface="Optimistic Display"/>
                <a:sym typeface="Optimistic Display"/>
              </a:rPr>
              <a:t>1</a:t>
            </a:r>
            <a:endParaRPr b="1" sz="3000">
              <a:solidFill>
                <a:srgbClr val="EFEBF4"/>
              </a:solidFill>
              <a:latin typeface="Optimistic Display"/>
              <a:ea typeface="Optimistic Display"/>
              <a:cs typeface="Optimistic Display"/>
              <a:sym typeface="Optimistic Display"/>
            </a:endParaRPr>
          </a:p>
        </p:txBody>
      </p:sp>
      <p:sp>
        <p:nvSpPr>
          <p:cNvPr id="530" name="Google Shape;530;p52"/>
          <p:cNvSpPr txBox="1"/>
          <p:nvPr/>
        </p:nvSpPr>
        <p:spPr>
          <a:xfrm>
            <a:off x="1113437" y="5885341"/>
            <a:ext cx="494400" cy="553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000">
                <a:solidFill>
                  <a:srgbClr val="EFEBF4"/>
                </a:solidFill>
                <a:latin typeface="Optimistic Display"/>
                <a:ea typeface="Optimistic Display"/>
                <a:cs typeface="Optimistic Display"/>
                <a:sym typeface="Optimistic Display"/>
              </a:rPr>
              <a:t>2</a:t>
            </a:r>
            <a:endParaRPr b="1" sz="3000">
              <a:solidFill>
                <a:srgbClr val="EFEBF4"/>
              </a:solidFill>
              <a:latin typeface="Optimistic Display"/>
              <a:ea typeface="Optimistic Display"/>
              <a:cs typeface="Optimistic Display"/>
              <a:sym typeface="Optimistic Display"/>
            </a:endParaRPr>
          </a:p>
        </p:txBody>
      </p:sp>
      <p:sp>
        <p:nvSpPr>
          <p:cNvPr id="531" name="Google Shape;531;p52"/>
          <p:cNvSpPr txBox="1"/>
          <p:nvPr/>
        </p:nvSpPr>
        <p:spPr>
          <a:xfrm>
            <a:off x="6369587" y="3679761"/>
            <a:ext cx="494400" cy="553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000">
                <a:solidFill>
                  <a:srgbClr val="EFEBF4"/>
                </a:solidFill>
                <a:latin typeface="Optimistic Display"/>
                <a:ea typeface="Optimistic Display"/>
                <a:cs typeface="Optimistic Display"/>
                <a:sym typeface="Optimistic Display"/>
              </a:rPr>
              <a:t>3</a:t>
            </a:r>
            <a:endParaRPr b="1" sz="3000">
              <a:solidFill>
                <a:srgbClr val="EFEBF4"/>
              </a:solidFill>
              <a:latin typeface="Optimistic Display"/>
              <a:ea typeface="Optimistic Display"/>
              <a:cs typeface="Optimistic Display"/>
              <a:sym typeface="Optimistic Display"/>
            </a:endParaRPr>
          </a:p>
        </p:txBody>
      </p:sp>
      <p:sp>
        <p:nvSpPr>
          <p:cNvPr id="532" name="Google Shape;532;p52"/>
          <p:cNvSpPr txBox="1"/>
          <p:nvPr/>
        </p:nvSpPr>
        <p:spPr>
          <a:xfrm>
            <a:off x="6369587" y="5875741"/>
            <a:ext cx="494400" cy="553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000">
                <a:solidFill>
                  <a:srgbClr val="EFEBF4"/>
                </a:solidFill>
                <a:latin typeface="Optimistic Display"/>
                <a:ea typeface="Optimistic Display"/>
                <a:cs typeface="Optimistic Display"/>
                <a:sym typeface="Optimistic Display"/>
              </a:rPr>
              <a:t>4</a:t>
            </a:r>
            <a:endParaRPr b="1" sz="3000">
              <a:solidFill>
                <a:srgbClr val="EFEBF4"/>
              </a:solidFill>
              <a:latin typeface="Optimistic Display"/>
              <a:ea typeface="Optimistic Display"/>
              <a:cs typeface="Optimistic Display"/>
              <a:sym typeface="Optimistic Display"/>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6" name="Shape 536"/>
        <p:cNvGrpSpPr/>
        <p:nvPr/>
      </p:nvGrpSpPr>
      <p:grpSpPr>
        <a:xfrm>
          <a:off x="0" y="0"/>
          <a:ext cx="0" cy="0"/>
          <a:chOff x="0" y="0"/>
          <a:chExt cx="0" cy="0"/>
        </a:xfrm>
      </p:grpSpPr>
      <p:sp>
        <p:nvSpPr>
          <p:cNvPr id="537" name="Google Shape;537;p53"/>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8" name="Google Shape;538;p53"/>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39" name="Google Shape;539;p53"/>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AI complements,</a:t>
            </a:r>
            <a:endParaRPr b="1" sz="7200">
              <a:solidFill>
                <a:srgbClr val="4B0550"/>
              </a:solidFill>
              <a:latin typeface="Optimistic Display"/>
              <a:ea typeface="Optimistic Display"/>
              <a:cs typeface="Optimistic Display"/>
              <a:sym typeface="Optimistic Display"/>
            </a:endParaRPr>
          </a:p>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it does not replace.</a:t>
            </a:r>
            <a:endParaRPr b="1" sz="7200">
              <a:solidFill>
                <a:srgbClr val="4B0550"/>
              </a:solidFill>
              <a:latin typeface="Optimistic Display"/>
              <a:ea typeface="Optimistic Display"/>
              <a:cs typeface="Optimistic Display"/>
              <a:sym typeface="Optimistic Display"/>
            </a:endParaRPr>
          </a:p>
        </p:txBody>
      </p:sp>
      <p:sp>
        <p:nvSpPr>
          <p:cNvPr id="540" name="Google Shape;540;p53"/>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41" name="Google Shape;541;p53" title="Tool.png"/>
          <p:cNvPicPr preferRelativeResize="0"/>
          <p:nvPr/>
        </p:nvPicPr>
        <p:blipFill>
          <a:blip r:embed="rId3">
            <a:alphaModFix/>
          </a:blip>
          <a:stretch>
            <a:fillRect/>
          </a:stretch>
        </p:blipFill>
        <p:spPr>
          <a:xfrm>
            <a:off x="8436400" y="3085750"/>
            <a:ext cx="1417600" cy="1417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5" name="Shape 545"/>
        <p:cNvGrpSpPr/>
        <p:nvPr/>
      </p:nvGrpSpPr>
      <p:grpSpPr>
        <a:xfrm>
          <a:off x="0" y="0"/>
          <a:ext cx="0" cy="0"/>
          <a:chOff x="0" y="0"/>
          <a:chExt cx="0" cy="0"/>
        </a:xfrm>
      </p:grpSpPr>
      <p:sp>
        <p:nvSpPr>
          <p:cNvPr id="546" name="Google Shape;546;p54"/>
          <p:cNvSpPr/>
          <p:nvPr/>
        </p:nvSpPr>
        <p:spPr>
          <a:xfrm>
            <a:off x="11354050" y="2123975"/>
            <a:ext cx="5391900" cy="5391900"/>
          </a:xfrm>
          <a:prstGeom prst="ellipse">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47" name="Google Shape;547;p54" title="AI Tool Image.png"/>
          <p:cNvPicPr preferRelativeResize="0"/>
          <p:nvPr/>
        </p:nvPicPr>
        <p:blipFill rotWithShape="1">
          <a:blip r:embed="rId3">
            <a:alphaModFix/>
          </a:blip>
          <a:srcRect b="0" l="0" r="0" t="0"/>
          <a:stretch/>
        </p:blipFill>
        <p:spPr>
          <a:xfrm rot="511069">
            <a:off x="8471635" y="1137337"/>
            <a:ext cx="8245677" cy="8245677"/>
          </a:xfrm>
          <a:prstGeom prst="rect">
            <a:avLst/>
          </a:prstGeom>
          <a:noFill/>
          <a:ln>
            <a:noFill/>
          </a:ln>
        </p:spPr>
      </p:pic>
      <p:sp>
        <p:nvSpPr>
          <p:cNvPr id="548" name="Google Shape;548;p54"/>
          <p:cNvSpPr/>
          <p:nvPr/>
        </p:nvSpPr>
        <p:spPr>
          <a:xfrm>
            <a:off x="852875" y="5347611"/>
            <a:ext cx="9315600" cy="3415800"/>
          </a:xfrm>
          <a:prstGeom prst="roundRect">
            <a:avLst>
              <a:gd fmla="val 11529" name="adj"/>
            </a:avLst>
          </a:prstGeom>
          <a:solidFill>
            <a:srgbClr val="D8C8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49" name="Google Shape;549;p54"/>
          <p:cNvSpPr txBox="1"/>
          <p:nvPr/>
        </p:nvSpPr>
        <p:spPr>
          <a:xfrm>
            <a:off x="704100" y="1883825"/>
            <a:ext cx="6331500" cy="1847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6000">
                <a:solidFill>
                  <a:srgbClr val="4B0550"/>
                </a:solidFill>
                <a:latin typeface="Optimistic Text"/>
                <a:ea typeface="Optimistic Text"/>
                <a:cs typeface="Optimistic Text"/>
                <a:sym typeface="Optimistic Text"/>
              </a:rPr>
              <a:t>AI is a tool that supports you.</a:t>
            </a:r>
            <a:endParaRPr b="1" sz="6000">
              <a:solidFill>
                <a:srgbClr val="4B0550"/>
              </a:solidFill>
              <a:latin typeface="Optimistic Text"/>
              <a:ea typeface="Optimistic Text"/>
              <a:cs typeface="Optimistic Text"/>
              <a:sym typeface="Optimistic Text"/>
            </a:endParaRPr>
          </a:p>
        </p:txBody>
      </p:sp>
      <p:sp>
        <p:nvSpPr>
          <p:cNvPr id="550" name="Google Shape;550;p54"/>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sp>
        <p:nvSpPr>
          <p:cNvPr id="551" name="Google Shape;551;p54"/>
          <p:cNvSpPr/>
          <p:nvPr/>
        </p:nvSpPr>
        <p:spPr>
          <a:xfrm>
            <a:off x="700475" y="5185425"/>
            <a:ext cx="9315600" cy="34158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52" name="Google Shape;552;p54"/>
          <p:cNvSpPr/>
          <p:nvPr/>
        </p:nvSpPr>
        <p:spPr>
          <a:xfrm>
            <a:off x="976225" y="6105925"/>
            <a:ext cx="2780700" cy="2107500"/>
          </a:xfrm>
          <a:prstGeom prst="roundRect">
            <a:avLst>
              <a:gd fmla="val 11529" name="adj"/>
            </a:avLst>
          </a:prstGeom>
          <a:solidFill>
            <a:srgbClr val="EF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53" name="Google Shape;553;p54"/>
          <p:cNvSpPr txBox="1"/>
          <p:nvPr/>
        </p:nvSpPr>
        <p:spPr>
          <a:xfrm>
            <a:off x="976206" y="5602923"/>
            <a:ext cx="53919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1800">
                <a:solidFill>
                  <a:srgbClr val="4B0550"/>
                </a:solidFill>
                <a:latin typeface="Optimistic Text"/>
                <a:ea typeface="Optimistic Text"/>
                <a:cs typeface="Optimistic Text"/>
                <a:sym typeface="Optimistic Text"/>
              </a:rPr>
              <a:t>Think of AI as one of the tools in your toolbox</a:t>
            </a:r>
            <a:endParaRPr b="1" sz="1800">
              <a:solidFill>
                <a:srgbClr val="4B0550"/>
              </a:solidFill>
              <a:latin typeface="Optimistic Text"/>
              <a:ea typeface="Optimistic Text"/>
              <a:cs typeface="Optimistic Text"/>
              <a:sym typeface="Optimistic Text"/>
            </a:endParaRPr>
          </a:p>
        </p:txBody>
      </p:sp>
      <p:sp>
        <p:nvSpPr>
          <p:cNvPr id="554" name="Google Shape;554;p54"/>
          <p:cNvSpPr txBox="1"/>
          <p:nvPr/>
        </p:nvSpPr>
        <p:spPr>
          <a:xfrm>
            <a:off x="717150" y="4004429"/>
            <a:ext cx="5391900" cy="831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lang="en" sz="1800">
                <a:solidFill>
                  <a:srgbClr val="4B0550"/>
                </a:solidFill>
                <a:latin typeface="Optimistic Text Light"/>
                <a:ea typeface="Optimistic Text Light"/>
                <a:cs typeface="Optimistic Text Light"/>
                <a:sym typeface="Optimistic Text Light"/>
              </a:rPr>
              <a:t>It helps you do tasks faster, explore ideas, learn new things, and solve problems,  but you provide the creativity, judgement, and direction.</a:t>
            </a:r>
            <a:endParaRPr sz="1800">
              <a:solidFill>
                <a:srgbClr val="4B0550"/>
              </a:solidFill>
              <a:latin typeface="Optimistic Text Light"/>
              <a:ea typeface="Optimistic Text Light"/>
              <a:cs typeface="Optimistic Text Light"/>
              <a:sym typeface="Optimistic Text Light"/>
            </a:endParaRPr>
          </a:p>
        </p:txBody>
      </p:sp>
      <p:sp>
        <p:nvSpPr>
          <p:cNvPr id="555" name="Google Shape;555;p54"/>
          <p:cNvSpPr txBox="1"/>
          <p:nvPr/>
        </p:nvSpPr>
        <p:spPr>
          <a:xfrm>
            <a:off x="1250898" y="6804715"/>
            <a:ext cx="2145000" cy="8313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AI helps you enhance your work, not do it for you.</a:t>
            </a:r>
            <a:endParaRPr sz="1800">
              <a:solidFill>
                <a:srgbClr val="4B0550"/>
              </a:solidFill>
              <a:latin typeface="Optimistic Text Light"/>
              <a:ea typeface="Optimistic Text Light"/>
              <a:cs typeface="Optimistic Text Light"/>
              <a:sym typeface="Optimistic Text Light"/>
            </a:endParaRPr>
          </a:p>
        </p:txBody>
      </p:sp>
      <p:sp>
        <p:nvSpPr>
          <p:cNvPr id="556" name="Google Shape;556;p54"/>
          <p:cNvSpPr/>
          <p:nvPr/>
        </p:nvSpPr>
        <p:spPr>
          <a:xfrm>
            <a:off x="3964225" y="6105925"/>
            <a:ext cx="2780700" cy="2107500"/>
          </a:xfrm>
          <a:prstGeom prst="roundRect">
            <a:avLst>
              <a:gd fmla="val 11529" name="adj"/>
            </a:avLst>
          </a:prstGeom>
          <a:solidFill>
            <a:srgbClr val="EF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57" name="Google Shape;557;p54"/>
          <p:cNvSpPr txBox="1"/>
          <p:nvPr/>
        </p:nvSpPr>
        <p:spPr>
          <a:xfrm>
            <a:off x="4183923" y="6844640"/>
            <a:ext cx="2335800" cy="1108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You stay in control: asking questions, checking results, and making decisions.</a:t>
            </a:r>
            <a:endParaRPr sz="1800">
              <a:solidFill>
                <a:srgbClr val="4B0550"/>
              </a:solidFill>
              <a:latin typeface="Optimistic Text Light"/>
              <a:ea typeface="Optimistic Text Light"/>
              <a:cs typeface="Optimistic Text Light"/>
              <a:sym typeface="Optimistic Text Light"/>
            </a:endParaRPr>
          </a:p>
        </p:txBody>
      </p:sp>
      <p:sp>
        <p:nvSpPr>
          <p:cNvPr id="558" name="Google Shape;558;p54"/>
          <p:cNvSpPr/>
          <p:nvPr/>
        </p:nvSpPr>
        <p:spPr>
          <a:xfrm>
            <a:off x="6952225" y="6105925"/>
            <a:ext cx="2780700" cy="2107500"/>
          </a:xfrm>
          <a:prstGeom prst="roundRect">
            <a:avLst>
              <a:gd fmla="val 11529" name="adj"/>
            </a:avLst>
          </a:prstGeom>
          <a:solidFill>
            <a:srgbClr val="EF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559" name="Google Shape;559;p54"/>
          <p:cNvSpPr txBox="1"/>
          <p:nvPr/>
        </p:nvSpPr>
        <p:spPr>
          <a:xfrm>
            <a:off x="7173711" y="6844640"/>
            <a:ext cx="2418900" cy="1108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Your skills such as thinking, creativity, empathy, leadership,  remain essential.</a:t>
            </a:r>
            <a:endParaRPr sz="1800">
              <a:solidFill>
                <a:srgbClr val="4B0550"/>
              </a:solidFill>
              <a:latin typeface="Optimistic Text Light"/>
              <a:ea typeface="Optimistic Text Light"/>
              <a:cs typeface="Optimistic Text Light"/>
              <a:sym typeface="Optimistic Text Light"/>
            </a:endParaRPr>
          </a:p>
        </p:txBody>
      </p:sp>
      <p:sp>
        <p:nvSpPr>
          <p:cNvPr id="560" name="Google Shape;560;p54"/>
          <p:cNvSpPr/>
          <p:nvPr/>
        </p:nvSpPr>
        <p:spPr>
          <a:xfrm>
            <a:off x="1250900" y="6308825"/>
            <a:ext cx="410700" cy="410700"/>
          </a:xfrm>
          <a:prstGeom prst="ellipse">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61" name="Google Shape;561;p54"/>
          <p:cNvSpPr txBox="1"/>
          <p:nvPr/>
        </p:nvSpPr>
        <p:spPr>
          <a:xfrm>
            <a:off x="1294250" y="6375575"/>
            <a:ext cx="324000" cy="2772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1</a:t>
            </a:r>
            <a:endParaRPr sz="1800">
              <a:solidFill>
                <a:srgbClr val="4B0550"/>
              </a:solidFill>
              <a:latin typeface="Optimistic Text Light"/>
              <a:ea typeface="Optimistic Text Light"/>
              <a:cs typeface="Optimistic Text Light"/>
              <a:sym typeface="Optimistic Text Light"/>
            </a:endParaRPr>
          </a:p>
        </p:txBody>
      </p:sp>
      <p:sp>
        <p:nvSpPr>
          <p:cNvPr id="562" name="Google Shape;562;p54"/>
          <p:cNvSpPr/>
          <p:nvPr/>
        </p:nvSpPr>
        <p:spPr>
          <a:xfrm>
            <a:off x="4183925" y="6308825"/>
            <a:ext cx="410700" cy="410700"/>
          </a:xfrm>
          <a:prstGeom prst="ellipse">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63" name="Google Shape;563;p54"/>
          <p:cNvSpPr txBox="1"/>
          <p:nvPr/>
        </p:nvSpPr>
        <p:spPr>
          <a:xfrm>
            <a:off x="4227275" y="6375575"/>
            <a:ext cx="324000" cy="2772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2</a:t>
            </a:r>
            <a:endParaRPr sz="1800">
              <a:solidFill>
                <a:srgbClr val="4B0550"/>
              </a:solidFill>
              <a:latin typeface="Optimistic Text Light"/>
              <a:ea typeface="Optimistic Text Light"/>
              <a:cs typeface="Optimistic Text Light"/>
              <a:sym typeface="Optimistic Text Light"/>
            </a:endParaRPr>
          </a:p>
        </p:txBody>
      </p:sp>
      <p:sp>
        <p:nvSpPr>
          <p:cNvPr id="564" name="Google Shape;564;p54"/>
          <p:cNvSpPr/>
          <p:nvPr/>
        </p:nvSpPr>
        <p:spPr>
          <a:xfrm>
            <a:off x="7173700" y="6308825"/>
            <a:ext cx="410700" cy="410700"/>
          </a:xfrm>
          <a:prstGeom prst="ellipse">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65" name="Google Shape;565;p54"/>
          <p:cNvSpPr txBox="1"/>
          <p:nvPr/>
        </p:nvSpPr>
        <p:spPr>
          <a:xfrm>
            <a:off x="7217050" y="6375575"/>
            <a:ext cx="324000" cy="2772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3</a:t>
            </a:r>
            <a:endParaRPr sz="18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9" name="Shape 569"/>
        <p:cNvGrpSpPr/>
        <p:nvPr/>
      </p:nvGrpSpPr>
      <p:grpSpPr>
        <a:xfrm>
          <a:off x="0" y="0"/>
          <a:ext cx="0" cy="0"/>
          <a:chOff x="0" y="0"/>
          <a:chExt cx="0" cy="0"/>
        </a:xfrm>
      </p:grpSpPr>
      <p:sp>
        <p:nvSpPr>
          <p:cNvPr id="570" name="Google Shape;570;p55"/>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71" name="Google Shape;571;p55"/>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72" name="Google Shape;572;p55"/>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What we’ll</a:t>
            </a:r>
            <a:endParaRPr b="1" sz="7200">
              <a:solidFill>
                <a:srgbClr val="4B0550"/>
              </a:solidFill>
              <a:latin typeface="Optimistic Display"/>
              <a:ea typeface="Optimistic Display"/>
              <a:cs typeface="Optimistic Display"/>
              <a:sym typeface="Optimistic Display"/>
            </a:endParaRPr>
          </a:p>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discover today</a:t>
            </a:r>
            <a:endParaRPr b="1" sz="7200">
              <a:solidFill>
                <a:srgbClr val="4B0550"/>
              </a:solidFill>
              <a:latin typeface="Optimistic Display"/>
              <a:ea typeface="Optimistic Display"/>
              <a:cs typeface="Optimistic Display"/>
              <a:sym typeface="Optimistic Display"/>
            </a:endParaRPr>
          </a:p>
        </p:txBody>
      </p:sp>
      <p:sp>
        <p:nvSpPr>
          <p:cNvPr id="573" name="Google Shape;573;p55"/>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74" name="Google Shape;574;p55" title="Discover.png"/>
          <p:cNvPicPr preferRelativeResize="0"/>
          <p:nvPr/>
        </p:nvPicPr>
        <p:blipFill>
          <a:blip r:embed="rId3">
            <a:alphaModFix/>
          </a:blip>
          <a:stretch>
            <a:fillRect/>
          </a:stretch>
        </p:blipFill>
        <p:spPr>
          <a:xfrm>
            <a:off x="8437600" y="3352296"/>
            <a:ext cx="1415200" cy="88450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sp>
        <p:nvSpPr>
          <p:cNvPr id="579" name="Google Shape;579;p56"/>
          <p:cNvSpPr/>
          <p:nvPr/>
        </p:nvSpPr>
        <p:spPr>
          <a:xfrm>
            <a:off x="5990909" y="6253959"/>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0" name="Google Shape;580;p56"/>
          <p:cNvSpPr/>
          <p:nvPr/>
        </p:nvSpPr>
        <p:spPr>
          <a:xfrm>
            <a:off x="5944475" y="6207525"/>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1" name="Google Shape;581;p56"/>
          <p:cNvSpPr/>
          <p:nvPr/>
        </p:nvSpPr>
        <p:spPr>
          <a:xfrm>
            <a:off x="3365234" y="6253959"/>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2" name="Google Shape;582;p56"/>
          <p:cNvSpPr/>
          <p:nvPr/>
        </p:nvSpPr>
        <p:spPr>
          <a:xfrm>
            <a:off x="3318800" y="6207525"/>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3" name="Google Shape;583;p56"/>
          <p:cNvSpPr/>
          <p:nvPr/>
        </p:nvSpPr>
        <p:spPr>
          <a:xfrm>
            <a:off x="739559" y="6253959"/>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4" name="Google Shape;584;p56"/>
          <p:cNvSpPr/>
          <p:nvPr/>
        </p:nvSpPr>
        <p:spPr>
          <a:xfrm>
            <a:off x="693125" y="6207525"/>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5" name="Google Shape;585;p56"/>
          <p:cNvSpPr/>
          <p:nvPr/>
        </p:nvSpPr>
        <p:spPr>
          <a:xfrm>
            <a:off x="5990909" y="4600584"/>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6" name="Google Shape;586;p56"/>
          <p:cNvSpPr/>
          <p:nvPr/>
        </p:nvSpPr>
        <p:spPr>
          <a:xfrm>
            <a:off x="5944475" y="4554150"/>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7" name="Google Shape;587;p56"/>
          <p:cNvSpPr/>
          <p:nvPr/>
        </p:nvSpPr>
        <p:spPr>
          <a:xfrm>
            <a:off x="3365234" y="4600584"/>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8" name="Google Shape;588;p56"/>
          <p:cNvSpPr/>
          <p:nvPr/>
        </p:nvSpPr>
        <p:spPr>
          <a:xfrm>
            <a:off x="3318800" y="4554150"/>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89" name="Google Shape;589;p56"/>
          <p:cNvSpPr/>
          <p:nvPr/>
        </p:nvSpPr>
        <p:spPr>
          <a:xfrm>
            <a:off x="739559" y="4600584"/>
            <a:ext cx="2500800" cy="1500300"/>
          </a:xfrm>
          <a:prstGeom prst="roundRect">
            <a:avLst>
              <a:gd fmla="val 9920" name="adj"/>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90" name="Google Shape;590;p56"/>
          <p:cNvSpPr/>
          <p:nvPr/>
        </p:nvSpPr>
        <p:spPr>
          <a:xfrm>
            <a:off x="693125" y="4554150"/>
            <a:ext cx="2500800" cy="1500300"/>
          </a:xfrm>
          <a:prstGeom prst="roundRect">
            <a:avLst>
              <a:gd fmla="val 992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591" name="Google Shape;591;p56" title="Adventure Boy.png"/>
          <p:cNvPicPr preferRelativeResize="0"/>
          <p:nvPr/>
        </p:nvPicPr>
        <p:blipFill rotWithShape="1">
          <a:blip r:embed="rId3">
            <a:alphaModFix/>
          </a:blip>
          <a:srcRect b="12062" l="40833" r="24685" t="25632"/>
          <a:stretch/>
        </p:blipFill>
        <p:spPr>
          <a:xfrm>
            <a:off x="9145200" y="700100"/>
            <a:ext cx="8442300" cy="8550900"/>
          </a:xfrm>
          <a:prstGeom prst="roundRect">
            <a:avLst>
              <a:gd fmla="val 3598" name="adj"/>
            </a:avLst>
          </a:prstGeom>
          <a:noFill/>
          <a:ln>
            <a:noFill/>
          </a:ln>
        </p:spPr>
      </p:pic>
      <p:sp>
        <p:nvSpPr>
          <p:cNvPr id="592" name="Google Shape;592;p56"/>
          <p:cNvSpPr txBox="1"/>
          <p:nvPr/>
        </p:nvSpPr>
        <p:spPr>
          <a:xfrm>
            <a:off x="704100" y="2161450"/>
            <a:ext cx="6331500" cy="1847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6000">
                <a:solidFill>
                  <a:srgbClr val="4B0550"/>
                </a:solidFill>
                <a:latin typeface="Optimistic Display"/>
                <a:ea typeface="Optimistic Display"/>
                <a:cs typeface="Optimistic Display"/>
                <a:sym typeface="Optimistic Display"/>
              </a:rPr>
              <a:t>You’re going on an AI Adventure</a:t>
            </a:r>
            <a:endParaRPr b="1" sz="6000">
              <a:solidFill>
                <a:srgbClr val="4B0550"/>
              </a:solidFill>
              <a:latin typeface="Optimistic Display"/>
              <a:ea typeface="Optimistic Display"/>
              <a:cs typeface="Optimistic Display"/>
              <a:sym typeface="Optimistic Display"/>
            </a:endParaRPr>
          </a:p>
        </p:txBody>
      </p:sp>
      <p:sp>
        <p:nvSpPr>
          <p:cNvPr id="593" name="Google Shape;593;p5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OPENING &amp; ICEBREAKER</a:t>
            </a:r>
            <a:endParaRPr b="1" sz="900">
              <a:solidFill>
                <a:srgbClr val="4B0550"/>
              </a:solidFill>
              <a:latin typeface="Optimistic Display"/>
              <a:ea typeface="Optimistic Display"/>
              <a:cs typeface="Optimistic Display"/>
              <a:sym typeface="Optimistic Display"/>
            </a:endParaRPr>
          </a:p>
        </p:txBody>
      </p:sp>
      <p:sp>
        <p:nvSpPr>
          <p:cNvPr id="594" name="Google Shape;594;p56"/>
          <p:cNvSpPr txBox="1"/>
          <p:nvPr/>
        </p:nvSpPr>
        <p:spPr>
          <a:xfrm>
            <a:off x="892990" y="5415288"/>
            <a:ext cx="2054400" cy="462900"/>
          </a:xfrm>
          <a:prstGeom prst="rect">
            <a:avLst/>
          </a:prstGeom>
          <a:noFill/>
          <a:ln>
            <a:noFill/>
          </a:ln>
        </p:spPr>
        <p:txBody>
          <a:bodyPr anchorCtr="0" anchor="t" bIns="0" lIns="0" spcFirstLastPara="1" rIns="0" wrap="square" tIns="12200">
            <a:spAutoFit/>
          </a:bodyPr>
          <a:lstStyle/>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Spot what’s real and</a:t>
            </a:r>
            <a:endParaRPr sz="1342">
              <a:solidFill>
                <a:srgbClr val="4B0550"/>
              </a:solidFill>
              <a:latin typeface="Optimistic Text"/>
              <a:ea typeface="Optimistic Text"/>
              <a:cs typeface="Optimistic Text"/>
              <a:sym typeface="Optimistic Text"/>
            </a:endParaRPr>
          </a:p>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what’s </a:t>
            </a:r>
            <a:r>
              <a:rPr lang="en" sz="1342">
                <a:solidFill>
                  <a:srgbClr val="4B0550"/>
                </a:solidFill>
                <a:latin typeface="Optimistic Text"/>
                <a:ea typeface="Optimistic Text"/>
                <a:cs typeface="Optimistic Text"/>
                <a:sym typeface="Optimistic Text"/>
              </a:rPr>
              <a:t>AI</a:t>
            </a:r>
            <a:endParaRPr sz="1342">
              <a:solidFill>
                <a:srgbClr val="4B0550"/>
              </a:solidFill>
              <a:latin typeface="Optimistic Text"/>
              <a:ea typeface="Optimistic Text"/>
              <a:cs typeface="Optimistic Text"/>
              <a:sym typeface="Optimistic Text"/>
            </a:endParaRPr>
          </a:p>
        </p:txBody>
      </p:sp>
      <p:sp>
        <p:nvSpPr>
          <p:cNvPr id="595" name="Google Shape;595;p56"/>
          <p:cNvSpPr txBox="1"/>
          <p:nvPr/>
        </p:nvSpPr>
        <p:spPr>
          <a:xfrm>
            <a:off x="3514928" y="5459661"/>
            <a:ext cx="1879200" cy="218700"/>
          </a:xfrm>
          <a:prstGeom prst="rect">
            <a:avLst/>
          </a:prstGeom>
          <a:noFill/>
          <a:ln>
            <a:noFill/>
          </a:ln>
        </p:spPr>
        <p:txBody>
          <a:bodyPr anchorCtr="0" anchor="t" bIns="0" lIns="0" spcFirstLastPara="1" rIns="0" wrap="square" tIns="12200">
            <a:spAutoFit/>
          </a:bodyPr>
          <a:lstStyle/>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Discover how AI learns</a:t>
            </a:r>
            <a:endParaRPr sz="1342">
              <a:solidFill>
                <a:srgbClr val="4B0550"/>
              </a:solidFill>
              <a:latin typeface="Optimistic Text"/>
              <a:ea typeface="Optimistic Text"/>
              <a:cs typeface="Optimistic Text"/>
              <a:sym typeface="Optimistic Text"/>
            </a:endParaRPr>
          </a:p>
        </p:txBody>
      </p:sp>
      <p:sp>
        <p:nvSpPr>
          <p:cNvPr id="596" name="Google Shape;596;p56"/>
          <p:cNvSpPr txBox="1"/>
          <p:nvPr/>
        </p:nvSpPr>
        <p:spPr>
          <a:xfrm>
            <a:off x="6136839" y="5459661"/>
            <a:ext cx="2054400" cy="218700"/>
          </a:xfrm>
          <a:prstGeom prst="rect">
            <a:avLst/>
          </a:prstGeom>
          <a:noFill/>
          <a:ln>
            <a:noFill/>
          </a:ln>
        </p:spPr>
        <p:txBody>
          <a:bodyPr anchorCtr="0" anchor="t" bIns="0" lIns="0" spcFirstLastPara="1" rIns="0" wrap="square" tIns="12200">
            <a:spAutoFit/>
          </a:bodyPr>
          <a:lstStyle/>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Make something with AI</a:t>
            </a:r>
            <a:endParaRPr sz="1342">
              <a:solidFill>
                <a:srgbClr val="4B0550"/>
              </a:solidFill>
              <a:latin typeface="Optimistic Text"/>
              <a:ea typeface="Optimistic Text"/>
              <a:cs typeface="Optimistic Text"/>
              <a:sym typeface="Optimistic Text"/>
            </a:endParaRPr>
          </a:p>
        </p:txBody>
      </p:sp>
      <p:sp>
        <p:nvSpPr>
          <p:cNvPr id="597" name="Google Shape;597;p56"/>
          <p:cNvSpPr txBox="1"/>
          <p:nvPr/>
        </p:nvSpPr>
        <p:spPr>
          <a:xfrm>
            <a:off x="892985" y="7049462"/>
            <a:ext cx="1801800" cy="462900"/>
          </a:xfrm>
          <a:prstGeom prst="rect">
            <a:avLst/>
          </a:prstGeom>
          <a:noFill/>
          <a:ln>
            <a:noFill/>
          </a:ln>
        </p:spPr>
        <p:txBody>
          <a:bodyPr anchorCtr="0" anchor="t" bIns="0" lIns="0" spcFirstLastPara="1" rIns="0" wrap="square" tIns="12200">
            <a:spAutoFit/>
          </a:bodyPr>
          <a:lstStyle/>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Learn good vs. risky AI use</a:t>
            </a:r>
            <a:endParaRPr sz="1342">
              <a:solidFill>
                <a:srgbClr val="4B0550"/>
              </a:solidFill>
              <a:latin typeface="Optimistic Text"/>
              <a:ea typeface="Optimistic Text"/>
              <a:cs typeface="Optimistic Text"/>
              <a:sym typeface="Optimistic Text"/>
            </a:endParaRPr>
          </a:p>
        </p:txBody>
      </p:sp>
      <p:sp>
        <p:nvSpPr>
          <p:cNvPr id="598" name="Google Shape;598;p56"/>
          <p:cNvSpPr txBox="1"/>
          <p:nvPr/>
        </p:nvSpPr>
        <p:spPr>
          <a:xfrm>
            <a:off x="3514930" y="7046982"/>
            <a:ext cx="1594200" cy="218700"/>
          </a:xfrm>
          <a:prstGeom prst="rect">
            <a:avLst/>
          </a:prstGeom>
          <a:noFill/>
          <a:ln>
            <a:noFill/>
          </a:ln>
        </p:spPr>
        <p:txBody>
          <a:bodyPr anchorCtr="0" anchor="t" bIns="0" lIns="0" spcFirstLastPara="1" rIns="0" wrap="square" tIns="12200">
            <a:spAutoFit/>
          </a:bodyPr>
          <a:lstStyle/>
          <a:p>
            <a:pPr indent="0" lvl="0" marL="12172" rtl="0" algn="l">
              <a:lnSpc>
                <a:spcPct val="118214"/>
              </a:lnSpc>
              <a:spcBef>
                <a:spcPts val="0"/>
              </a:spcBef>
              <a:spcAft>
                <a:spcPts val="0"/>
              </a:spcAft>
              <a:buNone/>
            </a:pPr>
            <a:r>
              <a:rPr lang="en" sz="1342">
                <a:solidFill>
                  <a:srgbClr val="4B0550"/>
                </a:solidFill>
                <a:latin typeface="Optimistic Text"/>
                <a:ea typeface="Optimistic Text"/>
                <a:cs typeface="Optimistic Text"/>
                <a:sym typeface="Optimistic Text"/>
              </a:rPr>
              <a:t>Stay safe online</a:t>
            </a:r>
            <a:endParaRPr sz="1342">
              <a:solidFill>
                <a:srgbClr val="4B0550"/>
              </a:solidFill>
              <a:latin typeface="Optimistic Text"/>
              <a:ea typeface="Optimistic Text"/>
              <a:cs typeface="Optimistic Text"/>
              <a:sym typeface="Optimistic Text"/>
            </a:endParaRPr>
          </a:p>
        </p:txBody>
      </p:sp>
      <p:sp>
        <p:nvSpPr>
          <p:cNvPr id="599" name="Google Shape;599;p56"/>
          <p:cNvSpPr txBox="1"/>
          <p:nvPr/>
        </p:nvSpPr>
        <p:spPr>
          <a:xfrm>
            <a:off x="6136852" y="7047593"/>
            <a:ext cx="1879200" cy="466800"/>
          </a:xfrm>
          <a:prstGeom prst="rect">
            <a:avLst/>
          </a:prstGeom>
          <a:noFill/>
          <a:ln>
            <a:noFill/>
          </a:ln>
        </p:spPr>
        <p:txBody>
          <a:bodyPr anchorCtr="0" anchor="t" bIns="0" lIns="0" spcFirstLastPara="1" rIns="0" wrap="square" tIns="12200">
            <a:spAutoFit/>
          </a:bodyPr>
          <a:lstStyle/>
          <a:p>
            <a:pPr indent="0" lvl="0" marL="12172" marR="4869" rtl="0" algn="l">
              <a:lnSpc>
                <a:spcPct val="120000"/>
              </a:lnSpc>
              <a:spcBef>
                <a:spcPts val="24"/>
              </a:spcBef>
              <a:spcAft>
                <a:spcPts val="0"/>
              </a:spcAft>
              <a:buNone/>
            </a:pPr>
            <a:r>
              <a:rPr lang="en" sz="1342">
                <a:solidFill>
                  <a:srgbClr val="4B0550"/>
                </a:solidFill>
                <a:latin typeface="Optimistic Text"/>
                <a:ea typeface="Optimistic Text"/>
                <a:cs typeface="Optimistic Text"/>
                <a:sym typeface="Optimistic Text"/>
              </a:rPr>
              <a:t>Imagine your role in </a:t>
            </a:r>
            <a:r>
              <a:rPr lang="en" sz="1342">
                <a:solidFill>
                  <a:srgbClr val="4B0550"/>
                </a:solidFill>
                <a:latin typeface="Optimistic Text"/>
                <a:ea typeface="Optimistic Text"/>
                <a:cs typeface="Optimistic Text"/>
                <a:sym typeface="Optimistic Text"/>
              </a:rPr>
              <a:t>Africa’s</a:t>
            </a:r>
            <a:r>
              <a:rPr lang="en" sz="1342">
                <a:solidFill>
                  <a:srgbClr val="4B0550"/>
                </a:solidFill>
                <a:latin typeface="Optimistic Text"/>
                <a:ea typeface="Optimistic Text"/>
                <a:cs typeface="Optimistic Text"/>
                <a:sym typeface="Optimistic Text"/>
              </a:rPr>
              <a:t> AI future</a:t>
            </a:r>
            <a:endParaRPr sz="1342">
              <a:solidFill>
                <a:srgbClr val="4B0550"/>
              </a:solidFill>
              <a:latin typeface="Optimistic Text"/>
              <a:ea typeface="Optimistic Text"/>
              <a:cs typeface="Optimistic Text"/>
              <a:sym typeface="Optimistic Text"/>
            </a:endParaRPr>
          </a:p>
        </p:txBody>
      </p:sp>
      <p:sp>
        <p:nvSpPr>
          <p:cNvPr id="600" name="Google Shape;600;p56"/>
          <p:cNvSpPr txBox="1"/>
          <p:nvPr/>
        </p:nvSpPr>
        <p:spPr>
          <a:xfrm>
            <a:off x="892985" y="5115619"/>
            <a:ext cx="20544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Detective</a:t>
            </a:r>
            <a:endParaRPr sz="1800">
              <a:solidFill>
                <a:srgbClr val="4B0550"/>
              </a:solidFill>
              <a:latin typeface="Optimistic Text"/>
              <a:ea typeface="Optimistic Text"/>
              <a:cs typeface="Optimistic Text"/>
              <a:sym typeface="Optimistic Text"/>
            </a:endParaRPr>
          </a:p>
        </p:txBody>
      </p:sp>
      <p:sp>
        <p:nvSpPr>
          <p:cNvPr id="601" name="Google Shape;601;p56"/>
          <p:cNvSpPr txBox="1"/>
          <p:nvPr/>
        </p:nvSpPr>
        <p:spPr>
          <a:xfrm>
            <a:off x="3514928" y="5159986"/>
            <a:ext cx="18792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Brain</a:t>
            </a:r>
            <a:endParaRPr sz="1800">
              <a:solidFill>
                <a:srgbClr val="4B0550"/>
              </a:solidFill>
              <a:latin typeface="Optimistic Text"/>
              <a:ea typeface="Optimistic Text"/>
              <a:cs typeface="Optimistic Text"/>
              <a:sym typeface="Optimistic Text"/>
            </a:endParaRPr>
          </a:p>
        </p:txBody>
      </p:sp>
      <p:sp>
        <p:nvSpPr>
          <p:cNvPr id="602" name="Google Shape;602;p56"/>
          <p:cNvSpPr txBox="1"/>
          <p:nvPr/>
        </p:nvSpPr>
        <p:spPr>
          <a:xfrm>
            <a:off x="6136852" y="5159992"/>
            <a:ext cx="16521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Creator</a:t>
            </a:r>
            <a:endParaRPr sz="1800">
              <a:solidFill>
                <a:srgbClr val="4B0550"/>
              </a:solidFill>
              <a:latin typeface="Optimistic Text"/>
              <a:ea typeface="Optimistic Text"/>
              <a:cs typeface="Optimistic Text"/>
              <a:sym typeface="Optimistic Text"/>
            </a:endParaRPr>
          </a:p>
        </p:txBody>
      </p:sp>
      <p:sp>
        <p:nvSpPr>
          <p:cNvPr id="603" name="Google Shape;603;p56"/>
          <p:cNvSpPr txBox="1"/>
          <p:nvPr/>
        </p:nvSpPr>
        <p:spPr>
          <a:xfrm>
            <a:off x="892985" y="6714735"/>
            <a:ext cx="18018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Judge</a:t>
            </a:r>
            <a:endParaRPr sz="1800">
              <a:solidFill>
                <a:srgbClr val="4B0550"/>
              </a:solidFill>
              <a:latin typeface="Optimistic Text"/>
              <a:ea typeface="Optimistic Text"/>
              <a:cs typeface="Optimistic Text"/>
              <a:sym typeface="Optimistic Text"/>
            </a:endParaRPr>
          </a:p>
        </p:txBody>
      </p:sp>
      <p:sp>
        <p:nvSpPr>
          <p:cNvPr id="604" name="Google Shape;604;p56"/>
          <p:cNvSpPr txBox="1"/>
          <p:nvPr/>
        </p:nvSpPr>
        <p:spPr>
          <a:xfrm>
            <a:off x="3514930" y="6714746"/>
            <a:ext cx="15942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Guardian</a:t>
            </a:r>
            <a:endParaRPr sz="1800">
              <a:solidFill>
                <a:srgbClr val="4B0550"/>
              </a:solidFill>
              <a:latin typeface="Optimistic Text"/>
              <a:ea typeface="Optimistic Text"/>
              <a:cs typeface="Optimistic Text"/>
              <a:sym typeface="Optimistic Text"/>
            </a:endParaRPr>
          </a:p>
        </p:txBody>
      </p:sp>
      <p:sp>
        <p:nvSpPr>
          <p:cNvPr id="605" name="Google Shape;605;p56"/>
          <p:cNvSpPr txBox="1"/>
          <p:nvPr/>
        </p:nvSpPr>
        <p:spPr>
          <a:xfrm>
            <a:off x="6136852" y="6714735"/>
            <a:ext cx="1879200" cy="289500"/>
          </a:xfrm>
          <a:prstGeom prst="rect">
            <a:avLst/>
          </a:prstGeom>
          <a:noFill/>
          <a:ln>
            <a:noFill/>
          </a:ln>
        </p:spPr>
        <p:txBody>
          <a:bodyPr anchorCtr="0" anchor="t" bIns="0" lIns="0" spcFirstLastPara="1" rIns="0" wrap="square" tIns="12200">
            <a:spAutoFit/>
          </a:bodyPr>
          <a:lstStyle/>
          <a:p>
            <a:pPr indent="0" lvl="0" marL="12172"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Future</a:t>
            </a:r>
            <a:endParaRPr sz="1800">
              <a:solidFill>
                <a:srgbClr val="4B0550"/>
              </a:solidFill>
              <a:latin typeface="Optimistic Text"/>
              <a:ea typeface="Optimistic Text"/>
              <a:cs typeface="Optimistic Text"/>
              <a:sym typeface="Optimistic Text"/>
            </a:endParaRPr>
          </a:p>
        </p:txBody>
      </p:sp>
      <p:pic>
        <p:nvPicPr>
          <p:cNvPr id="606" name="Google Shape;606;p56" title="Asset 57.png"/>
          <p:cNvPicPr preferRelativeResize="0"/>
          <p:nvPr/>
        </p:nvPicPr>
        <p:blipFill>
          <a:blip r:embed="rId4">
            <a:alphaModFix/>
          </a:blip>
          <a:stretch>
            <a:fillRect/>
          </a:stretch>
        </p:blipFill>
        <p:spPr>
          <a:xfrm>
            <a:off x="2456446" y="6363418"/>
            <a:ext cx="545107" cy="568525"/>
          </a:xfrm>
          <a:prstGeom prst="rect">
            <a:avLst/>
          </a:prstGeom>
          <a:noFill/>
          <a:ln>
            <a:noFill/>
          </a:ln>
        </p:spPr>
      </p:pic>
      <p:pic>
        <p:nvPicPr>
          <p:cNvPr id="607" name="Google Shape;607;p56" title="Asset 62.png"/>
          <p:cNvPicPr preferRelativeResize="0"/>
          <p:nvPr/>
        </p:nvPicPr>
        <p:blipFill>
          <a:blip r:embed="rId5">
            <a:alphaModFix/>
          </a:blip>
          <a:stretch>
            <a:fillRect/>
          </a:stretch>
        </p:blipFill>
        <p:spPr>
          <a:xfrm>
            <a:off x="7723667" y="6347009"/>
            <a:ext cx="558117" cy="558117"/>
          </a:xfrm>
          <a:prstGeom prst="rect">
            <a:avLst/>
          </a:prstGeom>
          <a:noFill/>
          <a:ln>
            <a:noFill/>
          </a:ln>
        </p:spPr>
      </p:pic>
      <p:pic>
        <p:nvPicPr>
          <p:cNvPr id="608" name="Google Shape;608;p56" title="Asset 63.png"/>
          <p:cNvPicPr preferRelativeResize="0"/>
          <p:nvPr/>
        </p:nvPicPr>
        <p:blipFill>
          <a:blip r:embed="rId6">
            <a:alphaModFix/>
          </a:blip>
          <a:stretch>
            <a:fillRect/>
          </a:stretch>
        </p:blipFill>
        <p:spPr>
          <a:xfrm>
            <a:off x="5061087" y="4710063"/>
            <a:ext cx="602350" cy="615360"/>
          </a:xfrm>
          <a:prstGeom prst="rect">
            <a:avLst/>
          </a:prstGeom>
          <a:noFill/>
          <a:ln>
            <a:noFill/>
          </a:ln>
        </p:spPr>
      </p:pic>
      <p:pic>
        <p:nvPicPr>
          <p:cNvPr id="609" name="Google Shape;609;p56" title="Asset 61.png"/>
          <p:cNvPicPr preferRelativeResize="0"/>
          <p:nvPr/>
        </p:nvPicPr>
        <p:blipFill>
          <a:blip r:embed="rId7">
            <a:alphaModFix/>
          </a:blip>
          <a:stretch>
            <a:fillRect/>
          </a:stretch>
        </p:blipFill>
        <p:spPr>
          <a:xfrm>
            <a:off x="5226577" y="6366670"/>
            <a:ext cx="464447" cy="562020"/>
          </a:xfrm>
          <a:prstGeom prst="rect">
            <a:avLst/>
          </a:prstGeom>
          <a:noFill/>
          <a:ln>
            <a:noFill/>
          </a:ln>
        </p:spPr>
      </p:pic>
      <p:pic>
        <p:nvPicPr>
          <p:cNvPr id="610" name="Google Shape;610;p56" title="Asset 60.png"/>
          <p:cNvPicPr preferRelativeResize="0"/>
          <p:nvPr/>
        </p:nvPicPr>
        <p:blipFill>
          <a:blip r:embed="rId8">
            <a:alphaModFix/>
          </a:blip>
          <a:stretch>
            <a:fillRect/>
          </a:stretch>
        </p:blipFill>
        <p:spPr>
          <a:xfrm>
            <a:off x="7777162" y="4740730"/>
            <a:ext cx="469651" cy="469651"/>
          </a:xfrm>
          <a:prstGeom prst="rect">
            <a:avLst/>
          </a:prstGeom>
          <a:noFill/>
          <a:ln>
            <a:noFill/>
          </a:ln>
        </p:spPr>
      </p:pic>
      <p:pic>
        <p:nvPicPr>
          <p:cNvPr id="611" name="Google Shape;611;p56" title="Asset 59.png"/>
          <p:cNvPicPr preferRelativeResize="0"/>
          <p:nvPr/>
        </p:nvPicPr>
        <p:blipFill>
          <a:blip r:embed="rId9">
            <a:alphaModFix/>
          </a:blip>
          <a:stretch>
            <a:fillRect/>
          </a:stretch>
        </p:blipFill>
        <p:spPr>
          <a:xfrm>
            <a:off x="2531900" y="4793963"/>
            <a:ext cx="469651" cy="44753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5" name="Shape 615"/>
        <p:cNvGrpSpPr/>
        <p:nvPr/>
      </p:nvGrpSpPr>
      <p:grpSpPr>
        <a:xfrm>
          <a:off x="0" y="0"/>
          <a:ext cx="0" cy="0"/>
          <a:chOff x="0" y="0"/>
          <a:chExt cx="0" cy="0"/>
        </a:xfrm>
      </p:grpSpPr>
      <p:sp>
        <p:nvSpPr>
          <p:cNvPr id="616" name="Google Shape;616;p57"/>
          <p:cNvSpPr txBox="1"/>
          <p:nvPr/>
        </p:nvSpPr>
        <p:spPr>
          <a:xfrm>
            <a:off x="699425" y="3649350"/>
            <a:ext cx="4314900" cy="1748100"/>
          </a:xfrm>
          <a:prstGeom prst="rect">
            <a:avLst/>
          </a:prstGeom>
          <a:noFill/>
          <a:ln>
            <a:noFill/>
          </a:ln>
        </p:spPr>
        <p:txBody>
          <a:bodyPr anchorCtr="0" anchor="t"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AI Detective</a:t>
            </a:r>
            <a:endParaRPr b="1" sz="5400">
              <a:solidFill>
                <a:srgbClr val="FFFFFF"/>
              </a:solidFill>
              <a:latin typeface="Optimistic Display"/>
              <a:ea typeface="Optimistic Display"/>
              <a:cs typeface="Optimistic Display"/>
              <a:sym typeface="Optimistic Display"/>
            </a:endParaRPr>
          </a:p>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Challenge</a:t>
            </a:r>
            <a:endParaRPr b="1" sz="5400">
              <a:solidFill>
                <a:srgbClr val="FFFFFF"/>
              </a:solidFill>
              <a:latin typeface="Optimistic Display"/>
              <a:ea typeface="Optimistic Display"/>
              <a:cs typeface="Optimistic Display"/>
              <a:sym typeface="Optimistic Display"/>
            </a:endParaRPr>
          </a:p>
        </p:txBody>
      </p:sp>
      <p:sp>
        <p:nvSpPr>
          <p:cNvPr id="617" name="Google Shape;617;p57"/>
          <p:cNvSpPr txBox="1"/>
          <p:nvPr/>
        </p:nvSpPr>
        <p:spPr>
          <a:xfrm>
            <a:off x="704101" y="54979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CAN YOU TELL WHAT’S REAL?</a:t>
            </a:r>
            <a:endParaRPr>
              <a:solidFill>
                <a:srgbClr val="FFFFFF"/>
              </a:solidFill>
              <a:latin typeface="Optimistic Text"/>
              <a:ea typeface="Optimistic Text"/>
              <a:cs typeface="Optimistic Text"/>
              <a:sym typeface="Optimistic Text"/>
            </a:endParaRPr>
          </a:p>
        </p:txBody>
      </p:sp>
      <p:pic>
        <p:nvPicPr>
          <p:cNvPr id="618" name="Google Shape;618;p57" title="Middle E Asset 03.png"/>
          <p:cNvPicPr preferRelativeResize="0"/>
          <p:nvPr/>
        </p:nvPicPr>
        <p:blipFill rotWithShape="1">
          <a:blip r:embed="rId3">
            <a:alphaModFix/>
          </a:blip>
          <a:srcRect b="25860" l="0" r="0" t="6654"/>
          <a:stretch/>
        </p:blipFill>
        <p:spPr>
          <a:xfrm>
            <a:off x="6095999" y="0"/>
            <a:ext cx="12191998" cy="10287002"/>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2" name="Shape 622"/>
        <p:cNvGrpSpPr/>
        <p:nvPr/>
      </p:nvGrpSpPr>
      <p:grpSpPr>
        <a:xfrm>
          <a:off x="0" y="0"/>
          <a:ext cx="0" cy="0"/>
          <a:chOff x="0" y="0"/>
          <a:chExt cx="0" cy="0"/>
        </a:xfrm>
      </p:grpSpPr>
      <p:sp>
        <p:nvSpPr>
          <p:cNvPr id="623" name="Google Shape;623;p58"/>
          <p:cNvSpPr txBox="1"/>
          <p:nvPr/>
        </p:nvSpPr>
        <p:spPr>
          <a:xfrm>
            <a:off x="700498" y="1588400"/>
            <a:ext cx="6246000" cy="18549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Photo</a:t>
            </a:r>
            <a:endParaRPr b="1" sz="6000">
              <a:solidFill>
                <a:srgbClr val="4B0550"/>
              </a:solidFill>
              <a:latin typeface="Optimistic Display"/>
              <a:ea typeface="Optimistic Display"/>
              <a:cs typeface="Optimistic Display"/>
              <a:sym typeface="Optimistic Display"/>
            </a:endParaRPr>
          </a:p>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Edition</a:t>
            </a:r>
            <a:endParaRPr b="1" sz="6000">
              <a:solidFill>
                <a:srgbClr val="4B0550"/>
              </a:solidFill>
              <a:latin typeface="Optimistic Display"/>
              <a:ea typeface="Optimistic Display"/>
              <a:cs typeface="Optimistic Display"/>
              <a:sym typeface="Optimistic Display"/>
            </a:endParaRPr>
          </a:p>
        </p:txBody>
      </p:sp>
      <p:sp>
        <p:nvSpPr>
          <p:cNvPr id="624" name="Google Shape;624;p58"/>
          <p:cNvSpPr txBox="1"/>
          <p:nvPr/>
        </p:nvSpPr>
        <p:spPr>
          <a:xfrm>
            <a:off x="700475" y="3522425"/>
            <a:ext cx="4752600" cy="14046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One is real. One is AI-generated. Can you spot which is which?</a:t>
            </a:r>
            <a:endParaRPr sz="3000">
              <a:solidFill>
                <a:srgbClr val="4B0550"/>
              </a:solidFill>
              <a:latin typeface="Optimistic Text Light"/>
              <a:ea typeface="Optimistic Text Light"/>
              <a:cs typeface="Optimistic Text Light"/>
              <a:sym typeface="Optimistic Text Light"/>
            </a:endParaRPr>
          </a:p>
        </p:txBody>
      </p:sp>
      <p:grpSp>
        <p:nvGrpSpPr>
          <p:cNvPr id="625" name="Google Shape;625;p58"/>
          <p:cNvGrpSpPr/>
          <p:nvPr/>
        </p:nvGrpSpPr>
        <p:grpSpPr>
          <a:xfrm>
            <a:off x="743071" y="5673576"/>
            <a:ext cx="178839" cy="159067"/>
            <a:chOff x="610797" y="3458434"/>
            <a:chExt cx="119226" cy="106045"/>
          </a:xfrm>
        </p:grpSpPr>
        <p:sp>
          <p:nvSpPr>
            <p:cNvPr id="626" name="Google Shape;626;p58"/>
            <p:cNvSpPr/>
            <p:nvPr/>
          </p:nvSpPr>
          <p:spPr>
            <a:xfrm>
              <a:off x="610797" y="3511185"/>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27" name="Google Shape;627;p58"/>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28" name="Google Shape;628;p58"/>
          <p:cNvGrpSpPr/>
          <p:nvPr/>
        </p:nvGrpSpPr>
        <p:grpSpPr>
          <a:xfrm>
            <a:off x="743071" y="6221379"/>
            <a:ext cx="178839" cy="159067"/>
            <a:chOff x="610797" y="3927316"/>
            <a:chExt cx="119226" cy="106045"/>
          </a:xfrm>
        </p:grpSpPr>
        <p:sp>
          <p:nvSpPr>
            <p:cNvPr id="629" name="Google Shape;629;p58"/>
            <p:cNvSpPr/>
            <p:nvPr/>
          </p:nvSpPr>
          <p:spPr>
            <a:xfrm>
              <a:off x="610797" y="3980068"/>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30" name="Google Shape;630;p58"/>
            <p:cNvSpPr/>
            <p:nvPr/>
          </p:nvSpPr>
          <p:spPr>
            <a:xfrm>
              <a:off x="676683" y="3927316"/>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31" name="Google Shape;631;p58"/>
          <p:cNvGrpSpPr/>
          <p:nvPr/>
        </p:nvGrpSpPr>
        <p:grpSpPr>
          <a:xfrm>
            <a:off x="743071" y="6775367"/>
            <a:ext cx="178839" cy="159068"/>
            <a:chOff x="610797" y="4396198"/>
            <a:chExt cx="119226" cy="106045"/>
          </a:xfrm>
        </p:grpSpPr>
        <p:sp>
          <p:nvSpPr>
            <p:cNvPr id="632" name="Google Shape;632;p58"/>
            <p:cNvSpPr/>
            <p:nvPr/>
          </p:nvSpPr>
          <p:spPr>
            <a:xfrm>
              <a:off x="610797" y="4448949"/>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33" name="Google Shape;633;p58"/>
            <p:cNvSpPr/>
            <p:nvPr/>
          </p:nvSpPr>
          <p:spPr>
            <a:xfrm>
              <a:off x="676683" y="4396198"/>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sp>
        <p:nvSpPr>
          <p:cNvPr id="634" name="Google Shape;634;p58"/>
          <p:cNvSpPr txBox="1"/>
          <p:nvPr/>
        </p:nvSpPr>
        <p:spPr>
          <a:xfrm>
            <a:off x="700475" y="5143975"/>
            <a:ext cx="47526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Look closely at:</a:t>
            </a:r>
            <a:endParaRPr b="1" sz="1800">
              <a:solidFill>
                <a:srgbClr val="4B0550"/>
              </a:solidFill>
              <a:latin typeface="Optimistic Text"/>
              <a:ea typeface="Optimistic Text"/>
              <a:cs typeface="Optimistic Text"/>
              <a:sym typeface="Optimistic Text"/>
            </a:endParaRPr>
          </a:p>
        </p:txBody>
      </p:sp>
      <p:sp>
        <p:nvSpPr>
          <p:cNvPr id="635" name="Google Shape;635;p58"/>
          <p:cNvSpPr txBox="1"/>
          <p:nvPr/>
        </p:nvSpPr>
        <p:spPr>
          <a:xfrm>
            <a:off x="1169700" y="5610975"/>
            <a:ext cx="4283400" cy="138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Eyes and ears</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Hands and fingers</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Background details</a:t>
            </a:r>
            <a:endParaRPr sz="1800">
              <a:solidFill>
                <a:srgbClr val="4B0550"/>
              </a:solidFill>
              <a:latin typeface="Optimistic Text"/>
              <a:ea typeface="Optimistic Text"/>
              <a:cs typeface="Optimistic Text"/>
              <a:sym typeface="Optimistic Text"/>
            </a:endParaRPr>
          </a:p>
        </p:txBody>
      </p:sp>
      <p:sp>
        <p:nvSpPr>
          <p:cNvPr id="636" name="Google Shape;636;p58"/>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DETECTIVE CHALLENGE</a:t>
            </a:r>
            <a:endParaRPr b="1" sz="900">
              <a:solidFill>
                <a:srgbClr val="4B0550"/>
              </a:solidFill>
              <a:latin typeface="Optimistic Display"/>
              <a:ea typeface="Optimistic Display"/>
              <a:cs typeface="Optimistic Display"/>
              <a:sym typeface="Optimistic Display"/>
            </a:endParaRPr>
          </a:p>
        </p:txBody>
      </p:sp>
      <p:pic>
        <p:nvPicPr>
          <p:cNvPr id="637" name="Google Shape;637;p58" title="Real_2600.jpg"/>
          <p:cNvPicPr preferRelativeResize="0"/>
          <p:nvPr/>
        </p:nvPicPr>
        <p:blipFill rotWithShape="1">
          <a:blip r:embed="rId3">
            <a:alphaModFix/>
          </a:blip>
          <a:srcRect b="0" l="9435" r="9435" t="0"/>
          <a:stretch/>
        </p:blipFill>
        <p:spPr>
          <a:xfrm>
            <a:off x="6200625" y="1892575"/>
            <a:ext cx="5511300" cy="6780000"/>
          </a:xfrm>
          <a:prstGeom prst="roundRect">
            <a:avLst>
              <a:gd fmla="val 3586" name="adj"/>
            </a:avLst>
          </a:prstGeom>
          <a:noFill/>
          <a:ln cap="flat" cmpd="sng" w="14575">
            <a:solidFill>
              <a:srgbClr val="733279"/>
            </a:solidFill>
            <a:prstDash val="solid"/>
            <a:round/>
            <a:headEnd len="sm" w="sm" type="none"/>
            <a:tailEnd len="sm" w="sm" type="none"/>
          </a:ln>
        </p:spPr>
      </p:pic>
      <p:pic>
        <p:nvPicPr>
          <p:cNvPr id="638" name="Google Shape;638;p58" title="AI_2600.png"/>
          <p:cNvPicPr preferRelativeResize="0"/>
          <p:nvPr/>
        </p:nvPicPr>
        <p:blipFill rotWithShape="1">
          <a:blip r:embed="rId4">
            <a:alphaModFix/>
          </a:blip>
          <a:srcRect b="0" l="9356" r="9356" t="0"/>
          <a:stretch/>
        </p:blipFill>
        <p:spPr>
          <a:xfrm>
            <a:off x="11975121" y="1892575"/>
            <a:ext cx="5511300" cy="6780000"/>
          </a:xfrm>
          <a:prstGeom prst="roundRect">
            <a:avLst>
              <a:gd fmla="val 3586" name="adj"/>
            </a:avLst>
          </a:prstGeom>
          <a:noFill/>
          <a:ln cap="flat" cmpd="sng" w="14575">
            <a:solidFill>
              <a:srgbClr val="733279"/>
            </a:solidFill>
            <a:prstDash val="solid"/>
            <a:round/>
            <a:headEnd len="sm" w="sm" type="none"/>
            <a:tailEnd len="sm" w="sm" type="none"/>
          </a:ln>
        </p:spPr>
      </p:pic>
      <p:sp>
        <p:nvSpPr>
          <p:cNvPr id="639" name="Google Shape;639;p58"/>
          <p:cNvSpPr/>
          <p:nvPr/>
        </p:nvSpPr>
        <p:spPr>
          <a:xfrm>
            <a:off x="801022" y="7739849"/>
            <a:ext cx="3541500" cy="1026900"/>
          </a:xfrm>
          <a:prstGeom prst="roundRect">
            <a:avLst>
              <a:gd fmla="val 11529" name="adj"/>
            </a:avLst>
          </a:prstGeom>
          <a:solidFill>
            <a:srgbClr val="D8C8E1"/>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 sz="900"/>
              <a:t> </a:t>
            </a:r>
            <a:endParaRPr sz="900"/>
          </a:p>
          <a:p>
            <a:pPr indent="0" lvl="0" marL="0" rtl="0" algn="l">
              <a:spcBef>
                <a:spcPts val="0"/>
              </a:spcBef>
              <a:spcAft>
                <a:spcPts val="0"/>
              </a:spcAft>
              <a:buNone/>
            </a:pPr>
            <a:r>
              <a:t/>
            </a:r>
            <a:endParaRPr sz="900"/>
          </a:p>
        </p:txBody>
      </p:sp>
      <p:sp>
        <p:nvSpPr>
          <p:cNvPr id="640" name="Google Shape;640;p58"/>
          <p:cNvSpPr/>
          <p:nvPr/>
        </p:nvSpPr>
        <p:spPr>
          <a:xfrm>
            <a:off x="743082" y="7680321"/>
            <a:ext cx="3541500" cy="1026900"/>
          </a:xfrm>
          <a:prstGeom prst="roundRect">
            <a:avLst>
              <a:gd fmla="val 11529" name="adj"/>
            </a:avLst>
          </a:prstGeom>
          <a:solidFill>
            <a:srgbClr val="FFFFFF"/>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 sz="900"/>
              <a:t> </a:t>
            </a:r>
            <a:endParaRPr sz="900"/>
          </a:p>
          <a:p>
            <a:pPr indent="0" lvl="0" marL="0" rtl="0" algn="l">
              <a:spcBef>
                <a:spcPts val="0"/>
              </a:spcBef>
              <a:spcAft>
                <a:spcPts val="0"/>
              </a:spcAft>
              <a:buNone/>
            </a:pPr>
            <a:r>
              <a:t/>
            </a:r>
            <a:endParaRPr sz="900"/>
          </a:p>
        </p:txBody>
      </p:sp>
      <p:sp>
        <p:nvSpPr>
          <p:cNvPr id="641" name="Google Shape;641;p58"/>
          <p:cNvSpPr/>
          <p:nvPr/>
        </p:nvSpPr>
        <p:spPr>
          <a:xfrm>
            <a:off x="953182" y="78288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 sz="900"/>
              <a:t> </a:t>
            </a:r>
            <a:endParaRPr sz="900"/>
          </a:p>
          <a:p>
            <a:pPr indent="0" lvl="0" marL="0" rtl="0" algn="l">
              <a:spcBef>
                <a:spcPts val="0"/>
              </a:spcBef>
              <a:spcAft>
                <a:spcPts val="0"/>
              </a:spcAft>
              <a:buNone/>
            </a:pPr>
            <a:r>
              <a:t/>
            </a:r>
            <a:endParaRPr sz="900"/>
          </a:p>
        </p:txBody>
      </p:sp>
      <p:sp>
        <p:nvSpPr>
          <p:cNvPr id="642" name="Google Shape;642;p58"/>
          <p:cNvSpPr/>
          <p:nvPr/>
        </p:nvSpPr>
        <p:spPr>
          <a:xfrm>
            <a:off x="1917649" y="7828821"/>
            <a:ext cx="798600" cy="728700"/>
          </a:xfrm>
          <a:prstGeom prst="roundRect">
            <a:avLst>
              <a:gd fmla="val 11529" name="adj"/>
            </a:avLst>
          </a:prstGeom>
          <a:solidFill>
            <a:srgbClr val="F0EBF4"/>
          </a:solidFill>
          <a:ln>
            <a:noFill/>
          </a:ln>
        </p:spPr>
        <p:txBody>
          <a:bodyPr anchorCtr="0" anchor="ctr" bIns="60950" lIns="60950" spcFirstLastPara="1" rIns="60950" wrap="square" tIns="60950">
            <a:noAutofit/>
          </a:bodyPr>
          <a:lstStyle/>
          <a:p>
            <a:pPr indent="0" lvl="0" marL="0" rtl="0" algn="l">
              <a:spcBef>
                <a:spcPts val="0"/>
              </a:spcBef>
              <a:spcAft>
                <a:spcPts val="0"/>
              </a:spcAft>
              <a:buNone/>
            </a:pPr>
            <a:r>
              <a:rPr lang="en" sz="900"/>
              <a:t> </a:t>
            </a:r>
            <a:endParaRPr sz="900"/>
          </a:p>
          <a:p>
            <a:pPr indent="0" lvl="0" marL="0" rtl="0" algn="l">
              <a:spcBef>
                <a:spcPts val="0"/>
              </a:spcBef>
              <a:spcAft>
                <a:spcPts val="0"/>
              </a:spcAft>
              <a:buNone/>
            </a:pPr>
            <a:r>
              <a:t/>
            </a:r>
            <a:endParaRPr sz="900"/>
          </a:p>
        </p:txBody>
      </p:sp>
      <p:pic>
        <p:nvPicPr>
          <p:cNvPr id="643" name="Google Shape;643;p58" title="Left Hand.png"/>
          <p:cNvPicPr preferRelativeResize="0"/>
          <p:nvPr/>
        </p:nvPicPr>
        <p:blipFill>
          <a:blip r:embed="rId5">
            <a:alphaModFix/>
          </a:blip>
          <a:stretch>
            <a:fillRect/>
          </a:stretch>
        </p:blipFill>
        <p:spPr>
          <a:xfrm>
            <a:off x="2027557" y="7981744"/>
            <a:ext cx="247542" cy="438759"/>
          </a:xfrm>
          <a:prstGeom prst="rect">
            <a:avLst/>
          </a:prstGeom>
          <a:noFill/>
          <a:ln>
            <a:noFill/>
          </a:ln>
        </p:spPr>
      </p:pic>
      <p:pic>
        <p:nvPicPr>
          <p:cNvPr id="644" name="Google Shape;644;p58" title="Right Hand.png"/>
          <p:cNvPicPr preferRelativeResize="0"/>
          <p:nvPr/>
        </p:nvPicPr>
        <p:blipFill>
          <a:blip r:embed="rId6">
            <a:alphaModFix/>
          </a:blip>
          <a:stretch>
            <a:fillRect/>
          </a:stretch>
        </p:blipFill>
        <p:spPr>
          <a:xfrm>
            <a:off x="1101063" y="7979601"/>
            <a:ext cx="248481" cy="44042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8" name="Shape 648"/>
        <p:cNvGrpSpPr/>
        <p:nvPr/>
      </p:nvGrpSpPr>
      <p:grpSpPr>
        <a:xfrm>
          <a:off x="0" y="0"/>
          <a:ext cx="0" cy="0"/>
          <a:chOff x="0" y="0"/>
          <a:chExt cx="0" cy="0"/>
        </a:xfrm>
      </p:grpSpPr>
      <p:sp>
        <p:nvSpPr>
          <p:cNvPr id="649" name="Google Shape;649;p59"/>
          <p:cNvSpPr/>
          <p:nvPr/>
        </p:nvSpPr>
        <p:spPr>
          <a:xfrm>
            <a:off x="787385" y="7259323"/>
            <a:ext cx="5312400" cy="1540500"/>
          </a:xfrm>
          <a:prstGeom prst="roundRect">
            <a:avLst>
              <a:gd fmla="val 11529" name="adj"/>
            </a:avLst>
          </a:prstGeom>
          <a:solidFill>
            <a:srgbClr val="D8C8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50" name="Google Shape;650;p59"/>
          <p:cNvSpPr/>
          <p:nvPr/>
        </p:nvSpPr>
        <p:spPr>
          <a:xfrm>
            <a:off x="700475" y="7170031"/>
            <a:ext cx="5312400" cy="15405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51" name="Google Shape;651;p59"/>
          <p:cNvSpPr txBox="1"/>
          <p:nvPr/>
        </p:nvSpPr>
        <p:spPr>
          <a:xfrm>
            <a:off x="700498" y="1588400"/>
            <a:ext cx="6246000" cy="18549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Music</a:t>
            </a:r>
            <a:endParaRPr b="1" sz="6000">
              <a:solidFill>
                <a:srgbClr val="4B0550"/>
              </a:solidFill>
              <a:latin typeface="Optimistic Display"/>
              <a:ea typeface="Optimistic Display"/>
              <a:cs typeface="Optimistic Display"/>
              <a:sym typeface="Optimistic Display"/>
            </a:endParaRPr>
          </a:p>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Edition</a:t>
            </a:r>
            <a:endParaRPr b="1" sz="6000">
              <a:solidFill>
                <a:srgbClr val="4B0550"/>
              </a:solidFill>
              <a:latin typeface="Optimistic Display"/>
              <a:ea typeface="Optimistic Display"/>
              <a:cs typeface="Optimistic Display"/>
              <a:sym typeface="Optimistic Display"/>
            </a:endParaRPr>
          </a:p>
        </p:txBody>
      </p:sp>
      <p:sp>
        <p:nvSpPr>
          <p:cNvPr id="652" name="Google Shape;652;p59"/>
          <p:cNvSpPr txBox="1"/>
          <p:nvPr/>
        </p:nvSpPr>
        <p:spPr>
          <a:xfrm>
            <a:off x="700475" y="3522425"/>
            <a:ext cx="5046900" cy="138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One is real. One is made with AI. Can you tell which is which?</a:t>
            </a:r>
            <a:endParaRPr sz="3000">
              <a:solidFill>
                <a:srgbClr val="4B0550"/>
              </a:solidFill>
              <a:latin typeface="Optimistic Text Light"/>
              <a:ea typeface="Optimistic Text Light"/>
              <a:cs typeface="Optimistic Text Light"/>
              <a:sym typeface="Optimistic Text Light"/>
            </a:endParaRPr>
          </a:p>
        </p:txBody>
      </p:sp>
      <p:sp>
        <p:nvSpPr>
          <p:cNvPr id="653" name="Google Shape;653;p59"/>
          <p:cNvSpPr txBox="1"/>
          <p:nvPr/>
        </p:nvSpPr>
        <p:spPr>
          <a:xfrm>
            <a:off x="988280" y="7572168"/>
            <a:ext cx="1657500" cy="7581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Vote with your hand</a:t>
            </a:r>
            <a:endParaRPr sz="2400">
              <a:solidFill>
                <a:srgbClr val="4B0550"/>
              </a:solidFill>
              <a:latin typeface="Optimistic Text"/>
              <a:ea typeface="Optimistic Text"/>
              <a:cs typeface="Optimistic Text"/>
              <a:sym typeface="Optimistic Text"/>
            </a:endParaRPr>
          </a:p>
        </p:txBody>
      </p:sp>
      <p:grpSp>
        <p:nvGrpSpPr>
          <p:cNvPr id="654" name="Google Shape;654;p59"/>
          <p:cNvGrpSpPr/>
          <p:nvPr/>
        </p:nvGrpSpPr>
        <p:grpSpPr>
          <a:xfrm>
            <a:off x="743071" y="5673576"/>
            <a:ext cx="178839" cy="159067"/>
            <a:chOff x="610797" y="3458434"/>
            <a:chExt cx="119226" cy="106045"/>
          </a:xfrm>
        </p:grpSpPr>
        <p:sp>
          <p:nvSpPr>
            <p:cNvPr id="655" name="Google Shape;655;p59"/>
            <p:cNvSpPr/>
            <p:nvPr/>
          </p:nvSpPr>
          <p:spPr>
            <a:xfrm>
              <a:off x="610797" y="3511185"/>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56" name="Google Shape;656;p59"/>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57" name="Google Shape;657;p59"/>
          <p:cNvGrpSpPr/>
          <p:nvPr/>
        </p:nvGrpSpPr>
        <p:grpSpPr>
          <a:xfrm>
            <a:off x="743071" y="6221379"/>
            <a:ext cx="178839" cy="159067"/>
            <a:chOff x="610797" y="3927316"/>
            <a:chExt cx="119226" cy="106045"/>
          </a:xfrm>
        </p:grpSpPr>
        <p:sp>
          <p:nvSpPr>
            <p:cNvPr id="658" name="Google Shape;658;p59"/>
            <p:cNvSpPr/>
            <p:nvPr/>
          </p:nvSpPr>
          <p:spPr>
            <a:xfrm>
              <a:off x="610797" y="3980068"/>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59" name="Google Shape;659;p59"/>
            <p:cNvSpPr/>
            <p:nvPr/>
          </p:nvSpPr>
          <p:spPr>
            <a:xfrm>
              <a:off x="676683" y="3927316"/>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60" name="Google Shape;660;p59"/>
          <p:cNvGrpSpPr/>
          <p:nvPr/>
        </p:nvGrpSpPr>
        <p:grpSpPr>
          <a:xfrm>
            <a:off x="743071" y="6775367"/>
            <a:ext cx="178839" cy="159068"/>
            <a:chOff x="610797" y="4396198"/>
            <a:chExt cx="119226" cy="106045"/>
          </a:xfrm>
        </p:grpSpPr>
        <p:sp>
          <p:nvSpPr>
            <p:cNvPr id="661" name="Google Shape;661;p59"/>
            <p:cNvSpPr/>
            <p:nvPr/>
          </p:nvSpPr>
          <p:spPr>
            <a:xfrm>
              <a:off x="610797" y="4448949"/>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62" name="Google Shape;662;p59"/>
            <p:cNvSpPr/>
            <p:nvPr/>
          </p:nvSpPr>
          <p:spPr>
            <a:xfrm>
              <a:off x="676683" y="4396198"/>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sp>
        <p:nvSpPr>
          <p:cNvPr id="663" name="Google Shape;663;p59"/>
          <p:cNvSpPr/>
          <p:nvPr/>
        </p:nvSpPr>
        <p:spPr>
          <a:xfrm>
            <a:off x="2981675" y="7392781"/>
            <a:ext cx="1197900" cy="1092900"/>
          </a:xfrm>
          <a:prstGeom prst="roundRect">
            <a:avLst>
              <a:gd fmla="val 11529" name="adj"/>
            </a:avLst>
          </a:prstGeom>
          <a:solidFill>
            <a:srgbClr val="F0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64" name="Google Shape;664;p59"/>
          <p:cNvSpPr txBox="1"/>
          <p:nvPr/>
        </p:nvSpPr>
        <p:spPr>
          <a:xfrm>
            <a:off x="3583821" y="7578226"/>
            <a:ext cx="373500" cy="668400"/>
          </a:xfrm>
          <a:prstGeom prst="rect">
            <a:avLst/>
          </a:prstGeom>
          <a:noFill/>
          <a:ln>
            <a:noFill/>
          </a:ln>
        </p:spPr>
        <p:txBody>
          <a:bodyPr anchorCtr="0" anchor="t" bIns="0" lIns="0" spcFirstLastPara="1" rIns="0" wrap="square" tIns="14975">
            <a:spAutoFit/>
          </a:bodyPr>
          <a:lstStyle/>
          <a:p>
            <a:pPr indent="0" lvl="0" marL="14975" rtl="0" algn="l">
              <a:lnSpc>
                <a:spcPct val="100000"/>
              </a:lnSpc>
              <a:spcBef>
                <a:spcPts val="0"/>
              </a:spcBef>
              <a:spcAft>
                <a:spcPts val="0"/>
              </a:spcAft>
              <a:buNone/>
            </a:pPr>
            <a:r>
              <a:rPr b="1" lang="en" sz="4245">
                <a:solidFill>
                  <a:srgbClr val="4B0550"/>
                </a:solidFill>
                <a:latin typeface="Optimistic Display"/>
                <a:ea typeface="Optimistic Display"/>
                <a:cs typeface="Optimistic Display"/>
                <a:sym typeface="Optimistic Display"/>
              </a:rPr>
              <a:t>A</a:t>
            </a:r>
            <a:endParaRPr b="1" sz="4245">
              <a:solidFill>
                <a:srgbClr val="4B0550"/>
              </a:solidFill>
              <a:latin typeface="Optimistic Display"/>
              <a:ea typeface="Optimistic Display"/>
              <a:cs typeface="Optimistic Display"/>
              <a:sym typeface="Optimistic Display"/>
            </a:endParaRPr>
          </a:p>
        </p:txBody>
      </p:sp>
      <p:sp>
        <p:nvSpPr>
          <p:cNvPr id="665" name="Google Shape;665;p59"/>
          <p:cNvSpPr/>
          <p:nvPr/>
        </p:nvSpPr>
        <p:spPr>
          <a:xfrm>
            <a:off x="4428375" y="7392781"/>
            <a:ext cx="1197900" cy="1092900"/>
          </a:xfrm>
          <a:prstGeom prst="roundRect">
            <a:avLst>
              <a:gd fmla="val 11529" name="adj"/>
            </a:avLst>
          </a:prstGeom>
          <a:solidFill>
            <a:srgbClr val="F0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66" name="Google Shape;666;p59"/>
          <p:cNvSpPr txBox="1"/>
          <p:nvPr/>
        </p:nvSpPr>
        <p:spPr>
          <a:xfrm>
            <a:off x="5068372" y="7578226"/>
            <a:ext cx="375000" cy="668400"/>
          </a:xfrm>
          <a:prstGeom prst="rect">
            <a:avLst/>
          </a:prstGeom>
          <a:noFill/>
          <a:ln>
            <a:noFill/>
          </a:ln>
        </p:spPr>
        <p:txBody>
          <a:bodyPr anchorCtr="0" anchor="t" bIns="0" lIns="0" spcFirstLastPara="1" rIns="0" wrap="square" tIns="14975">
            <a:spAutoFit/>
          </a:bodyPr>
          <a:lstStyle/>
          <a:p>
            <a:pPr indent="0" lvl="0" marL="14975" rtl="0" algn="l">
              <a:lnSpc>
                <a:spcPct val="100000"/>
              </a:lnSpc>
              <a:spcBef>
                <a:spcPts val="0"/>
              </a:spcBef>
              <a:spcAft>
                <a:spcPts val="0"/>
              </a:spcAft>
              <a:buNone/>
            </a:pPr>
            <a:r>
              <a:rPr b="1" lang="en" sz="4245">
                <a:solidFill>
                  <a:srgbClr val="4B0550"/>
                </a:solidFill>
                <a:latin typeface="Optimistic Display"/>
                <a:ea typeface="Optimistic Display"/>
                <a:cs typeface="Optimistic Display"/>
                <a:sym typeface="Optimistic Display"/>
              </a:rPr>
              <a:t>B</a:t>
            </a:r>
            <a:endParaRPr b="1" sz="4245">
              <a:solidFill>
                <a:srgbClr val="4B0550"/>
              </a:solidFill>
              <a:latin typeface="Optimistic Display"/>
              <a:ea typeface="Optimistic Display"/>
              <a:cs typeface="Optimistic Display"/>
              <a:sym typeface="Optimistic Display"/>
            </a:endParaRPr>
          </a:p>
        </p:txBody>
      </p:sp>
      <p:sp>
        <p:nvSpPr>
          <p:cNvPr id="667" name="Google Shape;667;p59"/>
          <p:cNvSpPr txBox="1"/>
          <p:nvPr/>
        </p:nvSpPr>
        <p:spPr>
          <a:xfrm>
            <a:off x="700475" y="5143975"/>
            <a:ext cx="47526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Focus on</a:t>
            </a:r>
            <a:endParaRPr b="1" sz="1800">
              <a:solidFill>
                <a:srgbClr val="4B0550"/>
              </a:solidFill>
              <a:latin typeface="Optimistic Text"/>
              <a:ea typeface="Optimistic Text"/>
              <a:cs typeface="Optimistic Text"/>
              <a:sym typeface="Optimistic Text"/>
            </a:endParaRPr>
          </a:p>
        </p:txBody>
      </p:sp>
      <p:sp>
        <p:nvSpPr>
          <p:cNvPr id="668" name="Google Shape;668;p59"/>
          <p:cNvSpPr txBox="1"/>
          <p:nvPr/>
        </p:nvSpPr>
        <p:spPr>
          <a:xfrm>
            <a:off x="1169700" y="5610975"/>
            <a:ext cx="4283400" cy="138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Rhythm and beat</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Voice style and lyrics</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t/>
            </a:r>
            <a:endParaRPr sz="1800">
              <a:solidFill>
                <a:srgbClr val="4B0550"/>
              </a:solidFill>
              <a:latin typeface="Optimistic Text"/>
              <a:ea typeface="Optimistic Text"/>
              <a:cs typeface="Optimistic Text"/>
              <a:sym typeface="Optimistic Text"/>
            </a:endParaRPr>
          </a:p>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Cultural “vibe” and storytelling</a:t>
            </a:r>
            <a:endParaRPr sz="1800">
              <a:solidFill>
                <a:srgbClr val="4B0550"/>
              </a:solidFill>
              <a:latin typeface="Optimistic Text"/>
              <a:ea typeface="Optimistic Text"/>
              <a:cs typeface="Optimistic Text"/>
              <a:sym typeface="Optimistic Text"/>
            </a:endParaRPr>
          </a:p>
        </p:txBody>
      </p:sp>
      <p:pic>
        <p:nvPicPr>
          <p:cNvPr id="669" name="Google Shape;669;p59"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670" name="Google Shape;670;p59"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671" name="Google Shape;671;p59"/>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DETECTIVE CHALLENGE</a:t>
            </a:r>
            <a:endParaRPr b="1" sz="900">
              <a:solidFill>
                <a:srgbClr val="4B0550"/>
              </a:solidFill>
              <a:latin typeface="Optimistic Display"/>
              <a:ea typeface="Optimistic Display"/>
              <a:cs typeface="Optimistic Display"/>
              <a:sym typeface="Optimistic Display"/>
            </a:endParaRPr>
          </a:p>
        </p:txBody>
      </p:sp>
      <p:sp>
        <p:nvSpPr>
          <p:cNvPr id="672" name="Google Shape;672;p59"/>
          <p:cNvSpPr/>
          <p:nvPr/>
        </p:nvSpPr>
        <p:spPr>
          <a:xfrm>
            <a:off x="12189012" y="2157713"/>
            <a:ext cx="5398540" cy="6641554"/>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blurRad="0" dir="5400000" dist="9525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3133"/>
          </a:p>
        </p:txBody>
      </p:sp>
      <p:sp>
        <p:nvSpPr>
          <p:cNvPr id="673" name="Google Shape;673;p59"/>
          <p:cNvSpPr/>
          <p:nvPr/>
        </p:nvSpPr>
        <p:spPr>
          <a:xfrm>
            <a:off x="6531699" y="2157713"/>
            <a:ext cx="5398540" cy="6641554"/>
          </a:xfrm>
          <a:custGeom>
            <a:rect b="b" l="l" r="r" t="t"/>
            <a:pathLst>
              <a:path extrusionOk="0" h="3816985" w="3102609">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blurRad="0" dir="5400000" dist="95250" endA="0" endPos="20000" fadeDir="5400012" kx="0" rotWithShape="0" algn="bl" stA="10000" stPos="0" sy="-100000" ky="0"/>
          </a:effectLst>
        </p:spPr>
        <p:txBody>
          <a:bodyPr anchorCtr="0" anchor="t" bIns="0" lIns="0" spcFirstLastPara="1" rIns="0" wrap="square" tIns="0">
            <a:noAutofit/>
          </a:bodyPr>
          <a:lstStyle/>
          <a:p>
            <a:pPr indent="0" lvl="0" marL="0" rtl="0" algn="l">
              <a:spcBef>
                <a:spcPts val="0"/>
              </a:spcBef>
              <a:spcAft>
                <a:spcPts val="0"/>
              </a:spcAft>
              <a:buNone/>
            </a:pPr>
            <a:r>
              <a:t/>
            </a:r>
            <a:endParaRPr sz="3133"/>
          </a:p>
        </p:txBody>
      </p:sp>
      <p:pic>
        <p:nvPicPr>
          <p:cNvPr id="674" name="Google Shape;674;p59" title="Rise and Grind.mp3">
            <a:hlinkClick r:id="rId5"/>
          </p:cNvPr>
          <p:cNvPicPr preferRelativeResize="0"/>
          <p:nvPr/>
        </p:nvPicPr>
        <p:blipFill>
          <a:blip r:embed="rId6">
            <a:alphaModFix/>
          </a:blip>
          <a:stretch>
            <a:fillRect/>
          </a:stretch>
        </p:blipFill>
        <p:spPr>
          <a:xfrm>
            <a:off x="13818821" y="4409132"/>
            <a:ext cx="2139870" cy="2139870"/>
          </a:xfrm>
          <a:prstGeom prst="rect">
            <a:avLst/>
          </a:prstGeom>
          <a:noFill/>
          <a:ln>
            <a:noFill/>
          </a:ln>
          <a:effectLst>
            <a:outerShdw blurRad="99458" rotWithShape="0" algn="bl" dir="5400000" dist="33153">
              <a:srgbClr val="000000">
                <a:alpha val="50000"/>
              </a:srgbClr>
            </a:outerShdw>
          </a:effectLst>
        </p:spPr>
      </p:pic>
      <p:pic>
        <p:nvPicPr>
          <p:cNvPr id="675" name="Google Shape;675;p59" title="Oju Mi Ti Ri.mp3">
            <a:hlinkClick r:id="rId7"/>
          </p:cNvPr>
          <p:cNvPicPr preferRelativeResize="0"/>
          <p:nvPr/>
        </p:nvPicPr>
        <p:blipFill>
          <a:blip r:embed="rId8">
            <a:alphaModFix/>
          </a:blip>
          <a:stretch>
            <a:fillRect/>
          </a:stretch>
        </p:blipFill>
        <p:spPr>
          <a:xfrm>
            <a:off x="8161506" y="4409132"/>
            <a:ext cx="2139870" cy="2139870"/>
          </a:xfrm>
          <a:prstGeom prst="rect">
            <a:avLst/>
          </a:prstGeom>
          <a:noFill/>
          <a:ln>
            <a:noFill/>
          </a:ln>
        </p:spPr>
      </p:pic>
      <p:sp>
        <p:nvSpPr>
          <p:cNvPr id="676" name="Google Shape;676;p59"/>
          <p:cNvSpPr/>
          <p:nvPr/>
        </p:nvSpPr>
        <p:spPr>
          <a:xfrm>
            <a:off x="6876601" y="2483616"/>
            <a:ext cx="4738800" cy="879900"/>
          </a:xfrm>
          <a:prstGeom prst="roundRect">
            <a:avLst>
              <a:gd fmla="val 16667" name="adj"/>
            </a:avLst>
          </a:prstGeom>
          <a:solidFill>
            <a:srgbClr val="EFEBF4"/>
          </a:solidFill>
          <a:ln>
            <a:noFill/>
          </a:ln>
        </p:spPr>
        <p:txBody>
          <a:bodyPr anchorCtr="0" anchor="ctr" bIns="159125" lIns="159125" spcFirstLastPara="1" rIns="159125" wrap="square" tIns="159125">
            <a:noAutofit/>
          </a:bodyPr>
          <a:lstStyle/>
          <a:p>
            <a:pPr indent="0" lvl="0" marL="0" rtl="0" algn="ctr">
              <a:spcBef>
                <a:spcPts val="0"/>
              </a:spcBef>
              <a:spcAft>
                <a:spcPts val="0"/>
              </a:spcAft>
              <a:buNone/>
            </a:pPr>
            <a:r>
              <a:t/>
            </a:r>
            <a:endParaRPr sz="2436"/>
          </a:p>
        </p:txBody>
      </p:sp>
      <p:sp>
        <p:nvSpPr>
          <p:cNvPr id="677" name="Google Shape;677;p59"/>
          <p:cNvSpPr txBox="1"/>
          <p:nvPr/>
        </p:nvSpPr>
        <p:spPr>
          <a:xfrm>
            <a:off x="7116128" y="2709152"/>
            <a:ext cx="4230600" cy="428700"/>
          </a:xfrm>
          <a:prstGeom prst="rect">
            <a:avLst/>
          </a:prstGeom>
          <a:noFill/>
          <a:ln>
            <a:noFill/>
          </a:ln>
        </p:spPr>
        <p:txBody>
          <a:bodyPr anchorCtr="0" anchor="ctr" bIns="0" lIns="0" spcFirstLastPara="1" rIns="0" wrap="square" tIns="0">
            <a:noAutofit/>
          </a:bodyPr>
          <a:lstStyle/>
          <a:p>
            <a:pPr indent="0" lvl="0" marL="22102" rtl="0" algn="ctr">
              <a:lnSpc>
                <a:spcPct val="100000"/>
              </a:lnSpc>
              <a:spcBef>
                <a:spcPts val="0"/>
              </a:spcBef>
              <a:spcAft>
                <a:spcPts val="0"/>
              </a:spcAft>
              <a:buNone/>
            </a:pPr>
            <a:r>
              <a:rPr b="1" lang="en" sz="2784">
                <a:solidFill>
                  <a:srgbClr val="4B0550"/>
                </a:solidFill>
                <a:latin typeface="Optimistic Text"/>
                <a:ea typeface="Optimistic Text"/>
                <a:cs typeface="Optimistic Text"/>
                <a:sym typeface="Optimistic Text"/>
              </a:rPr>
              <a:t>Track A</a:t>
            </a:r>
            <a:endParaRPr sz="2784">
              <a:solidFill>
                <a:srgbClr val="4B0550"/>
              </a:solidFill>
              <a:latin typeface="Optimistic Text"/>
              <a:ea typeface="Optimistic Text"/>
              <a:cs typeface="Optimistic Text"/>
              <a:sym typeface="Optimistic Text"/>
            </a:endParaRPr>
          </a:p>
        </p:txBody>
      </p:sp>
      <p:sp>
        <p:nvSpPr>
          <p:cNvPr id="678" name="Google Shape;678;p59"/>
          <p:cNvSpPr/>
          <p:nvPr/>
        </p:nvSpPr>
        <p:spPr>
          <a:xfrm>
            <a:off x="12519254" y="2483616"/>
            <a:ext cx="4738800" cy="879900"/>
          </a:xfrm>
          <a:prstGeom prst="roundRect">
            <a:avLst>
              <a:gd fmla="val 16667" name="adj"/>
            </a:avLst>
          </a:prstGeom>
          <a:solidFill>
            <a:srgbClr val="EFEBF4"/>
          </a:solidFill>
          <a:ln>
            <a:noFill/>
          </a:ln>
        </p:spPr>
        <p:txBody>
          <a:bodyPr anchorCtr="0" anchor="ctr" bIns="159125" lIns="159125" spcFirstLastPara="1" rIns="159125" wrap="square" tIns="159125">
            <a:noAutofit/>
          </a:bodyPr>
          <a:lstStyle/>
          <a:p>
            <a:pPr indent="0" lvl="0" marL="0" rtl="0" algn="ctr">
              <a:spcBef>
                <a:spcPts val="0"/>
              </a:spcBef>
              <a:spcAft>
                <a:spcPts val="0"/>
              </a:spcAft>
              <a:buNone/>
            </a:pPr>
            <a:r>
              <a:t/>
            </a:r>
            <a:endParaRPr sz="2436"/>
          </a:p>
        </p:txBody>
      </p:sp>
      <p:sp>
        <p:nvSpPr>
          <p:cNvPr id="679" name="Google Shape;679;p59"/>
          <p:cNvSpPr txBox="1"/>
          <p:nvPr/>
        </p:nvSpPr>
        <p:spPr>
          <a:xfrm>
            <a:off x="12758781" y="2709152"/>
            <a:ext cx="4230600" cy="428700"/>
          </a:xfrm>
          <a:prstGeom prst="rect">
            <a:avLst/>
          </a:prstGeom>
          <a:noFill/>
          <a:ln>
            <a:noFill/>
          </a:ln>
        </p:spPr>
        <p:txBody>
          <a:bodyPr anchorCtr="0" anchor="ctr" bIns="0" lIns="0" spcFirstLastPara="1" rIns="0" wrap="square" tIns="0">
            <a:noAutofit/>
          </a:bodyPr>
          <a:lstStyle/>
          <a:p>
            <a:pPr indent="0" lvl="0" marL="22102" rtl="0" algn="ctr">
              <a:lnSpc>
                <a:spcPct val="100000"/>
              </a:lnSpc>
              <a:spcBef>
                <a:spcPts val="0"/>
              </a:spcBef>
              <a:spcAft>
                <a:spcPts val="0"/>
              </a:spcAft>
              <a:buNone/>
            </a:pPr>
            <a:r>
              <a:rPr b="1" lang="en" sz="2784">
                <a:solidFill>
                  <a:srgbClr val="4B0550"/>
                </a:solidFill>
                <a:latin typeface="Optimistic Text"/>
                <a:ea typeface="Optimistic Text"/>
                <a:cs typeface="Optimistic Text"/>
                <a:sym typeface="Optimistic Text"/>
              </a:rPr>
              <a:t>Track B</a:t>
            </a:r>
            <a:endParaRPr sz="2784">
              <a:solidFill>
                <a:srgbClr val="4B0550"/>
              </a:solidFill>
              <a:latin typeface="Optimistic Text"/>
              <a:ea typeface="Optimistic Text"/>
              <a:cs typeface="Optimistic Text"/>
              <a:sym typeface="Optimistic Text"/>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3" name="Shape 683"/>
        <p:cNvGrpSpPr/>
        <p:nvPr/>
      </p:nvGrpSpPr>
      <p:grpSpPr>
        <a:xfrm>
          <a:off x="0" y="0"/>
          <a:ext cx="0" cy="0"/>
          <a:chOff x="0" y="0"/>
          <a:chExt cx="0" cy="0"/>
        </a:xfrm>
      </p:grpSpPr>
      <p:sp>
        <p:nvSpPr>
          <p:cNvPr id="684" name="Google Shape;684;p60"/>
          <p:cNvSpPr/>
          <p:nvPr/>
        </p:nvSpPr>
        <p:spPr>
          <a:xfrm>
            <a:off x="787385" y="7259323"/>
            <a:ext cx="5312400" cy="1540500"/>
          </a:xfrm>
          <a:prstGeom prst="roundRect">
            <a:avLst>
              <a:gd fmla="val 11529" name="adj"/>
            </a:avLst>
          </a:prstGeom>
          <a:solidFill>
            <a:srgbClr val="D8C8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85" name="Google Shape;685;p60"/>
          <p:cNvSpPr/>
          <p:nvPr/>
        </p:nvSpPr>
        <p:spPr>
          <a:xfrm>
            <a:off x="700475" y="7170031"/>
            <a:ext cx="5312400" cy="1540500"/>
          </a:xfrm>
          <a:prstGeom prst="roundRect">
            <a:avLst>
              <a:gd fmla="val 11529"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86" name="Google Shape;686;p60"/>
          <p:cNvSpPr txBox="1"/>
          <p:nvPr/>
        </p:nvSpPr>
        <p:spPr>
          <a:xfrm>
            <a:off x="700498" y="1588400"/>
            <a:ext cx="6246000" cy="18549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Text</a:t>
            </a:r>
            <a:endParaRPr b="1" sz="6000">
              <a:solidFill>
                <a:srgbClr val="4B0550"/>
              </a:solidFill>
              <a:latin typeface="Optimistic Display"/>
              <a:ea typeface="Optimistic Display"/>
              <a:cs typeface="Optimistic Display"/>
              <a:sym typeface="Optimistic Display"/>
            </a:endParaRPr>
          </a:p>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Edition</a:t>
            </a:r>
            <a:endParaRPr b="1" sz="6000">
              <a:solidFill>
                <a:srgbClr val="4B0550"/>
              </a:solidFill>
              <a:latin typeface="Optimistic Display"/>
              <a:ea typeface="Optimistic Display"/>
              <a:cs typeface="Optimistic Display"/>
              <a:sym typeface="Optimistic Display"/>
            </a:endParaRPr>
          </a:p>
        </p:txBody>
      </p:sp>
      <p:sp>
        <p:nvSpPr>
          <p:cNvPr id="687" name="Google Shape;687;p60"/>
          <p:cNvSpPr txBox="1"/>
          <p:nvPr/>
        </p:nvSpPr>
        <p:spPr>
          <a:xfrm>
            <a:off x="700475" y="3522425"/>
            <a:ext cx="5046900" cy="138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Two posts. One is from a real student. One is written with AI.</a:t>
            </a:r>
            <a:endParaRPr sz="3000">
              <a:solidFill>
                <a:srgbClr val="4B0550"/>
              </a:solidFill>
              <a:latin typeface="Optimistic Text Light"/>
              <a:ea typeface="Optimistic Text Light"/>
              <a:cs typeface="Optimistic Text Light"/>
              <a:sym typeface="Optimistic Text Light"/>
            </a:endParaRPr>
          </a:p>
        </p:txBody>
      </p:sp>
      <p:sp>
        <p:nvSpPr>
          <p:cNvPr id="688" name="Google Shape;688;p60"/>
          <p:cNvSpPr txBox="1"/>
          <p:nvPr/>
        </p:nvSpPr>
        <p:spPr>
          <a:xfrm>
            <a:off x="988280" y="7572168"/>
            <a:ext cx="1657500" cy="7581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Vote with your hand</a:t>
            </a:r>
            <a:endParaRPr sz="2400">
              <a:solidFill>
                <a:srgbClr val="4B0550"/>
              </a:solidFill>
              <a:latin typeface="Optimistic Text"/>
              <a:ea typeface="Optimistic Text"/>
              <a:cs typeface="Optimistic Text"/>
              <a:sym typeface="Optimistic Text"/>
            </a:endParaRPr>
          </a:p>
        </p:txBody>
      </p:sp>
      <p:grpSp>
        <p:nvGrpSpPr>
          <p:cNvPr id="689" name="Google Shape;689;p60"/>
          <p:cNvGrpSpPr/>
          <p:nvPr/>
        </p:nvGrpSpPr>
        <p:grpSpPr>
          <a:xfrm>
            <a:off x="743071" y="5673576"/>
            <a:ext cx="178839" cy="159067"/>
            <a:chOff x="610797" y="3458434"/>
            <a:chExt cx="119226" cy="106045"/>
          </a:xfrm>
        </p:grpSpPr>
        <p:sp>
          <p:nvSpPr>
            <p:cNvPr id="690" name="Google Shape;690;p60"/>
            <p:cNvSpPr/>
            <p:nvPr/>
          </p:nvSpPr>
          <p:spPr>
            <a:xfrm>
              <a:off x="610797" y="3511185"/>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91" name="Google Shape;691;p60"/>
            <p:cNvSpPr/>
            <p:nvPr/>
          </p:nvSpPr>
          <p:spPr>
            <a:xfrm>
              <a:off x="676683" y="3458434"/>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92" name="Google Shape;692;p60"/>
          <p:cNvGrpSpPr/>
          <p:nvPr/>
        </p:nvGrpSpPr>
        <p:grpSpPr>
          <a:xfrm>
            <a:off x="743071" y="6221379"/>
            <a:ext cx="178839" cy="159067"/>
            <a:chOff x="610797" y="3927316"/>
            <a:chExt cx="119226" cy="106045"/>
          </a:xfrm>
        </p:grpSpPr>
        <p:sp>
          <p:nvSpPr>
            <p:cNvPr id="693" name="Google Shape;693;p60"/>
            <p:cNvSpPr/>
            <p:nvPr/>
          </p:nvSpPr>
          <p:spPr>
            <a:xfrm>
              <a:off x="610797" y="3980068"/>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94" name="Google Shape;694;p60"/>
            <p:cNvSpPr/>
            <p:nvPr/>
          </p:nvSpPr>
          <p:spPr>
            <a:xfrm>
              <a:off x="676683" y="3927316"/>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grpSp>
        <p:nvGrpSpPr>
          <p:cNvPr id="695" name="Google Shape;695;p60"/>
          <p:cNvGrpSpPr/>
          <p:nvPr/>
        </p:nvGrpSpPr>
        <p:grpSpPr>
          <a:xfrm>
            <a:off x="743071" y="6775367"/>
            <a:ext cx="178839" cy="159068"/>
            <a:chOff x="610797" y="4396198"/>
            <a:chExt cx="119226" cy="106045"/>
          </a:xfrm>
        </p:grpSpPr>
        <p:sp>
          <p:nvSpPr>
            <p:cNvPr id="696" name="Google Shape;696;p60"/>
            <p:cNvSpPr/>
            <p:nvPr/>
          </p:nvSpPr>
          <p:spPr>
            <a:xfrm>
              <a:off x="610797" y="4448949"/>
              <a:ext cx="118745" cy="0"/>
            </a:xfrm>
            <a:custGeom>
              <a:rect b="b" l="l" r="r" t="t"/>
              <a:pathLst>
                <a:path extrusionOk="0" h="120000" w="118745">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sp>
          <p:nvSpPr>
            <p:cNvPr id="697" name="Google Shape;697;p60"/>
            <p:cNvSpPr/>
            <p:nvPr/>
          </p:nvSpPr>
          <p:spPr>
            <a:xfrm>
              <a:off x="676683" y="4396198"/>
              <a:ext cx="53340" cy="106045"/>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solidFill>
                  <a:srgbClr val="4B0550"/>
                </a:solidFill>
              </a:endParaRPr>
            </a:p>
          </p:txBody>
        </p:sp>
      </p:grpSp>
      <p:sp>
        <p:nvSpPr>
          <p:cNvPr id="698" name="Google Shape;698;p60"/>
          <p:cNvSpPr/>
          <p:nvPr/>
        </p:nvSpPr>
        <p:spPr>
          <a:xfrm>
            <a:off x="2981675" y="7392781"/>
            <a:ext cx="1197900" cy="1092900"/>
          </a:xfrm>
          <a:prstGeom prst="roundRect">
            <a:avLst>
              <a:gd fmla="val 11529" name="adj"/>
            </a:avLst>
          </a:prstGeom>
          <a:solidFill>
            <a:srgbClr val="F0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699" name="Google Shape;699;p60"/>
          <p:cNvSpPr txBox="1"/>
          <p:nvPr/>
        </p:nvSpPr>
        <p:spPr>
          <a:xfrm>
            <a:off x="3583821" y="7578226"/>
            <a:ext cx="373500" cy="668400"/>
          </a:xfrm>
          <a:prstGeom prst="rect">
            <a:avLst/>
          </a:prstGeom>
          <a:noFill/>
          <a:ln>
            <a:noFill/>
          </a:ln>
        </p:spPr>
        <p:txBody>
          <a:bodyPr anchorCtr="0" anchor="t" bIns="0" lIns="0" spcFirstLastPara="1" rIns="0" wrap="square" tIns="14975">
            <a:spAutoFit/>
          </a:bodyPr>
          <a:lstStyle/>
          <a:p>
            <a:pPr indent="0" lvl="0" marL="14975" rtl="0" algn="l">
              <a:lnSpc>
                <a:spcPct val="100000"/>
              </a:lnSpc>
              <a:spcBef>
                <a:spcPts val="0"/>
              </a:spcBef>
              <a:spcAft>
                <a:spcPts val="0"/>
              </a:spcAft>
              <a:buNone/>
            </a:pPr>
            <a:r>
              <a:rPr b="1" lang="en" sz="4245">
                <a:solidFill>
                  <a:srgbClr val="4B0550"/>
                </a:solidFill>
                <a:latin typeface="Optimistic Display"/>
                <a:ea typeface="Optimistic Display"/>
                <a:cs typeface="Optimistic Display"/>
                <a:sym typeface="Optimistic Display"/>
              </a:rPr>
              <a:t>A</a:t>
            </a:r>
            <a:endParaRPr b="1" sz="4245">
              <a:solidFill>
                <a:srgbClr val="4B0550"/>
              </a:solidFill>
              <a:latin typeface="Optimistic Display"/>
              <a:ea typeface="Optimistic Display"/>
              <a:cs typeface="Optimistic Display"/>
              <a:sym typeface="Optimistic Display"/>
            </a:endParaRPr>
          </a:p>
        </p:txBody>
      </p:sp>
      <p:sp>
        <p:nvSpPr>
          <p:cNvPr id="700" name="Google Shape;700;p60"/>
          <p:cNvSpPr/>
          <p:nvPr/>
        </p:nvSpPr>
        <p:spPr>
          <a:xfrm>
            <a:off x="4428375" y="7392781"/>
            <a:ext cx="1197900" cy="1092900"/>
          </a:xfrm>
          <a:prstGeom prst="roundRect">
            <a:avLst>
              <a:gd fmla="val 11529" name="adj"/>
            </a:avLst>
          </a:prstGeom>
          <a:solidFill>
            <a:srgbClr val="F0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701" name="Google Shape;701;p60"/>
          <p:cNvSpPr txBox="1"/>
          <p:nvPr/>
        </p:nvSpPr>
        <p:spPr>
          <a:xfrm>
            <a:off x="5068372" y="7578226"/>
            <a:ext cx="375000" cy="668400"/>
          </a:xfrm>
          <a:prstGeom prst="rect">
            <a:avLst/>
          </a:prstGeom>
          <a:noFill/>
          <a:ln>
            <a:noFill/>
          </a:ln>
        </p:spPr>
        <p:txBody>
          <a:bodyPr anchorCtr="0" anchor="t" bIns="0" lIns="0" spcFirstLastPara="1" rIns="0" wrap="square" tIns="14975">
            <a:spAutoFit/>
          </a:bodyPr>
          <a:lstStyle/>
          <a:p>
            <a:pPr indent="0" lvl="0" marL="14975" rtl="0" algn="l">
              <a:lnSpc>
                <a:spcPct val="100000"/>
              </a:lnSpc>
              <a:spcBef>
                <a:spcPts val="0"/>
              </a:spcBef>
              <a:spcAft>
                <a:spcPts val="0"/>
              </a:spcAft>
              <a:buNone/>
            </a:pPr>
            <a:r>
              <a:rPr b="1" lang="en" sz="4245">
                <a:solidFill>
                  <a:srgbClr val="4B0550"/>
                </a:solidFill>
                <a:latin typeface="Optimistic Display"/>
                <a:ea typeface="Optimistic Display"/>
                <a:cs typeface="Optimistic Display"/>
                <a:sym typeface="Optimistic Display"/>
              </a:rPr>
              <a:t>B</a:t>
            </a:r>
            <a:endParaRPr b="1" sz="4245">
              <a:solidFill>
                <a:srgbClr val="4B0550"/>
              </a:solidFill>
              <a:latin typeface="Optimistic Display"/>
              <a:ea typeface="Optimistic Display"/>
              <a:cs typeface="Optimistic Display"/>
              <a:sym typeface="Optimistic Display"/>
            </a:endParaRPr>
          </a:p>
        </p:txBody>
      </p:sp>
      <p:sp>
        <p:nvSpPr>
          <p:cNvPr id="702" name="Google Shape;702;p60"/>
          <p:cNvSpPr txBox="1"/>
          <p:nvPr/>
        </p:nvSpPr>
        <p:spPr>
          <a:xfrm>
            <a:off x="700475" y="5143975"/>
            <a:ext cx="47526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Look for clues</a:t>
            </a:r>
            <a:endParaRPr b="1" sz="1800">
              <a:solidFill>
                <a:srgbClr val="4B0550"/>
              </a:solidFill>
              <a:latin typeface="Optimistic Text"/>
              <a:ea typeface="Optimistic Text"/>
              <a:cs typeface="Optimistic Text"/>
              <a:sym typeface="Optimistic Text"/>
            </a:endParaRPr>
          </a:p>
        </p:txBody>
      </p:sp>
      <p:sp>
        <p:nvSpPr>
          <p:cNvPr id="703" name="Google Shape;703;p60"/>
          <p:cNvSpPr txBox="1"/>
          <p:nvPr/>
        </p:nvSpPr>
        <p:spPr>
          <a:xfrm>
            <a:off x="1169700" y="5610975"/>
            <a:ext cx="42834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Local slang or emojis?</a:t>
            </a:r>
            <a:endParaRPr sz="1800">
              <a:solidFill>
                <a:srgbClr val="4B0550"/>
              </a:solidFill>
              <a:latin typeface="Optimistic Text"/>
              <a:ea typeface="Optimistic Text"/>
              <a:cs typeface="Optimistic Text"/>
              <a:sym typeface="Optimistic Text"/>
            </a:endParaRPr>
          </a:p>
        </p:txBody>
      </p:sp>
      <p:pic>
        <p:nvPicPr>
          <p:cNvPr id="704" name="Google Shape;704;p60"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705" name="Google Shape;705;p60"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706" name="Google Shape;706;p60"/>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DETECTIVE CHALLENGE</a:t>
            </a:r>
            <a:endParaRPr b="1" sz="900">
              <a:solidFill>
                <a:srgbClr val="4B0550"/>
              </a:solidFill>
              <a:latin typeface="Optimistic Display"/>
              <a:ea typeface="Optimistic Display"/>
              <a:cs typeface="Optimistic Display"/>
              <a:sym typeface="Optimistic Display"/>
            </a:endParaRPr>
          </a:p>
        </p:txBody>
      </p:sp>
      <p:sp>
        <p:nvSpPr>
          <p:cNvPr id="707" name="Google Shape;707;p60"/>
          <p:cNvSpPr txBox="1"/>
          <p:nvPr/>
        </p:nvSpPr>
        <p:spPr>
          <a:xfrm>
            <a:off x="1169700" y="6157000"/>
            <a:ext cx="42834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Tone and voice?</a:t>
            </a:r>
            <a:endParaRPr sz="1800">
              <a:solidFill>
                <a:srgbClr val="4B0550"/>
              </a:solidFill>
              <a:latin typeface="Optimistic Text"/>
              <a:ea typeface="Optimistic Text"/>
              <a:cs typeface="Optimistic Text"/>
              <a:sym typeface="Optimistic Text"/>
            </a:endParaRPr>
          </a:p>
        </p:txBody>
      </p:sp>
      <p:sp>
        <p:nvSpPr>
          <p:cNvPr id="708" name="Google Shape;708;p60"/>
          <p:cNvSpPr txBox="1"/>
          <p:nvPr/>
        </p:nvSpPr>
        <p:spPr>
          <a:xfrm>
            <a:off x="1169700" y="6708163"/>
            <a:ext cx="42834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Feels natural or too formal?</a:t>
            </a:r>
            <a:endParaRPr sz="1800">
              <a:solidFill>
                <a:srgbClr val="4B0550"/>
              </a:solidFill>
              <a:latin typeface="Optimistic Text"/>
              <a:ea typeface="Optimistic Text"/>
              <a:cs typeface="Optimistic Text"/>
              <a:sym typeface="Optimistic Text"/>
            </a:endParaRPr>
          </a:p>
        </p:txBody>
      </p:sp>
      <p:sp>
        <p:nvSpPr>
          <p:cNvPr id="709" name="Google Shape;709;p60"/>
          <p:cNvSpPr/>
          <p:nvPr/>
        </p:nvSpPr>
        <p:spPr>
          <a:xfrm>
            <a:off x="6530750" y="2157508"/>
            <a:ext cx="5407500" cy="6652500"/>
          </a:xfrm>
          <a:prstGeom prst="roundRect">
            <a:avLst>
              <a:gd fmla="val 3024" name="adj"/>
            </a:avLst>
          </a:prstGeom>
          <a:solidFill>
            <a:srgbClr val="733279"/>
          </a:solidFill>
          <a:ln>
            <a:noFill/>
          </a:ln>
        </p:spPr>
        <p:txBody>
          <a:bodyPr anchorCtr="0" anchor="ctr" bIns="159350" lIns="159350" spcFirstLastPara="1" rIns="159350" wrap="square" tIns="159350">
            <a:noAutofit/>
          </a:bodyPr>
          <a:lstStyle/>
          <a:p>
            <a:pPr indent="0" lvl="0" marL="0" rtl="0" algn="ctr">
              <a:spcBef>
                <a:spcPts val="0"/>
              </a:spcBef>
              <a:spcAft>
                <a:spcPts val="0"/>
              </a:spcAft>
              <a:buNone/>
            </a:pPr>
            <a:r>
              <a:t/>
            </a:r>
            <a:endParaRPr sz="2440"/>
          </a:p>
        </p:txBody>
      </p:sp>
      <p:sp>
        <p:nvSpPr>
          <p:cNvPr id="710" name="Google Shape;710;p60"/>
          <p:cNvSpPr/>
          <p:nvPr/>
        </p:nvSpPr>
        <p:spPr>
          <a:xfrm>
            <a:off x="12180050" y="2157508"/>
            <a:ext cx="5407500" cy="6652500"/>
          </a:xfrm>
          <a:prstGeom prst="roundRect">
            <a:avLst>
              <a:gd fmla="val 3024" name="adj"/>
            </a:avLst>
          </a:prstGeom>
          <a:solidFill>
            <a:srgbClr val="4B0550"/>
          </a:solidFill>
          <a:ln>
            <a:noFill/>
          </a:ln>
        </p:spPr>
        <p:txBody>
          <a:bodyPr anchorCtr="0" anchor="ctr" bIns="159350" lIns="159350" spcFirstLastPara="1" rIns="159350" wrap="square" tIns="159350">
            <a:noAutofit/>
          </a:bodyPr>
          <a:lstStyle/>
          <a:p>
            <a:pPr indent="0" lvl="0" marL="0" rtl="0" algn="ctr">
              <a:spcBef>
                <a:spcPts val="0"/>
              </a:spcBef>
              <a:spcAft>
                <a:spcPts val="0"/>
              </a:spcAft>
              <a:buNone/>
            </a:pPr>
            <a:r>
              <a:t/>
            </a:r>
            <a:endParaRPr sz="2440"/>
          </a:p>
        </p:txBody>
      </p:sp>
      <p:sp>
        <p:nvSpPr>
          <p:cNvPr id="711" name="Google Shape;711;p60"/>
          <p:cNvSpPr txBox="1"/>
          <p:nvPr/>
        </p:nvSpPr>
        <p:spPr>
          <a:xfrm>
            <a:off x="6924133" y="3653339"/>
            <a:ext cx="4137000" cy="3845100"/>
          </a:xfrm>
          <a:prstGeom prst="rect">
            <a:avLst/>
          </a:prstGeom>
          <a:noFill/>
          <a:ln>
            <a:noFill/>
          </a:ln>
        </p:spPr>
        <p:txBody>
          <a:bodyPr anchorCtr="0" anchor="t" bIns="0" lIns="0" spcFirstLastPara="1" rIns="0" wrap="square" tIns="0">
            <a:spAutoFit/>
          </a:bodyPr>
          <a:lstStyle/>
          <a:p>
            <a:pPr indent="0" lvl="0" marL="0" marR="8854" rtl="0" algn="l">
              <a:lnSpc>
                <a:spcPct val="113684"/>
              </a:lnSpc>
              <a:spcBef>
                <a:spcPts val="1394"/>
              </a:spcBef>
              <a:spcAft>
                <a:spcPts val="0"/>
              </a:spcAft>
              <a:buNone/>
            </a:pPr>
            <a:r>
              <a:rPr lang="en" sz="2789">
                <a:solidFill>
                  <a:srgbClr val="EFEBF4"/>
                </a:solidFill>
                <a:latin typeface="Optimistic Text"/>
                <a:ea typeface="Optimistic Text"/>
                <a:cs typeface="Optimistic Text"/>
                <a:sym typeface="Optimistic Text"/>
              </a:rPr>
              <a:t>Yoh! The rain in Cape Town today was hectic! 😅 Got stuck at school without a jacket and now looking like a drowned rat. At least the weather is finally cooling down hey.</a:t>
            </a:r>
            <a:endParaRPr sz="2789">
              <a:solidFill>
                <a:srgbClr val="EFEBF4"/>
              </a:solidFill>
              <a:latin typeface="Optimistic Text"/>
              <a:ea typeface="Optimistic Text"/>
              <a:cs typeface="Optimistic Text"/>
              <a:sym typeface="Optimistic Text"/>
            </a:endParaRPr>
          </a:p>
        </p:txBody>
      </p:sp>
      <p:sp>
        <p:nvSpPr>
          <p:cNvPr id="712" name="Google Shape;712;p60"/>
          <p:cNvSpPr/>
          <p:nvPr/>
        </p:nvSpPr>
        <p:spPr>
          <a:xfrm>
            <a:off x="6859733" y="2472665"/>
            <a:ext cx="4746000" cy="881100"/>
          </a:xfrm>
          <a:prstGeom prst="roundRect">
            <a:avLst>
              <a:gd fmla="val 16667" name="adj"/>
            </a:avLst>
          </a:prstGeom>
          <a:solidFill>
            <a:srgbClr val="EFEBF4"/>
          </a:solidFill>
          <a:ln>
            <a:noFill/>
          </a:ln>
        </p:spPr>
        <p:txBody>
          <a:bodyPr anchorCtr="0" anchor="ctr" bIns="159350" lIns="159350" spcFirstLastPara="1" rIns="159350" wrap="square" tIns="159350">
            <a:noAutofit/>
          </a:bodyPr>
          <a:lstStyle/>
          <a:p>
            <a:pPr indent="0" lvl="0" marL="0" rtl="0" algn="ctr">
              <a:spcBef>
                <a:spcPts val="0"/>
              </a:spcBef>
              <a:spcAft>
                <a:spcPts val="0"/>
              </a:spcAft>
              <a:buNone/>
            </a:pPr>
            <a:r>
              <a:t/>
            </a:r>
            <a:endParaRPr sz="2440"/>
          </a:p>
        </p:txBody>
      </p:sp>
      <p:sp>
        <p:nvSpPr>
          <p:cNvPr id="713" name="Google Shape;713;p60"/>
          <p:cNvSpPr txBox="1"/>
          <p:nvPr/>
        </p:nvSpPr>
        <p:spPr>
          <a:xfrm>
            <a:off x="7099616" y="2698536"/>
            <a:ext cx="4236900" cy="429300"/>
          </a:xfrm>
          <a:prstGeom prst="rect">
            <a:avLst/>
          </a:prstGeom>
          <a:noFill/>
          <a:ln>
            <a:noFill/>
          </a:ln>
        </p:spPr>
        <p:txBody>
          <a:bodyPr anchorCtr="0" anchor="ctr" bIns="0" lIns="0" spcFirstLastPara="1" rIns="0" wrap="square" tIns="0">
            <a:noAutofit/>
          </a:bodyPr>
          <a:lstStyle/>
          <a:p>
            <a:pPr indent="0" lvl="0" marL="22135" rtl="0" algn="ctr">
              <a:lnSpc>
                <a:spcPct val="100000"/>
              </a:lnSpc>
              <a:spcBef>
                <a:spcPts val="0"/>
              </a:spcBef>
              <a:spcAft>
                <a:spcPts val="0"/>
              </a:spcAft>
              <a:buNone/>
            </a:pPr>
            <a:r>
              <a:rPr b="1" lang="en" sz="2789">
                <a:solidFill>
                  <a:srgbClr val="4B0550"/>
                </a:solidFill>
                <a:latin typeface="Optimistic Text"/>
                <a:ea typeface="Optimistic Text"/>
                <a:cs typeface="Optimistic Text"/>
                <a:sym typeface="Optimistic Text"/>
              </a:rPr>
              <a:t>Post A</a:t>
            </a:r>
            <a:endParaRPr sz="2789">
              <a:solidFill>
                <a:srgbClr val="4B0550"/>
              </a:solidFill>
              <a:latin typeface="Optimistic Text"/>
              <a:ea typeface="Optimistic Text"/>
              <a:cs typeface="Optimistic Text"/>
              <a:sym typeface="Optimistic Text"/>
            </a:endParaRPr>
          </a:p>
        </p:txBody>
      </p:sp>
      <p:sp>
        <p:nvSpPr>
          <p:cNvPr id="714" name="Google Shape;714;p60"/>
          <p:cNvSpPr txBox="1"/>
          <p:nvPr/>
        </p:nvSpPr>
        <p:spPr>
          <a:xfrm>
            <a:off x="12635262" y="3653339"/>
            <a:ext cx="4137000" cy="4292400"/>
          </a:xfrm>
          <a:prstGeom prst="rect">
            <a:avLst/>
          </a:prstGeom>
          <a:noFill/>
          <a:ln>
            <a:noFill/>
          </a:ln>
        </p:spPr>
        <p:txBody>
          <a:bodyPr anchorCtr="0" anchor="t" bIns="0" lIns="0" spcFirstLastPara="1" rIns="0" wrap="square" tIns="0">
            <a:spAutoFit/>
          </a:bodyPr>
          <a:lstStyle/>
          <a:p>
            <a:pPr indent="0" lvl="0" marL="22135" marR="8854" rtl="0" algn="l">
              <a:spcBef>
                <a:spcPts val="1264"/>
              </a:spcBef>
              <a:spcAft>
                <a:spcPts val="0"/>
              </a:spcAft>
              <a:buNone/>
            </a:pPr>
            <a:r>
              <a:rPr lang="en" sz="2789">
                <a:solidFill>
                  <a:srgbClr val="EFEBF4"/>
                </a:solidFill>
                <a:latin typeface="Optimistic Text"/>
                <a:ea typeface="Optimistic Text"/>
                <a:cs typeface="Optimistic Text"/>
                <a:sym typeface="Optimistic Text"/>
              </a:rPr>
              <a:t>The precipitation in the metropolitan area today created challenges for students during educational hours.</a:t>
            </a:r>
            <a:endParaRPr sz="2789">
              <a:solidFill>
                <a:srgbClr val="EFEBF4"/>
              </a:solidFill>
              <a:latin typeface="Optimistic Text"/>
              <a:ea typeface="Optimistic Text"/>
              <a:cs typeface="Optimistic Text"/>
              <a:sym typeface="Optimistic Text"/>
            </a:endParaRPr>
          </a:p>
          <a:p>
            <a:pPr indent="0" lvl="0" marL="22135" marR="330912" rtl="0" algn="l">
              <a:spcBef>
                <a:spcPts val="0"/>
              </a:spcBef>
              <a:spcAft>
                <a:spcPts val="0"/>
              </a:spcAft>
              <a:buNone/>
            </a:pPr>
            <a:r>
              <a:rPr lang="en" sz="2789">
                <a:solidFill>
                  <a:srgbClr val="EFEBF4"/>
                </a:solidFill>
                <a:latin typeface="Optimistic Text"/>
                <a:ea typeface="Optimistic Text"/>
                <a:cs typeface="Optimistic Text"/>
                <a:sym typeface="Optimistic Text"/>
              </a:rPr>
              <a:t>The weather change was unexpected and resulted in discomfort due to inadequate protective clothing.</a:t>
            </a:r>
            <a:endParaRPr sz="2789">
              <a:solidFill>
                <a:srgbClr val="EFEBF4"/>
              </a:solidFill>
              <a:latin typeface="Optimistic Text"/>
              <a:ea typeface="Optimistic Text"/>
              <a:cs typeface="Optimistic Text"/>
              <a:sym typeface="Optimistic Text"/>
            </a:endParaRPr>
          </a:p>
        </p:txBody>
      </p:sp>
      <p:sp>
        <p:nvSpPr>
          <p:cNvPr id="715" name="Google Shape;715;p60"/>
          <p:cNvSpPr/>
          <p:nvPr/>
        </p:nvSpPr>
        <p:spPr>
          <a:xfrm>
            <a:off x="12510776" y="2472665"/>
            <a:ext cx="4746000" cy="881100"/>
          </a:xfrm>
          <a:prstGeom prst="roundRect">
            <a:avLst>
              <a:gd fmla="val 16667" name="adj"/>
            </a:avLst>
          </a:prstGeom>
          <a:solidFill>
            <a:srgbClr val="EFEBF4"/>
          </a:solidFill>
          <a:ln>
            <a:noFill/>
          </a:ln>
        </p:spPr>
        <p:txBody>
          <a:bodyPr anchorCtr="0" anchor="ctr" bIns="159350" lIns="159350" spcFirstLastPara="1" rIns="159350" wrap="square" tIns="159350">
            <a:noAutofit/>
          </a:bodyPr>
          <a:lstStyle/>
          <a:p>
            <a:pPr indent="0" lvl="0" marL="0" rtl="0" algn="ctr">
              <a:spcBef>
                <a:spcPts val="0"/>
              </a:spcBef>
              <a:spcAft>
                <a:spcPts val="0"/>
              </a:spcAft>
              <a:buNone/>
            </a:pPr>
            <a:r>
              <a:t/>
            </a:r>
            <a:endParaRPr sz="2440"/>
          </a:p>
        </p:txBody>
      </p:sp>
      <p:sp>
        <p:nvSpPr>
          <p:cNvPr id="716" name="Google Shape;716;p60"/>
          <p:cNvSpPr txBox="1"/>
          <p:nvPr/>
        </p:nvSpPr>
        <p:spPr>
          <a:xfrm>
            <a:off x="12750659" y="2698536"/>
            <a:ext cx="4236900" cy="429300"/>
          </a:xfrm>
          <a:prstGeom prst="rect">
            <a:avLst/>
          </a:prstGeom>
          <a:noFill/>
          <a:ln>
            <a:noFill/>
          </a:ln>
        </p:spPr>
        <p:txBody>
          <a:bodyPr anchorCtr="0" anchor="ctr" bIns="0" lIns="0" spcFirstLastPara="1" rIns="0" wrap="square" tIns="0">
            <a:noAutofit/>
          </a:bodyPr>
          <a:lstStyle/>
          <a:p>
            <a:pPr indent="0" lvl="0" marL="22135" rtl="0" algn="ctr">
              <a:lnSpc>
                <a:spcPct val="100000"/>
              </a:lnSpc>
              <a:spcBef>
                <a:spcPts val="0"/>
              </a:spcBef>
              <a:spcAft>
                <a:spcPts val="0"/>
              </a:spcAft>
              <a:buNone/>
            </a:pPr>
            <a:r>
              <a:rPr b="1" lang="en" sz="2789">
                <a:solidFill>
                  <a:srgbClr val="4B0550"/>
                </a:solidFill>
                <a:latin typeface="Optimistic Text"/>
                <a:ea typeface="Optimistic Text"/>
                <a:cs typeface="Optimistic Text"/>
                <a:sym typeface="Optimistic Text"/>
              </a:rPr>
              <a:t>Post B</a:t>
            </a:r>
            <a:endParaRPr sz="2789">
              <a:solidFill>
                <a:srgbClr val="4B0550"/>
              </a:solidFill>
              <a:latin typeface="Optimistic Text"/>
              <a:ea typeface="Optimistic Text"/>
              <a:cs typeface="Optimistic Text"/>
              <a:sym typeface="Optimistic Text"/>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0" name="Shape 720"/>
        <p:cNvGrpSpPr/>
        <p:nvPr/>
      </p:nvGrpSpPr>
      <p:grpSpPr>
        <a:xfrm>
          <a:off x="0" y="0"/>
          <a:ext cx="0" cy="0"/>
          <a:chOff x="0" y="0"/>
          <a:chExt cx="0" cy="0"/>
        </a:xfrm>
      </p:grpSpPr>
      <p:sp>
        <p:nvSpPr>
          <p:cNvPr id="721" name="Google Shape;721;p61"/>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Understanding AI (Simplified)</a:t>
            </a:r>
            <a:endParaRPr b="1" sz="5400">
              <a:solidFill>
                <a:srgbClr val="FFFFFF"/>
              </a:solidFill>
              <a:latin typeface="Optimistic Display"/>
              <a:ea typeface="Optimistic Display"/>
              <a:cs typeface="Optimistic Display"/>
              <a:sym typeface="Optimistic Display"/>
            </a:endParaRPr>
          </a:p>
        </p:txBody>
      </p:sp>
      <p:sp>
        <p:nvSpPr>
          <p:cNvPr id="722" name="Google Shape;722;p61"/>
          <p:cNvSpPr txBox="1"/>
          <p:nvPr/>
        </p:nvSpPr>
        <p:spPr>
          <a:xfrm>
            <a:off x="704101" y="54979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HOW AI ACTUALLY LEARNS</a:t>
            </a:r>
            <a:endParaRPr>
              <a:solidFill>
                <a:srgbClr val="FFFFFF"/>
              </a:solidFill>
              <a:latin typeface="Optimistic Text"/>
              <a:ea typeface="Optimistic Text"/>
              <a:cs typeface="Optimistic Text"/>
              <a:sym typeface="Optimistic Text"/>
            </a:endParaRPr>
          </a:p>
        </p:txBody>
      </p:sp>
      <p:pic>
        <p:nvPicPr>
          <p:cNvPr id="723" name="Google Shape;723;p61" title="Asset 44.png"/>
          <p:cNvPicPr preferRelativeResize="0"/>
          <p:nvPr/>
        </p:nvPicPr>
        <p:blipFill rotWithShape="1">
          <a:blip r:embed="rId3">
            <a:alphaModFix/>
          </a:blip>
          <a:srcRect b="11904" l="0" r="0" t="20610"/>
          <a:stretch/>
        </p:blipFill>
        <p:spPr>
          <a:xfrm>
            <a:off x="6096000" y="0"/>
            <a:ext cx="12191998" cy="1028700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7" name="Shape 727"/>
        <p:cNvGrpSpPr/>
        <p:nvPr/>
      </p:nvGrpSpPr>
      <p:grpSpPr>
        <a:xfrm>
          <a:off x="0" y="0"/>
          <a:ext cx="0" cy="0"/>
          <a:chOff x="0" y="0"/>
          <a:chExt cx="0" cy="0"/>
        </a:xfrm>
      </p:grpSpPr>
      <p:sp>
        <p:nvSpPr>
          <p:cNvPr id="728" name="Google Shape;728;p62"/>
          <p:cNvSpPr/>
          <p:nvPr/>
        </p:nvSpPr>
        <p:spPr>
          <a:xfrm>
            <a:off x="6563809" y="1852379"/>
            <a:ext cx="9795300" cy="6615300"/>
          </a:xfrm>
          <a:prstGeom prst="roundRect">
            <a:avLst>
              <a:gd fmla="val 11529" name="adj"/>
            </a:avLst>
          </a:prstGeom>
          <a:solidFill>
            <a:srgbClr val="4B055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729" name="Google Shape;729;p62"/>
          <p:cNvSpPr/>
          <p:nvPr/>
        </p:nvSpPr>
        <p:spPr>
          <a:xfrm>
            <a:off x="6391650" y="1678775"/>
            <a:ext cx="9795300" cy="6615300"/>
          </a:xfrm>
          <a:prstGeom prst="roundRect">
            <a:avLst>
              <a:gd fmla="val 11529" name="adj"/>
            </a:avLst>
          </a:prstGeom>
          <a:solidFill>
            <a:srgbClr val="73327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730" name="Google Shape;730;p62"/>
          <p:cNvSpPr/>
          <p:nvPr/>
        </p:nvSpPr>
        <p:spPr>
          <a:xfrm>
            <a:off x="6667400" y="2019750"/>
            <a:ext cx="4437600" cy="5910300"/>
          </a:xfrm>
          <a:prstGeom prst="roundRect">
            <a:avLst>
              <a:gd fmla="val 11529" name="adj"/>
            </a:avLst>
          </a:prstGeom>
          <a:solidFill>
            <a:srgbClr val="EF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731" name="Google Shape;731;p62"/>
          <p:cNvSpPr txBox="1"/>
          <p:nvPr/>
        </p:nvSpPr>
        <p:spPr>
          <a:xfrm>
            <a:off x="7035503" y="3565425"/>
            <a:ext cx="24765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1800">
                <a:solidFill>
                  <a:srgbClr val="4B0550"/>
                </a:solidFill>
                <a:latin typeface="Optimistic Text"/>
                <a:ea typeface="Optimistic Text"/>
                <a:cs typeface="Optimistic Text"/>
                <a:sym typeface="Optimistic Text"/>
              </a:rPr>
              <a:t>Human Brain</a:t>
            </a:r>
            <a:endParaRPr b="1" sz="1800">
              <a:solidFill>
                <a:srgbClr val="4B0550"/>
              </a:solidFill>
              <a:latin typeface="Optimistic Text"/>
              <a:ea typeface="Optimistic Text"/>
              <a:cs typeface="Optimistic Text"/>
              <a:sym typeface="Optimistic Text"/>
            </a:endParaRPr>
          </a:p>
        </p:txBody>
      </p:sp>
      <p:sp>
        <p:nvSpPr>
          <p:cNvPr id="732" name="Google Shape;732;p62"/>
          <p:cNvSpPr/>
          <p:nvPr/>
        </p:nvSpPr>
        <p:spPr>
          <a:xfrm>
            <a:off x="9554250" y="2303925"/>
            <a:ext cx="1201800" cy="1201800"/>
          </a:xfrm>
          <a:prstGeom prst="ellipse">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33" name="Google Shape;733;p62"/>
          <p:cNvSpPr/>
          <p:nvPr/>
        </p:nvSpPr>
        <p:spPr>
          <a:xfrm>
            <a:off x="11456462" y="2019750"/>
            <a:ext cx="4437600" cy="5910300"/>
          </a:xfrm>
          <a:prstGeom prst="roundRect">
            <a:avLst>
              <a:gd fmla="val 11529" name="adj"/>
            </a:avLst>
          </a:prstGeom>
          <a:solidFill>
            <a:srgbClr val="EFEBF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734" name="Google Shape;734;p62"/>
          <p:cNvSpPr txBox="1"/>
          <p:nvPr/>
        </p:nvSpPr>
        <p:spPr>
          <a:xfrm>
            <a:off x="11814978" y="3565425"/>
            <a:ext cx="24765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1800">
                <a:solidFill>
                  <a:srgbClr val="4B0550"/>
                </a:solidFill>
                <a:latin typeface="Optimistic Text"/>
                <a:ea typeface="Optimistic Text"/>
                <a:cs typeface="Optimistic Text"/>
                <a:sym typeface="Optimistic Text"/>
              </a:rPr>
              <a:t>AI Brain</a:t>
            </a:r>
            <a:endParaRPr b="1" sz="1800">
              <a:solidFill>
                <a:srgbClr val="4B0550"/>
              </a:solidFill>
              <a:latin typeface="Optimistic Text"/>
              <a:ea typeface="Optimistic Text"/>
              <a:cs typeface="Optimistic Text"/>
              <a:sym typeface="Optimistic Text"/>
            </a:endParaRPr>
          </a:p>
        </p:txBody>
      </p:sp>
      <p:grpSp>
        <p:nvGrpSpPr>
          <p:cNvPr id="735" name="Google Shape;735;p62"/>
          <p:cNvGrpSpPr/>
          <p:nvPr/>
        </p:nvGrpSpPr>
        <p:grpSpPr>
          <a:xfrm>
            <a:off x="7035498" y="4194816"/>
            <a:ext cx="178839" cy="159068"/>
            <a:chOff x="1422974" y="5363241"/>
            <a:chExt cx="178839" cy="159068"/>
          </a:xfrm>
        </p:grpSpPr>
        <p:sp>
          <p:nvSpPr>
            <p:cNvPr id="736" name="Google Shape;736;p62"/>
            <p:cNvSpPr/>
            <p:nvPr/>
          </p:nvSpPr>
          <p:spPr>
            <a:xfrm>
              <a:off x="1422974" y="5442368"/>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37" name="Google Shape;737;p62"/>
            <p:cNvSpPr/>
            <p:nvPr/>
          </p:nvSpPr>
          <p:spPr>
            <a:xfrm>
              <a:off x="1521802" y="5363241"/>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38" name="Google Shape;738;p62"/>
          <p:cNvGrpSpPr/>
          <p:nvPr/>
        </p:nvGrpSpPr>
        <p:grpSpPr>
          <a:xfrm>
            <a:off x="7035498" y="4906891"/>
            <a:ext cx="178839" cy="159068"/>
            <a:chOff x="1422974" y="6079766"/>
            <a:chExt cx="178839" cy="159068"/>
          </a:xfrm>
        </p:grpSpPr>
        <p:sp>
          <p:nvSpPr>
            <p:cNvPr id="739" name="Google Shape;739;p62"/>
            <p:cNvSpPr/>
            <p:nvPr/>
          </p:nvSpPr>
          <p:spPr>
            <a:xfrm>
              <a:off x="1422974" y="6158892"/>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40" name="Google Shape;740;p62"/>
            <p:cNvSpPr/>
            <p:nvPr/>
          </p:nvSpPr>
          <p:spPr>
            <a:xfrm>
              <a:off x="1521802" y="6079766"/>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41" name="Google Shape;741;p62"/>
          <p:cNvGrpSpPr/>
          <p:nvPr/>
        </p:nvGrpSpPr>
        <p:grpSpPr>
          <a:xfrm>
            <a:off x="7035498" y="5729271"/>
            <a:ext cx="178839" cy="159068"/>
            <a:chOff x="1422974" y="6783574"/>
            <a:chExt cx="178839" cy="159068"/>
          </a:xfrm>
        </p:grpSpPr>
        <p:sp>
          <p:nvSpPr>
            <p:cNvPr id="742" name="Google Shape;742;p62"/>
            <p:cNvSpPr/>
            <p:nvPr/>
          </p:nvSpPr>
          <p:spPr>
            <a:xfrm>
              <a:off x="1422974" y="6862701"/>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43" name="Google Shape;743;p62"/>
            <p:cNvSpPr/>
            <p:nvPr/>
          </p:nvSpPr>
          <p:spPr>
            <a:xfrm>
              <a:off x="1521802" y="6783574"/>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44" name="Google Shape;744;p62"/>
          <p:cNvGrpSpPr/>
          <p:nvPr/>
        </p:nvGrpSpPr>
        <p:grpSpPr>
          <a:xfrm>
            <a:off x="7035498" y="6350998"/>
            <a:ext cx="178839" cy="159068"/>
            <a:chOff x="1422974" y="7459990"/>
            <a:chExt cx="178839" cy="159068"/>
          </a:xfrm>
        </p:grpSpPr>
        <p:sp>
          <p:nvSpPr>
            <p:cNvPr id="745" name="Google Shape;745;p62"/>
            <p:cNvSpPr/>
            <p:nvPr/>
          </p:nvSpPr>
          <p:spPr>
            <a:xfrm>
              <a:off x="1422974" y="7539118"/>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46" name="Google Shape;746;p62"/>
            <p:cNvSpPr/>
            <p:nvPr/>
          </p:nvSpPr>
          <p:spPr>
            <a:xfrm>
              <a:off x="1521802" y="7459990"/>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747" name="Google Shape;747;p62"/>
          <p:cNvSpPr txBox="1"/>
          <p:nvPr/>
        </p:nvSpPr>
        <p:spPr>
          <a:xfrm>
            <a:off x="7331556" y="4111713"/>
            <a:ext cx="34245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Feels emotions</a:t>
            </a:r>
            <a:endParaRPr sz="1800">
              <a:solidFill>
                <a:srgbClr val="4B0550"/>
              </a:solidFill>
              <a:latin typeface="Optimistic Text"/>
              <a:ea typeface="Optimistic Text"/>
              <a:cs typeface="Optimistic Text"/>
              <a:sym typeface="Optimistic Text"/>
            </a:endParaRPr>
          </a:p>
        </p:txBody>
      </p:sp>
      <p:sp>
        <p:nvSpPr>
          <p:cNvPr id="748" name="Google Shape;748;p62"/>
          <p:cNvSpPr txBox="1"/>
          <p:nvPr/>
        </p:nvSpPr>
        <p:spPr>
          <a:xfrm>
            <a:off x="7331554" y="4805050"/>
            <a:ext cx="34245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Understands culture </a:t>
            </a:r>
            <a:br>
              <a:rPr lang="en" sz="1800">
                <a:solidFill>
                  <a:srgbClr val="4B0550"/>
                </a:solidFill>
                <a:latin typeface="Optimistic Text"/>
                <a:ea typeface="Optimistic Text"/>
                <a:cs typeface="Optimistic Text"/>
                <a:sym typeface="Optimistic Text"/>
              </a:rPr>
            </a:br>
            <a:r>
              <a:rPr lang="en" sz="1800">
                <a:solidFill>
                  <a:srgbClr val="4B0550"/>
                </a:solidFill>
                <a:latin typeface="Optimistic Text"/>
                <a:ea typeface="Optimistic Text"/>
                <a:cs typeface="Optimistic Text"/>
                <a:sym typeface="Optimistic Text"/>
              </a:rPr>
              <a:t>and context</a:t>
            </a:r>
            <a:endParaRPr sz="1800">
              <a:solidFill>
                <a:srgbClr val="4B0550"/>
              </a:solidFill>
              <a:latin typeface="Optimistic Text"/>
              <a:ea typeface="Optimistic Text"/>
              <a:cs typeface="Optimistic Text"/>
              <a:sym typeface="Optimistic Text"/>
            </a:endParaRPr>
          </a:p>
        </p:txBody>
      </p:sp>
      <p:sp>
        <p:nvSpPr>
          <p:cNvPr id="749" name="Google Shape;749;p62"/>
          <p:cNvSpPr txBox="1"/>
          <p:nvPr/>
        </p:nvSpPr>
        <p:spPr>
          <a:xfrm>
            <a:off x="7331558" y="5640434"/>
            <a:ext cx="30219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Can be creative</a:t>
            </a:r>
            <a:endParaRPr sz="1800">
              <a:solidFill>
                <a:srgbClr val="4B0550"/>
              </a:solidFill>
              <a:latin typeface="Optimistic Text"/>
              <a:ea typeface="Optimistic Text"/>
              <a:cs typeface="Optimistic Text"/>
              <a:sym typeface="Optimistic Text"/>
            </a:endParaRPr>
          </a:p>
        </p:txBody>
      </p:sp>
      <p:sp>
        <p:nvSpPr>
          <p:cNvPr id="750" name="Google Shape;750;p62"/>
          <p:cNvSpPr txBox="1"/>
          <p:nvPr/>
        </p:nvSpPr>
        <p:spPr>
          <a:xfrm>
            <a:off x="7331550" y="6261174"/>
            <a:ext cx="30885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Makes decisions based </a:t>
            </a:r>
            <a:br>
              <a:rPr lang="en" sz="1800">
                <a:solidFill>
                  <a:srgbClr val="4B0550"/>
                </a:solidFill>
                <a:latin typeface="Optimistic Text"/>
                <a:ea typeface="Optimistic Text"/>
                <a:cs typeface="Optimistic Text"/>
                <a:sym typeface="Optimistic Text"/>
              </a:rPr>
            </a:br>
            <a:r>
              <a:rPr lang="en" sz="1800">
                <a:solidFill>
                  <a:srgbClr val="4B0550"/>
                </a:solidFill>
                <a:latin typeface="Optimistic Text"/>
                <a:ea typeface="Optimistic Text"/>
                <a:cs typeface="Optimistic Text"/>
                <a:sym typeface="Optimistic Text"/>
              </a:rPr>
              <a:t>on values</a:t>
            </a:r>
            <a:endParaRPr sz="1800">
              <a:solidFill>
                <a:srgbClr val="4B0550"/>
              </a:solidFill>
              <a:latin typeface="Optimistic Text"/>
              <a:ea typeface="Optimistic Text"/>
              <a:cs typeface="Optimistic Text"/>
              <a:sym typeface="Optimistic Text"/>
            </a:endParaRPr>
          </a:p>
        </p:txBody>
      </p:sp>
      <p:grpSp>
        <p:nvGrpSpPr>
          <p:cNvPr id="751" name="Google Shape;751;p62"/>
          <p:cNvGrpSpPr/>
          <p:nvPr/>
        </p:nvGrpSpPr>
        <p:grpSpPr>
          <a:xfrm>
            <a:off x="11814973" y="4194816"/>
            <a:ext cx="178839" cy="159068"/>
            <a:chOff x="1422974" y="5363241"/>
            <a:chExt cx="178839" cy="159068"/>
          </a:xfrm>
        </p:grpSpPr>
        <p:sp>
          <p:nvSpPr>
            <p:cNvPr id="752" name="Google Shape;752;p62"/>
            <p:cNvSpPr/>
            <p:nvPr/>
          </p:nvSpPr>
          <p:spPr>
            <a:xfrm>
              <a:off x="1422974" y="5442368"/>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53" name="Google Shape;753;p62"/>
            <p:cNvSpPr/>
            <p:nvPr/>
          </p:nvSpPr>
          <p:spPr>
            <a:xfrm>
              <a:off x="1521802" y="5363241"/>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54" name="Google Shape;754;p62"/>
          <p:cNvGrpSpPr/>
          <p:nvPr/>
        </p:nvGrpSpPr>
        <p:grpSpPr>
          <a:xfrm>
            <a:off x="11814973" y="4906891"/>
            <a:ext cx="178839" cy="159068"/>
            <a:chOff x="1422974" y="6079766"/>
            <a:chExt cx="178839" cy="159068"/>
          </a:xfrm>
        </p:grpSpPr>
        <p:sp>
          <p:nvSpPr>
            <p:cNvPr id="755" name="Google Shape;755;p62"/>
            <p:cNvSpPr/>
            <p:nvPr/>
          </p:nvSpPr>
          <p:spPr>
            <a:xfrm>
              <a:off x="1422974" y="6158892"/>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56" name="Google Shape;756;p62"/>
            <p:cNvSpPr/>
            <p:nvPr/>
          </p:nvSpPr>
          <p:spPr>
            <a:xfrm>
              <a:off x="1521802" y="6079766"/>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57" name="Google Shape;757;p62"/>
          <p:cNvGrpSpPr/>
          <p:nvPr/>
        </p:nvGrpSpPr>
        <p:grpSpPr>
          <a:xfrm>
            <a:off x="11814973" y="5576871"/>
            <a:ext cx="178839" cy="159068"/>
            <a:chOff x="1422974" y="6783574"/>
            <a:chExt cx="178839" cy="159068"/>
          </a:xfrm>
        </p:grpSpPr>
        <p:sp>
          <p:nvSpPr>
            <p:cNvPr id="758" name="Google Shape;758;p62"/>
            <p:cNvSpPr/>
            <p:nvPr/>
          </p:nvSpPr>
          <p:spPr>
            <a:xfrm>
              <a:off x="1422974" y="6862701"/>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59" name="Google Shape;759;p62"/>
            <p:cNvSpPr/>
            <p:nvPr/>
          </p:nvSpPr>
          <p:spPr>
            <a:xfrm>
              <a:off x="1521802" y="6783574"/>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760" name="Google Shape;760;p62"/>
          <p:cNvGrpSpPr/>
          <p:nvPr/>
        </p:nvGrpSpPr>
        <p:grpSpPr>
          <a:xfrm>
            <a:off x="11814973" y="6655798"/>
            <a:ext cx="178839" cy="159068"/>
            <a:chOff x="1422974" y="7459990"/>
            <a:chExt cx="178839" cy="159068"/>
          </a:xfrm>
        </p:grpSpPr>
        <p:sp>
          <p:nvSpPr>
            <p:cNvPr id="761" name="Google Shape;761;p62"/>
            <p:cNvSpPr/>
            <p:nvPr/>
          </p:nvSpPr>
          <p:spPr>
            <a:xfrm>
              <a:off x="1422974" y="7539118"/>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762" name="Google Shape;762;p62"/>
            <p:cNvSpPr/>
            <p:nvPr/>
          </p:nvSpPr>
          <p:spPr>
            <a:xfrm>
              <a:off x="1521802" y="7459990"/>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763" name="Google Shape;763;p62"/>
          <p:cNvSpPr txBox="1"/>
          <p:nvPr/>
        </p:nvSpPr>
        <p:spPr>
          <a:xfrm>
            <a:off x="12111031" y="4111713"/>
            <a:ext cx="34245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Learns from lots of data</a:t>
            </a:r>
            <a:endParaRPr sz="1800">
              <a:solidFill>
                <a:srgbClr val="4B0550"/>
              </a:solidFill>
              <a:latin typeface="Optimistic Text"/>
              <a:ea typeface="Optimistic Text"/>
              <a:cs typeface="Optimistic Text"/>
              <a:sym typeface="Optimistic Text"/>
            </a:endParaRPr>
          </a:p>
        </p:txBody>
      </p:sp>
      <p:sp>
        <p:nvSpPr>
          <p:cNvPr id="764" name="Google Shape;764;p62"/>
          <p:cNvSpPr txBox="1"/>
          <p:nvPr/>
        </p:nvSpPr>
        <p:spPr>
          <a:xfrm>
            <a:off x="12111029" y="4805050"/>
            <a:ext cx="34245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Recognizes patterns quickly</a:t>
            </a:r>
            <a:endParaRPr sz="1800">
              <a:solidFill>
                <a:srgbClr val="4B0550"/>
              </a:solidFill>
              <a:latin typeface="Optimistic Text"/>
              <a:ea typeface="Optimistic Text"/>
              <a:cs typeface="Optimistic Text"/>
              <a:sym typeface="Optimistic Text"/>
            </a:endParaRPr>
          </a:p>
        </p:txBody>
      </p:sp>
      <p:sp>
        <p:nvSpPr>
          <p:cNvPr id="765" name="Google Shape;765;p62"/>
          <p:cNvSpPr txBox="1"/>
          <p:nvPr/>
        </p:nvSpPr>
        <p:spPr>
          <a:xfrm>
            <a:off x="12111033" y="5488034"/>
            <a:ext cx="3021900" cy="8505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Does specific tasks well (e.g. translation, recommendations)</a:t>
            </a:r>
            <a:endParaRPr sz="1800">
              <a:solidFill>
                <a:srgbClr val="4B0550"/>
              </a:solidFill>
              <a:latin typeface="Optimistic Text"/>
              <a:ea typeface="Optimistic Text"/>
              <a:cs typeface="Optimistic Text"/>
              <a:sym typeface="Optimistic Text"/>
            </a:endParaRPr>
          </a:p>
        </p:txBody>
      </p:sp>
      <p:sp>
        <p:nvSpPr>
          <p:cNvPr id="766" name="Google Shape;766;p62"/>
          <p:cNvSpPr txBox="1"/>
          <p:nvPr/>
        </p:nvSpPr>
        <p:spPr>
          <a:xfrm>
            <a:off x="12111025" y="6565974"/>
            <a:ext cx="30885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Doesn’t feel, think or understand like a person</a:t>
            </a:r>
            <a:endParaRPr sz="1800">
              <a:solidFill>
                <a:srgbClr val="4B0550"/>
              </a:solidFill>
              <a:latin typeface="Optimistic Text"/>
              <a:ea typeface="Optimistic Text"/>
              <a:cs typeface="Optimistic Text"/>
              <a:sym typeface="Optimistic Text"/>
            </a:endParaRPr>
          </a:p>
        </p:txBody>
      </p:sp>
      <p:sp>
        <p:nvSpPr>
          <p:cNvPr id="767" name="Google Shape;767;p62"/>
          <p:cNvSpPr/>
          <p:nvPr/>
        </p:nvSpPr>
        <p:spPr>
          <a:xfrm>
            <a:off x="14333725" y="2303925"/>
            <a:ext cx="1201800" cy="1201800"/>
          </a:xfrm>
          <a:prstGeom prst="ellipse">
            <a:avLst/>
          </a:prstGeom>
          <a:solidFill>
            <a:srgbClr val="D9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68" name="Google Shape;768;p62"/>
          <p:cNvSpPr txBox="1"/>
          <p:nvPr/>
        </p:nvSpPr>
        <p:spPr>
          <a:xfrm>
            <a:off x="700500" y="2171050"/>
            <a:ext cx="4925700" cy="37173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How is AI different from the human brain?</a:t>
            </a:r>
            <a:endParaRPr b="1" sz="6000">
              <a:solidFill>
                <a:srgbClr val="4B0550"/>
              </a:solidFill>
              <a:latin typeface="Optimistic Display"/>
              <a:ea typeface="Optimistic Display"/>
              <a:cs typeface="Optimistic Display"/>
              <a:sym typeface="Optimistic Display"/>
            </a:endParaRPr>
          </a:p>
        </p:txBody>
      </p:sp>
      <p:sp>
        <p:nvSpPr>
          <p:cNvPr id="769" name="Google Shape;769;p62"/>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UNDERSTANDING AI (SIMPLIFIED)</a:t>
            </a:r>
            <a:endParaRPr b="1" sz="900">
              <a:solidFill>
                <a:srgbClr val="4B0550"/>
              </a:solidFill>
              <a:latin typeface="Optimistic Display"/>
              <a:ea typeface="Optimistic Display"/>
              <a:cs typeface="Optimistic Display"/>
              <a:sym typeface="Optimistic Display"/>
            </a:endParaRPr>
          </a:p>
        </p:txBody>
      </p:sp>
      <p:pic>
        <p:nvPicPr>
          <p:cNvPr id="770" name="Google Shape;770;p62" title="Asset 64.png"/>
          <p:cNvPicPr preferRelativeResize="0"/>
          <p:nvPr/>
        </p:nvPicPr>
        <p:blipFill>
          <a:blip r:embed="rId3">
            <a:alphaModFix/>
          </a:blip>
          <a:stretch>
            <a:fillRect/>
          </a:stretch>
        </p:blipFill>
        <p:spPr>
          <a:xfrm>
            <a:off x="14559550" y="2583336"/>
            <a:ext cx="750150" cy="642986"/>
          </a:xfrm>
          <a:prstGeom prst="rect">
            <a:avLst/>
          </a:prstGeom>
          <a:noFill/>
          <a:ln>
            <a:noFill/>
          </a:ln>
        </p:spPr>
      </p:pic>
      <p:pic>
        <p:nvPicPr>
          <p:cNvPr id="771" name="Google Shape;771;p62" title="Asset 65.png"/>
          <p:cNvPicPr preferRelativeResize="0"/>
          <p:nvPr/>
        </p:nvPicPr>
        <p:blipFill>
          <a:blip r:embed="rId4">
            <a:alphaModFix/>
          </a:blip>
          <a:stretch>
            <a:fillRect/>
          </a:stretch>
        </p:blipFill>
        <p:spPr>
          <a:xfrm>
            <a:off x="9895812" y="2542612"/>
            <a:ext cx="518675" cy="72443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5" name="Shape 775"/>
        <p:cNvGrpSpPr/>
        <p:nvPr/>
      </p:nvGrpSpPr>
      <p:grpSpPr>
        <a:xfrm>
          <a:off x="0" y="0"/>
          <a:ext cx="0" cy="0"/>
          <a:chOff x="0" y="0"/>
          <a:chExt cx="0" cy="0"/>
        </a:xfrm>
      </p:grpSpPr>
      <p:sp>
        <p:nvSpPr>
          <p:cNvPr id="776" name="Google Shape;776;p63"/>
          <p:cNvSpPr/>
          <p:nvPr/>
        </p:nvSpPr>
        <p:spPr>
          <a:xfrm>
            <a:off x="717650" y="5143500"/>
            <a:ext cx="2803800" cy="3452700"/>
          </a:xfrm>
          <a:prstGeom prst="roundRect">
            <a:avLst>
              <a:gd fmla="val 72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77" name="Google Shape;777;p63"/>
          <p:cNvSpPr/>
          <p:nvPr/>
        </p:nvSpPr>
        <p:spPr>
          <a:xfrm>
            <a:off x="717650" y="3857625"/>
            <a:ext cx="2803800" cy="1053600"/>
          </a:xfrm>
          <a:prstGeom prst="roundRect">
            <a:avLst>
              <a:gd fmla="val 166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78" name="Google Shape;778;p63"/>
          <p:cNvSpPr/>
          <p:nvPr/>
        </p:nvSpPr>
        <p:spPr>
          <a:xfrm>
            <a:off x="3789450" y="5143500"/>
            <a:ext cx="2803800" cy="3452700"/>
          </a:xfrm>
          <a:prstGeom prst="roundRect">
            <a:avLst>
              <a:gd fmla="val 72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79" name="Google Shape;779;p63"/>
          <p:cNvSpPr/>
          <p:nvPr/>
        </p:nvSpPr>
        <p:spPr>
          <a:xfrm>
            <a:off x="3789450" y="3857625"/>
            <a:ext cx="2803800" cy="1053600"/>
          </a:xfrm>
          <a:prstGeom prst="roundRect">
            <a:avLst>
              <a:gd fmla="val 166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0" name="Google Shape;780;p63"/>
          <p:cNvSpPr/>
          <p:nvPr/>
        </p:nvSpPr>
        <p:spPr>
          <a:xfrm>
            <a:off x="6861250" y="5143500"/>
            <a:ext cx="2803800" cy="3452700"/>
          </a:xfrm>
          <a:prstGeom prst="roundRect">
            <a:avLst>
              <a:gd fmla="val 72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1" name="Google Shape;781;p63"/>
          <p:cNvSpPr/>
          <p:nvPr/>
        </p:nvSpPr>
        <p:spPr>
          <a:xfrm>
            <a:off x="6861250" y="3857625"/>
            <a:ext cx="2803800" cy="1053600"/>
          </a:xfrm>
          <a:prstGeom prst="roundRect">
            <a:avLst>
              <a:gd fmla="val 166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2" name="Google Shape;782;p63"/>
          <p:cNvSpPr/>
          <p:nvPr/>
        </p:nvSpPr>
        <p:spPr>
          <a:xfrm>
            <a:off x="9933050" y="5143500"/>
            <a:ext cx="2803800" cy="3452700"/>
          </a:xfrm>
          <a:prstGeom prst="roundRect">
            <a:avLst>
              <a:gd fmla="val 72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3" name="Google Shape;783;p63"/>
          <p:cNvSpPr/>
          <p:nvPr/>
        </p:nvSpPr>
        <p:spPr>
          <a:xfrm>
            <a:off x="9933050" y="3857625"/>
            <a:ext cx="2803800" cy="1053600"/>
          </a:xfrm>
          <a:prstGeom prst="roundRect">
            <a:avLst>
              <a:gd fmla="val 166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4" name="Google Shape;784;p63"/>
          <p:cNvSpPr/>
          <p:nvPr/>
        </p:nvSpPr>
        <p:spPr>
          <a:xfrm>
            <a:off x="13004850" y="5143500"/>
            <a:ext cx="2803800" cy="3452700"/>
          </a:xfrm>
          <a:prstGeom prst="roundRect">
            <a:avLst>
              <a:gd fmla="val 72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5" name="Google Shape;785;p63"/>
          <p:cNvSpPr/>
          <p:nvPr/>
        </p:nvSpPr>
        <p:spPr>
          <a:xfrm>
            <a:off x="13004850" y="3857625"/>
            <a:ext cx="2803800" cy="1053600"/>
          </a:xfrm>
          <a:prstGeom prst="roundRect">
            <a:avLst>
              <a:gd fmla="val 166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86" name="Google Shape;786;p63"/>
          <p:cNvSpPr txBox="1"/>
          <p:nvPr/>
        </p:nvSpPr>
        <p:spPr>
          <a:xfrm>
            <a:off x="899225" y="6441275"/>
            <a:ext cx="2535900" cy="2772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Clr>
                <a:schemeClr val="dk2"/>
              </a:buClr>
              <a:buFont typeface="Arial"/>
              <a:buNone/>
            </a:pPr>
            <a:r>
              <a:rPr b="1" lang="en" sz="1800">
                <a:solidFill>
                  <a:srgbClr val="4B0550"/>
                </a:solidFill>
                <a:latin typeface="Optimistic Text"/>
                <a:ea typeface="Optimistic Text"/>
                <a:cs typeface="Optimistic Text"/>
                <a:sym typeface="Optimistic Text"/>
              </a:rPr>
              <a:t>Can machines think?</a:t>
            </a:r>
            <a:endParaRPr sz="1800">
              <a:solidFill>
                <a:srgbClr val="4B0550"/>
              </a:solidFill>
            </a:endParaRPr>
          </a:p>
        </p:txBody>
      </p:sp>
      <p:sp>
        <p:nvSpPr>
          <p:cNvPr id="787" name="Google Shape;787;p63"/>
          <p:cNvSpPr txBox="1"/>
          <p:nvPr/>
        </p:nvSpPr>
        <p:spPr>
          <a:xfrm>
            <a:off x="884325" y="4153575"/>
            <a:ext cx="2417100" cy="554100"/>
          </a:xfrm>
          <a:prstGeom prst="rect">
            <a:avLst/>
          </a:prstGeom>
          <a:noFill/>
          <a:ln>
            <a:noFill/>
          </a:ln>
        </p:spPr>
        <p:txBody>
          <a:bodyPr anchorCtr="0" anchor="t" bIns="91425" lIns="91425" spcFirstLastPara="1" rIns="91425" wrap="square" tIns="91425">
            <a:spAutoFit/>
          </a:bodyPr>
          <a:lstStyle/>
          <a:p>
            <a:pPr indent="0" lvl="0" marL="19050" rtl="0" algn="ctr">
              <a:lnSpc>
                <a:spcPct val="118809"/>
              </a:lnSpc>
              <a:spcBef>
                <a:spcPts val="0"/>
              </a:spcBef>
              <a:spcAft>
                <a:spcPts val="0"/>
              </a:spcAft>
              <a:buNone/>
            </a:pPr>
            <a:r>
              <a:rPr b="1" lang="en" sz="2400">
                <a:solidFill>
                  <a:schemeClr val="lt2"/>
                </a:solidFill>
                <a:latin typeface="Optimistic Text"/>
                <a:ea typeface="Optimistic Text"/>
                <a:cs typeface="Optimistic Text"/>
                <a:sym typeface="Optimistic Text"/>
              </a:rPr>
              <a:t>1950s</a:t>
            </a:r>
            <a:endParaRPr sz="2400">
              <a:solidFill>
                <a:schemeClr val="lt2"/>
              </a:solidFill>
            </a:endParaRPr>
          </a:p>
        </p:txBody>
      </p:sp>
      <p:sp>
        <p:nvSpPr>
          <p:cNvPr id="788" name="Google Shape;788;p63"/>
          <p:cNvSpPr txBox="1"/>
          <p:nvPr/>
        </p:nvSpPr>
        <p:spPr>
          <a:xfrm>
            <a:off x="3982800" y="4153575"/>
            <a:ext cx="2417100" cy="554100"/>
          </a:xfrm>
          <a:prstGeom prst="rect">
            <a:avLst/>
          </a:prstGeom>
          <a:noFill/>
          <a:ln>
            <a:noFill/>
          </a:ln>
        </p:spPr>
        <p:txBody>
          <a:bodyPr anchorCtr="0" anchor="t" bIns="91425" lIns="91425" spcFirstLastPara="1" rIns="91425" wrap="square" tIns="91425">
            <a:spAutoFit/>
          </a:bodyPr>
          <a:lstStyle/>
          <a:p>
            <a:pPr indent="0" lvl="0" marL="19050" rtl="0" algn="ctr">
              <a:lnSpc>
                <a:spcPct val="118809"/>
              </a:lnSpc>
              <a:spcBef>
                <a:spcPts val="0"/>
              </a:spcBef>
              <a:spcAft>
                <a:spcPts val="0"/>
              </a:spcAft>
              <a:buNone/>
            </a:pPr>
            <a:r>
              <a:rPr b="1" lang="en" sz="2400">
                <a:solidFill>
                  <a:schemeClr val="lt2"/>
                </a:solidFill>
                <a:latin typeface="Optimistic Text"/>
                <a:ea typeface="Optimistic Text"/>
                <a:cs typeface="Optimistic Text"/>
                <a:sym typeface="Optimistic Text"/>
              </a:rPr>
              <a:t>1956–1970s</a:t>
            </a:r>
            <a:endParaRPr sz="2400">
              <a:solidFill>
                <a:schemeClr val="lt2"/>
              </a:solidFill>
            </a:endParaRPr>
          </a:p>
        </p:txBody>
      </p:sp>
      <p:sp>
        <p:nvSpPr>
          <p:cNvPr id="789" name="Google Shape;789;p63"/>
          <p:cNvSpPr txBox="1"/>
          <p:nvPr/>
        </p:nvSpPr>
        <p:spPr>
          <a:xfrm>
            <a:off x="7054600" y="4153575"/>
            <a:ext cx="2417100" cy="554100"/>
          </a:xfrm>
          <a:prstGeom prst="rect">
            <a:avLst/>
          </a:prstGeom>
          <a:noFill/>
          <a:ln>
            <a:noFill/>
          </a:ln>
        </p:spPr>
        <p:txBody>
          <a:bodyPr anchorCtr="0" anchor="t" bIns="91425" lIns="91425" spcFirstLastPara="1" rIns="91425" wrap="square" tIns="91425">
            <a:spAutoFit/>
          </a:bodyPr>
          <a:lstStyle/>
          <a:p>
            <a:pPr indent="0" lvl="0" marL="19050" rtl="0" algn="ctr">
              <a:lnSpc>
                <a:spcPct val="118809"/>
              </a:lnSpc>
              <a:spcBef>
                <a:spcPts val="0"/>
              </a:spcBef>
              <a:spcAft>
                <a:spcPts val="0"/>
              </a:spcAft>
              <a:buNone/>
            </a:pPr>
            <a:r>
              <a:rPr b="1" lang="en" sz="2400">
                <a:solidFill>
                  <a:schemeClr val="lt2"/>
                </a:solidFill>
                <a:latin typeface="Optimistic Text"/>
                <a:ea typeface="Optimistic Text"/>
                <a:cs typeface="Optimistic Text"/>
                <a:sym typeface="Optimistic Text"/>
              </a:rPr>
              <a:t>1980s–1990s</a:t>
            </a:r>
            <a:endParaRPr sz="2400">
              <a:solidFill>
                <a:schemeClr val="lt2"/>
              </a:solidFill>
            </a:endParaRPr>
          </a:p>
        </p:txBody>
      </p:sp>
      <p:sp>
        <p:nvSpPr>
          <p:cNvPr id="790" name="Google Shape;790;p63"/>
          <p:cNvSpPr txBox="1"/>
          <p:nvPr/>
        </p:nvSpPr>
        <p:spPr>
          <a:xfrm>
            <a:off x="10113069" y="4153575"/>
            <a:ext cx="2417100" cy="554100"/>
          </a:xfrm>
          <a:prstGeom prst="rect">
            <a:avLst/>
          </a:prstGeom>
          <a:noFill/>
          <a:ln>
            <a:noFill/>
          </a:ln>
        </p:spPr>
        <p:txBody>
          <a:bodyPr anchorCtr="0" anchor="t" bIns="91425" lIns="91425" spcFirstLastPara="1" rIns="91425" wrap="square" tIns="91425">
            <a:spAutoFit/>
          </a:bodyPr>
          <a:lstStyle/>
          <a:p>
            <a:pPr indent="0" lvl="0" marL="19050" rtl="0" algn="ctr">
              <a:lnSpc>
                <a:spcPct val="118809"/>
              </a:lnSpc>
              <a:spcBef>
                <a:spcPts val="0"/>
              </a:spcBef>
              <a:spcAft>
                <a:spcPts val="0"/>
              </a:spcAft>
              <a:buNone/>
            </a:pPr>
            <a:r>
              <a:rPr b="1" lang="en" sz="2400">
                <a:solidFill>
                  <a:schemeClr val="lt2"/>
                </a:solidFill>
                <a:latin typeface="Optimistic Text"/>
                <a:ea typeface="Optimistic Text"/>
                <a:cs typeface="Optimistic Text"/>
                <a:sym typeface="Optimistic Text"/>
              </a:rPr>
              <a:t>2000s–2010s</a:t>
            </a:r>
            <a:endParaRPr sz="2400">
              <a:solidFill>
                <a:schemeClr val="lt2"/>
              </a:solidFill>
            </a:endParaRPr>
          </a:p>
        </p:txBody>
      </p:sp>
      <p:sp>
        <p:nvSpPr>
          <p:cNvPr id="791" name="Google Shape;791;p63"/>
          <p:cNvSpPr txBox="1"/>
          <p:nvPr/>
        </p:nvSpPr>
        <p:spPr>
          <a:xfrm>
            <a:off x="13198194" y="4153575"/>
            <a:ext cx="2417100" cy="554100"/>
          </a:xfrm>
          <a:prstGeom prst="rect">
            <a:avLst/>
          </a:prstGeom>
          <a:noFill/>
          <a:ln>
            <a:noFill/>
          </a:ln>
        </p:spPr>
        <p:txBody>
          <a:bodyPr anchorCtr="0" anchor="t" bIns="91425" lIns="91425" spcFirstLastPara="1" rIns="91425" wrap="square" tIns="91425">
            <a:spAutoFit/>
          </a:bodyPr>
          <a:lstStyle/>
          <a:p>
            <a:pPr indent="0" lvl="0" marL="19050" rtl="0" algn="ctr">
              <a:lnSpc>
                <a:spcPct val="118809"/>
              </a:lnSpc>
              <a:spcBef>
                <a:spcPts val="0"/>
              </a:spcBef>
              <a:spcAft>
                <a:spcPts val="0"/>
              </a:spcAft>
              <a:buNone/>
            </a:pPr>
            <a:r>
              <a:rPr b="1" lang="en" sz="2400">
                <a:solidFill>
                  <a:schemeClr val="lt2"/>
                </a:solidFill>
                <a:latin typeface="Optimistic Text"/>
                <a:ea typeface="Optimistic Text"/>
                <a:cs typeface="Optimistic Text"/>
                <a:sym typeface="Optimistic Text"/>
              </a:rPr>
              <a:t>Today</a:t>
            </a:r>
            <a:endParaRPr sz="2400">
              <a:solidFill>
                <a:schemeClr val="lt2"/>
              </a:solidFill>
            </a:endParaRPr>
          </a:p>
        </p:txBody>
      </p:sp>
      <p:sp>
        <p:nvSpPr>
          <p:cNvPr id="792" name="Google Shape;792;p63"/>
          <p:cNvSpPr txBox="1"/>
          <p:nvPr/>
        </p:nvSpPr>
        <p:spPr>
          <a:xfrm>
            <a:off x="899225" y="6893706"/>
            <a:ext cx="2417100" cy="9354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Alan Turing asks the first big question about AI.</a:t>
            </a:r>
            <a:endParaRPr sz="1800">
              <a:solidFill>
                <a:srgbClr val="4B0550"/>
              </a:solidFill>
            </a:endParaRPr>
          </a:p>
        </p:txBody>
      </p:sp>
      <p:sp>
        <p:nvSpPr>
          <p:cNvPr id="793" name="Google Shape;793;p63"/>
          <p:cNvSpPr txBox="1"/>
          <p:nvPr/>
        </p:nvSpPr>
        <p:spPr>
          <a:xfrm>
            <a:off x="3923400" y="6441275"/>
            <a:ext cx="2535900" cy="2772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is born!</a:t>
            </a:r>
            <a:endParaRPr sz="1800">
              <a:solidFill>
                <a:srgbClr val="4B0550"/>
              </a:solidFill>
            </a:endParaRPr>
          </a:p>
        </p:txBody>
      </p:sp>
      <p:sp>
        <p:nvSpPr>
          <p:cNvPr id="794" name="Google Shape;794;p63"/>
          <p:cNvSpPr txBox="1"/>
          <p:nvPr/>
        </p:nvSpPr>
        <p:spPr>
          <a:xfrm>
            <a:off x="3923400" y="6893706"/>
            <a:ext cx="2417100" cy="9354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First programs solve math problems and play chess.</a:t>
            </a:r>
            <a:endParaRPr sz="1800">
              <a:solidFill>
                <a:srgbClr val="4B0550"/>
              </a:solidFill>
            </a:endParaRPr>
          </a:p>
        </p:txBody>
      </p:sp>
      <p:sp>
        <p:nvSpPr>
          <p:cNvPr id="795" name="Google Shape;795;p63"/>
          <p:cNvSpPr txBox="1"/>
          <p:nvPr/>
        </p:nvSpPr>
        <p:spPr>
          <a:xfrm>
            <a:off x="7066375" y="6441275"/>
            <a:ext cx="2535900" cy="2772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Slow progress</a:t>
            </a:r>
            <a:endParaRPr sz="1800">
              <a:solidFill>
                <a:srgbClr val="4B0550"/>
              </a:solidFill>
            </a:endParaRPr>
          </a:p>
        </p:txBody>
      </p:sp>
      <p:sp>
        <p:nvSpPr>
          <p:cNvPr id="796" name="Google Shape;796;p63"/>
          <p:cNvSpPr txBox="1"/>
          <p:nvPr/>
        </p:nvSpPr>
        <p:spPr>
          <a:xfrm>
            <a:off x="7066375" y="6893706"/>
            <a:ext cx="2417100" cy="9354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AI struggles – not enough data or fast computers.</a:t>
            </a:r>
            <a:endParaRPr sz="1800">
              <a:solidFill>
                <a:srgbClr val="4B0550"/>
              </a:solidFill>
            </a:endParaRPr>
          </a:p>
        </p:txBody>
      </p:sp>
      <p:sp>
        <p:nvSpPr>
          <p:cNvPr id="797" name="Google Shape;797;p63"/>
          <p:cNvSpPr txBox="1"/>
          <p:nvPr/>
        </p:nvSpPr>
        <p:spPr>
          <a:xfrm>
            <a:off x="10078906" y="6441275"/>
            <a:ext cx="2535900" cy="2772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Big comeback!</a:t>
            </a:r>
            <a:endParaRPr sz="1800">
              <a:solidFill>
                <a:srgbClr val="4B0550"/>
              </a:solidFill>
            </a:endParaRPr>
          </a:p>
        </p:txBody>
      </p:sp>
      <p:sp>
        <p:nvSpPr>
          <p:cNvPr id="798" name="Google Shape;798;p63"/>
          <p:cNvSpPr txBox="1"/>
          <p:nvPr/>
        </p:nvSpPr>
        <p:spPr>
          <a:xfrm>
            <a:off x="10078906" y="6893706"/>
            <a:ext cx="2417100" cy="9354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Internet and better computers help AI learn faster.</a:t>
            </a:r>
            <a:endParaRPr sz="1800">
              <a:solidFill>
                <a:srgbClr val="4B0550"/>
              </a:solidFill>
            </a:endParaRPr>
          </a:p>
        </p:txBody>
      </p:sp>
      <p:sp>
        <p:nvSpPr>
          <p:cNvPr id="799" name="Google Shape;799;p63"/>
          <p:cNvSpPr txBox="1"/>
          <p:nvPr/>
        </p:nvSpPr>
        <p:spPr>
          <a:xfrm>
            <a:off x="13186431" y="6441275"/>
            <a:ext cx="2535900" cy="2772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b="1" lang="en" sz="1800">
                <a:solidFill>
                  <a:srgbClr val="4B0550"/>
                </a:solidFill>
                <a:latin typeface="Optimistic Text"/>
                <a:ea typeface="Optimistic Text"/>
                <a:cs typeface="Optimistic Text"/>
                <a:sym typeface="Optimistic Text"/>
              </a:rPr>
              <a:t>AI is everywhere!</a:t>
            </a:r>
            <a:endParaRPr sz="1800">
              <a:solidFill>
                <a:srgbClr val="4B0550"/>
              </a:solidFill>
            </a:endParaRPr>
          </a:p>
        </p:txBody>
      </p:sp>
      <p:sp>
        <p:nvSpPr>
          <p:cNvPr id="800" name="Google Shape;800;p63"/>
          <p:cNvSpPr txBox="1"/>
          <p:nvPr/>
        </p:nvSpPr>
        <p:spPr>
          <a:xfrm>
            <a:off x="13186431" y="6893706"/>
            <a:ext cx="2417100" cy="1264500"/>
          </a:xfrm>
          <a:prstGeom prst="rect">
            <a:avLst/>
          </a:prstGeom>
          <a:noFill/>
          <a:ln>
            <a:noFill/>
          </a:ln>
        </p:spPr>
        <p:txBody>
          <a:bodyPr anchorCtr="0" anchor="t" bIns="0" lIns="0" spcFirstLastPara="1" rIns="0" wrap="square" tIns="0">
            <a:spAutoFit/>
          </a:bodyPr>
          <a:lstStyle/>
          <a:p>
            <a:pPr indent="0" lvl="0" marL="0" rtl="0" algn="l">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Voice assistants, translations, filters, and even self-driving cars.</a:t>
            </a:r>
            <a:endParaRPr sz="1800">
              <a:solidFill>
                <a:srgbClr val="4B0550"/>
              </a:solidFill>
            </a:endParaRPr>
          </a:p>
        </p:txBody>
      </p:sp>
      <p:sp>
        <p:nvSpPr>
          <p:cNvPr id="801" name="Google Shape;801;p63"/>
          <p:cNvSpPr txBox="1"/>
          <p:nvPr/>
        </p:nvSpPr>
        <p:spPr>
          <a:xfrm>
            <a:off x="704100" y="1683800"/>
            <a:ext cx="9586200" cy="1847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6000">
                <a:solidFill>
                  <a:srgbClr val="4B0550"/>
                </a:solidFill>
                <a:latin typeface="Optimistic Text"/>
                <a:ea typeface="Optimistic Text"/>
                <a:cs typeface="Optimistic Text"/>
                <a:sym typeface="Optimistic Text"/>
              </a:rPr>
              <a:t>A short history of Artificial Intelligence</a:t>
            </a:r>
            <a:endParaRPr b="1" sz="6000">
              <a:solidFill>
                <a:srgbClr val="4B0550"/>
              </a:solidFill>
              <a:latin typeface="Optimistic Text"/>
              <a:ea typeface="Optimistic Text"/>
              <a:cs typeface="Optimistic Text"/>
              <a:sym typeface="Optimistic Text"/>
            </a:endParaRPr>
          </a:p>
        </p:txBody>
      </p:sp>
      <p:sp>
        <p:nvSpPr>
          <p:cNvPr id="802" name="Google Shape;802;p63"/>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UNDERSTANDING AI (SIMPLIFIED)</a:t>
            </a:r>
            <a:endParaRPr b="1" sz="900">
              <a:solidFill>
                <a:srgbClr val="4B0550"/>
              </a:solidFill>
              <a:latin typeface="Optimistic Display"/>
              <a:ea typeface="Optimistic Display"/>
              <a:cs typeface="Optimistic Display"/>
              <a:sym typeface="Optimistic Display"/>
            </a:endParaRPr>
          </a:p>
        </p:txBody>
      </p:sp>
      <p:pic>
        <p:nvPicPr>
          <p:cNvPr id="803" name="Google Shape;803;p63" title="Asset 62.png"/>
          <p:cNvPicPr preferRelativeResize="0"/>
          <p:nvPr/>
        </p:nvPicPr>
        <p:blipFill>
          <a:blip r:embed="rId3">
            <a:alphaModFix/>
          </a:blip>
          <a:stretch>
            <a:fillRect/>
          </a:stretch>
        </p:blipFill>
        <p:spPr>
          <a:xfrm>
            <a:off x="10107524" y="5569673"/>
            <a:ext cx="665600" cy="665580"/>
          </a:xfrm>
          <a:prstGeom prst="rect">
            <a:avLst/>
          </a:prstGeom>
          <a:noFill/>
          <a:ln>
            <a:noFill/>
          </a:ln>
        </p:spPr>
      </p:pic>
      <p:pic>
        <p:nvPicPr>
          <p:cNvPr id="804" name="Google Shape;804;p63" title="Asset 64.png"/>
          <p:cNvPicPr preferRelativeResize="0"/>
          <p:nvPr/>
        </p:nvPicPr>
        <p:blipFill>
          <a:blip r:embed="rId4">
            <a:alphaModFix/>
          </a:blip>
          <a:stretch>
            <a:fillRect/>
          </a:stretch>
        </p:blipFill>
        <p:spPr>
          <a:xfrm>
            <a:off x="899225" y="5527884"/>
            <a:ext cx="793275" cy="679966"/>
          </a:xfrm>
          <a:prstGeom prst="rect">
            <a:avLst/>
          </a:prstGeom>
          <a:noFill/>
          <a:ln>
            <a:noFill/>
          </a:ln>
        </p:spPr>
      </p:pic>
      <p:pic>
        <p:nvPicPr>
          <p:cNvPr id="805" name="Google Shape;805;p63" title="Asset 66.png"/>
          <p:cNvPicPr preferRelativeResize="0"/>
          <p:nvPr/>
        </p:nvPicPr>
        <p:blipFill>
          <a:blip r:embed="rId5">
            <a:alphaModFix/>
          </a:blip>
          <a:stretch>
            <a:fillRect/>
          </a:stretch>
        </p:blipFill>
        <p:spPr>
          <a:xfrm>
            <a:off x="13186425" y="5570938"/>
            <a:ext cx="665600" cy="640571"/>
          </a:xfrm>
          <a:prstGeom prst="rect">
            <a:avLst/>
          </a:prstGeom>
          <a:noFill/>
          <a:ln>
            <a:noFill/>
          </a:ln>
        </p:spPr>
      </p:pic>
      <p:pic>
        <p:nvPicPr>
          <p:cNvPr id="806" name="Google Shape;806;p63" title="Asset 67.png"/>
          <p:cNvPicPr preferRelativeResize="0"/>
          <p:nvPr/>
        </p:nvPicPr>
        <p:blipFill>
          <a:blip r:embed="rId6">
            <a:alphaModFix/>
          </a:blip>
          <a:stretch>
            <a:fillRect/>
          </a:stretch>
        </p:blipFill>
        <p:spPr>
          <a:xfrm>
            <a:off x="7035502" y="5601237"/>
            <a:ext cx="840293" cy="554100"/>
          </a:xfrm>
          <a:prstGeom prst="rect">
            <a:avLst/>
          </a:prstGeom>
          <a:noFill/>
          <a:ln>
            <a:noFill/>
          </a:ln>
        </p:spPr>
      </p:pic>
      <p:pic>
        <p:nvPicPr>
          <p:cNvPr id="807" name="Google Shape;807;p63" title="Asset 68.png"/>
          <p:cNvPicPr preferRelativeResize="0"/>
          <p:nvPr/>
        </p:nvPicPr>
        <p:blipFill>
          <a:blip r:embed="rId7">
            <a:alphaModFix/>
          </a:blip>
          <a:stretch>
            <a:fillRect/>
          </a:stretch>
        </p:blipFill>
        <p:spPr>
          <a:xfrm>
            <a:off x="3943850" y="5562475"/>
            <a:ext cx="665595" cy="6799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1" name="Shape 811"/>
        <p:cNvGrpSpPr/>
        <p:nvPr/>
      </p:nvGrpSpPr>
      <p:grpSpPr>
        <a:xfrm>
          <a:off x="0" y="0"/>
          <a:ext cx="0" cy="0"/>
          <a:chOff x="0" y="0"/>
          <a:chExt cx="0" cy="0"/>
        </a:xfrm>
      </p:grpSpPr>
      <p:sp>
        <p:nvSpPr>
          <p:cNvPr id="812" name="Google Shape;812;p64"/>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13" name="Google Shape;813;p64"/>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14" name="Google Shape;814;p64"/>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What is</a:t>
            </a:r>
            <a:endParaRPr b="1" sz="7200">
              <a:solidFill>
                <a:srgbClr val="4B0550"/>
              </a:solidFill>
              <a:latin typeface="Optimistic Display"/>
              <a:ea typeface="Optimistic Display"/>
              <a:cs typeface="Optimistic Display"/>
              <a:sym typeface="Optimistic Display"/>
            </a:endParaRPr>
          </a:p>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Generative AI</a:t>
            </a:r>
            <a:endParaRPr b="1" sz="7200">
              <a:solidFill>
                <a:srgbClr val="4B0550"/>
              </a:solidFill>
              <a:latin typeface="Optimistic Display"/>
              <a:ea typeface="Optimistic Display"/>
              <a:cs typeface="Optimistic Display"/>
              <a:sym typeface="Optimistic Display"/>
            </a:endParaRPr>
          </a:p>
        </p:txBody>
      </p:sp>
      <p:sp>
        <p:nvSpPr>
          <p:cNvPr id="815" name="Google Shape;815;p64"/>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816" name="Google Shape;816;p64" title="Asset 102.png"/>
          <p:cNvPicPr preferRelativeResize="0"/>
          <p:nvPr/>
        </p:nvPicPr>
        <p:blipFill>
          <a:blip r:embed="rId3">
            <a:alphaModFix/>
          </a:blip>
          <a:stretch>
            <a:fillRect/>
          </a:stretch>
        </p:blipFill>
        <p:spPr>
          <a:xfrm>
            <a:off x="8680163" y="3260266"/>
            <a:ext cx="1010500" cy="10133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0" name="Shape 820"/>
        <p:cNvGrpSpPr/>
        <p:nvPr/>
      </p:nvGrpSpPr>
      <p:grpSpPr>
        <a:xfrm>
          <a:off x="0" y="0"/>
          <a:ext cx="0" cy="0"/>
          <a:chOff x="0" y="0"/>
          <a:chExt cx="0" cy="0"/>
        </a:xfrm>
      </p:grpSpPr>
      <p:sp>
        <p:nvSpPr>
          <p:cNvPr id="821" name="Google Shape;821;p65"/>
          <p:cNvSpPr/>
          <p:nvPr/>
        </p:nvSpPr>
        <p:spPr>
          <a:xfrm>
            <a:off x="12821618" y="3772374"/>
            <a:ext cx="3543000" cy="4964400"/>
          </a:xfrm>
          <a:prstGeom prst="roundRect">
            <a:avLst>
              <a:gd fmla="val 9067"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22" name="Google Shape;822;p65"/>
          <p:cNvSpPr/>
          <p:nvPr/>
        </p:nvSpPr>
        <p:spPr>
          <a:xfrm>
            <a:off x="12667700" y="3606200"/>
            <a:ext cx="3543000" cy="4964400"/>
          </a:xfrm>
          <a:prstGeom prst="roundRect">
            <a:avLst>
              <a:gd fmla="val 6737"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23" name="Google Shape;823;p65"/>
          <p:cNvSpPr txBox="1"/>
          <p:nvPr/>
        </p:nvSpPr>
        <p:spPr>
          <a:xfrm>
            <a:off x="700500" y="1588400"/>
            <a:ext cx="4788300" cy="16716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3600">
                <a:solidFill>
                  <a:srgbClr val="4B0550"/>
                </a:solidFill>
                <a:latin typeface="Optimistic Display"/>
                <a:ea typeface="Optimistic Display"/>
                <a:cs typeface="Optimistic Display"/>
                <a:sym typeface="Optimistic Display"/>
              </a:rPr>
              <a:t>Generative AI = Smart tools that create new things</a:t>
            </a:r>
            <a:endParaRPr b="1" sz="3600">
              <a:solidFill>
                <a:srgbClr val="4B0550"/>
              </a:solidFill>
              <a:latin typeface="Optimistic Display"/>
              <a:ea typeface="Optimistic Display"/>
              <a:cs typeface="Optimistic Display"/>
              <a:sym typeface="Optimistic Display"/>
            </a:endParaRPr>
          </a:p>
        </p:txBody>
      </p:sp>
      <p:sp>
        <p:nvSpPr>
          <p:cNvPr id="824" name="Google Shape;824;p65"/>
          <p:cNvSpPr txBox="1"/>
          <p:nvPr/>
        </p:nvSpPr>
        <p:spPr>
          <a:xfrm>
            <a:off x="5627975" y="2316775"/>
            <a:ext cx="3254400" cy="831300"/>
          </a:xfrm>
          <a:prstGeom prst="rect">
            <a:avLst/>
          </a:prstGeom>
          <a:noFill/>
          <a:ln>
            <a:noFill/>
          </a:ln>
        </p:spPr>
        <p:txBody>
          <a:bodyPr anchorCtr="0" anchor="b" bIns="0" lIns="0" spcFirstLastPara="1" rIns="0" wrap="square" tIns="0">
            <a:no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It’s like a super-powered autocomplete that can write stories, draw pictures, or make music!</a:t>
            </a:r>
            <a:endParaRPr sz="1800">
              <a:solidFill>
                <a:srgbClr val="4B0550"/>
              </a:solidFill>
              <a:latin typeface="Optimistic Text Light"/>
              <a:ea typeface="Optimistic Text Light"/>
              <a:cs typeface="Optimistic Text Light"/>
              <a:sym typeface="Optimistic Text Light"/>
            </a:endParaRPr>
          </a:p>
        </p:txBody>
      </p:sp>
      <p:sp>
        <p:nvSpPr>
          <p:cNvPr id="825" name="Google Shape;825;p65"/>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UNDERSTANDING AI (SIMPLIFIED)</a:t>
            </a:r>
            <a:endParaRPr b="1" sz="900">
              <a:solidFill>
                <a:srgbClr val="4B0550"/>
              </a:solidFill>
              <a:latin typeface="Optimistic Display"/>
              <a:ea typeface="Optimistic Display"/>
              <a:cs typeface="Optimistic Display"/>
              <a:sym typeface="Optimistic Display"/>
            </a:endParaRPr>
          </a:p>
        </p:txBody>
      </p:sp>
      <p:sp>
        <p:nvSpPr>
          <p:cNvPr id="826" name="Google Shape;826;p65"/>
          <p:cNvSpPr/>
          <p:nvPr/>
        </p:nvSpPr>
        <p:spPr>
          <a:xfrm>
            <a:off x="836364" y="3737404"/>
            <a:ext cx="11546100" cy="4999500"/>
          </a:xfrm>
          <a:prstGeom prst="roundRect">
            <a:avLst>
              <a:gd fmla="val 5660"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827" name="Google Shape;827;p65"/>
          <p:cNvSpPr/>
          <p:nvPr/>
        </p:nvSpPr>
        <p:spPr>
          <a:xfrm>
            <a:off x="704100" y="3606200"/>
            <a:ext cx="11546100" cy="4999500"/>
          </a:xfrm>
          <a:prstGeom prst="roundRect">
            <a:avLst>
              <a:gd fmla="val 3444"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828" name="Google Shape;828;p65"/>
          <p:cNvSpPr/>
          <p:nvPr/>
        </p:nvSpPr>
        <p:spPr>
          <a:xfrm>
            <a:off x="1375850" y="4882775"/>
            <a:ext cx="2875800" cy="2875800"/>
          </a:xfrm>
          <a:prstGeom prst="roundRect">
            <a:avLst>
              <a:gd fmla="val 1201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29" name="Google Shape;829;p65"/>
          <p:cNvSpPr/>
          <p:nvPr/>
        </p:nvSpPr>
        <p:spPr>
          <a:xfrm>
            <a:off x="4925825" y="4882775"/>
            <a:ext cx="2875800" cy="2875800"/>
          </a:xfrm>
          <a:prstGeom prst="roundRect">
            <a:avLst>
              <a:gd fmla="val 50000"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30" name="Google Shape;830;p65"/>
          <p:cNvSpPr/>
          <p:nvPr/>
        </p:nvSpPr>
        <p:spPr>
          <a:xfrm>
            <a:off x="8475800" y="4882775"/>
            <a:ext cx="2875800" cy="2875800"/>
          </a:xfrm>
          <a:prstGeom prst="roundRect">
            <a:avLst>
              <a:gd fmla="val 1201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31" name="Google Shape;831;p65"/>
          <p:cNvSpPr txBox="1"/>
          <p:nvPr/>
        </p:nvSpPr>
        <p:spPr>
          <a:xfrm>
            <a:off x="1406225" y="4179106"/>
            <a:ext cx="4225500" cy="277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Example</a:t>
            </a:r>
            <a:endParaRPr b="1" sz="1800">
              <a:solidFill>
                <a:srgbClr val="4B0550"/>
              </a:solidFill>
              <a:latin typeface="Optimistic Text"/>
              <a:ea typeface="Optimistic Text"/>
              <a:cs typeface="Optimistic Text"/>
              <a:sym typeface="Optimistic Text"/>
            </a:endParaRPr>
          </a:p>
        </p:txBody>
      </p:sp>
      <p:sp>
        <p:nvSpPr>
          <p:cNvPr id="832" name="Google Shape;832;p65"/>
          <p:cNvSpPr txBox="1"/>
          <p:nvPr/>
        </p:nvSpPr>
        <p:spPr>
          <a:xfrm>
            <a:off x="1951250" y="5968147"/>
            <a:ext cx="1725000" cy="1213200"/>
          </a:xfrm>
          <a:prstGeom prst="rect">
            <a:avLst/>
          </a:prstGeom>
          <a:noFill/>
          <a:ln>
            <a:noFill/>
          </a:ln>
        </p:spPr>
        <p:txBody>
          <a:bodyPr anchorCtr="0" anchor="t" bIns="0" lIns="0" spcFirstLastPara="1" rIns="0" wrap="square" tIns="60950">
            <a:spAutoFit/>
          </a:bodyPr>
          <a:lstStyle/>
          <a:p>
            <a:pPr indent="0" lvl="0" marL="953"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Prompt</a:t>
            </a:r>
            <a:endParaRPr sz="1800">
              <a:solidFill>
                <a:srgbClr val="4B0550"/>
              </a:solidFill>
              <a:latin typeface="Optimistic Text"/>
              <a:ea typeface="Optimistic Text"/>
              <a:cs typeface="Optimistic Text"/>
              <a:sym typeface="Optimistic Text"/>
            </a:endParaRPr>
          </a:p>
          <a:p>
            <a:pPr indent="0" lvl="0" marL="18098" marR="7620" rtl="0" algn="ctr">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Write a story about traffic in your [city]</a:t>
            </a:r>
            <a:endParaRPr sz="1800">
              <a:solidFill>
                <a:srgbClr val="4B0550"/>
              </a:solidFill>
              <a:latin typeface="Optimistic Text"/>
              <a:ea typeface="Optimistic Text"/>
              <a:cs typeface="Optimistic Text"/>
              <a:sym typeface="Optimistic Text"/>
            </a:endParaRPr>
          </a:p>
        </p:txBody>
      </p:sp>
      <p:sp>
        <p:nvSpPr>
          <p:cNvPr id="833" name="Google Shape;833;p65"/>
          <p:cNvSpPr txBox="1"/>
          <p:nvPr/>
        </p:nvSpPr>
        <p:spPr>
          <a:xfrm>
            <a:off x="8756145" y="5968147"/>
            <a:ext cx="2193300" cy="1213200"/>
          </a:xfrm>
          <a:prstGeom prst="rect">
            <a:avLst/>
          </a:prstGeom>
          <a:noFill/>
          <a:ln>
            <a:noFill/>
          </a:ln>
        </p:spPr>
        <p:txBody>
          <a:bodyPr anchorCtr="0" anchor="t" bIns="0" lIns="0" spcFirstLastPara="1" rIns="0" wrap="square" tIns="60950">
            <a:spAutoFit/>
          </a:bodyPr>
          <a:lstStyle/>
          <a:p>
            <a:pPr indent="0" lvl="0" marL="953"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Output</a:t>
            </a:r>
            <a:endParaRPr sz="1800">
              <a:solidFill>
                <a:srgbClr val="4B0550"/>
              </a:solidFill>
              <a:latin typeface="Optimistic Text"/>
              <a:ea typeface="Optimistic Text"/>
              <a:cs typeface="Optimistic Text"/>
              <a:sym typeface="Optimistic Text"/>
            </a:endParaRPr>
          </a:p>
          <a:p>
            <a:pPr indent="0" lvl="0" marL="19050" marR="7620" rtl="0" algn="ctr">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A brand-new story using patterns it has learned</a:t>
            </a:r>
            <a:endParaRPr sz="1800">
              <a:solidFill>
                <a:srgbClr val="4B0550"/>
              </a:solidFill>
              <a:latin typeface="Optimistic Text"/>
              <a:ea typeface="Optimistic Text"/>
              <a:cs typeface="Optimistic Text"/>
              <a:sym typeface="Optimistic Text"/>
            </a:endParaRPr>
          </a:p>
        </p:txBody>
      </p:sp>
      <p:sp>
        <p:nvSpPr>
          <p:cNvPr id="834" name="Google Shape;834;p65"/>
          <p:cNvSpPr txBox="1"/>
          <p:nvPr/>
        </p:nvSpPr>
        <p:spPr>
          <a:xfrm>
            <a:off x="5148399" y="5968150"/>
            <a:ext cx="2430600" cy="1148700"/>
          </a:xfrm>
          <a:prstGeom prst="rect">
            <a:avLst/>
          </a:prstGeom>
          <a:noFill/>
          <a:ln>
            <a:noFill/>
          </a:ln>
        </p:spPr>
        <p:txBody>
          <a:bodyPr anchorCtr="0" anchor="t" bIns="0" lIns="0" spcFirstLastPara="1" rIns="0" wrap="square" tIns="39975">
            <a:spAutoFit/>
          </a:bodyPr>
          <a:lstStyle/>
          <a:p>
            <a:pPr indent="0" lvl="0" marL="0" marR="7620" rtl="0" algn="ctr">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AI Thinks</a:t>
            </a:r>
            <a:endParaRPr b="1" sz="1800">
              <a:solidFill>
                <a:srgbClr val="4B0550"/>
              </a:solidFill>
              <a:latin typeface="Optimistic Text"/>
              <a:ea typeface="Optimistic Text"/>
              <a:cs typeface="Optimistic Text"/>
              <a:sym typeface="Optimistic Text"/>
            </a:endParaRPr>
          </a:p>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Looks at millions of texts about traffic in the mentioned city</a:t>
            </a:r>
            <a:endParaRPr sz="1800">
              <a:solidFill>
                <a:srgbClr val="4B0550"/>
              </a:solidFill>
              <a:latin typeface="Optimistic Text"/>
              <a:ea typeface="Optimistic Text"/>
              <a:cs typeface="Optimistic Text"/>
              <a:sym typeface="Optimistic Text"/>
            </a:endParaRPr>
          </a:p>
        </p:txBody>
      </p:sp>
      <p:sp>
        <p:nvSpPr>
          <p:cNvPr id="835" name="Google Shape;835;p65"/>
          <p:cNvSpPr txBox="1"/>
          <p:nvPr/>
        </p:nvSpPr>
        <p:spPr>
          <a:xfrm>
            <a:off x="13197300" y="6261575"/>
            <a:ext cx="2875800" cy="14970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400">
                <a:solidFill>
                  <a:schemeClr val="lt2"/>
                </a:solidFill>
                <a:latin typeface="Optimistic Text"/>
                <a:ea typeface="Optimistic Text"/>
                <a:cs typeface="Optimistic Text"/>
                <a:sym typeface="Optimistic Text"/>
              </a:rPr>
              <a:t>Your Turn</a:t>
            </a:r>
            <a:r>
              <a:rPr lang="en" sz="2400">
                <a:solidFill>
                  <a:schemeClr val="lt2"/>
                </a:solidFill>
                <a:latin typeface="Optimistic Text"/>
                <a:ea typeface="Optimistic Text"/>
                <a:cs typeface="Optimistic Text"/>
                <a:sym typeface="Optimistic Text"/>
              </a:rPr>
              <a:t>:</a:t>
            </a:r>
            <a:endParaRPr sz="2400">
              <a:solidFill>
                <a:schemeClr val="lt2"/>
              </a:solidFill>
              <a:latin typeface="Optimistic Text"/>
              <a:ea typeface="Optimistic Text"/>
              <a:cs typeface="Optimistic Text"/>
              <a:sym typeface="Optimistic Text"/>
            </a:endParaRPr>
          </a:p>
          <a:p>
            <a:pPr indent="0" lvl="0" marL="19050" rtl="0" algn="l">
              <a:lnSpc>
                <a:spcPct val="100000"/>
              </a:lnSpc>
              <a:spcBef>
                <a:spcPts val="0"/>
              </a:spcBef>
              <a:spcAft>
                <a:spcPts val="0"/>
              </a:spcAft>
              <a:buNone/>
            </a:pPr>
            <a:r>
              <a:rPr lang="en" sz="2400">
                <a:solidFill>
                  <a:schemeClr val="lt2"/>
                </a:solidFill>
                <a:latin typeface="Optimistic Text"/>
                <a:ea typeface="Optimistic Text"/>
                <a:cs typeface="Optimistic Text"/>
                <a:sym typeface="Optimistic Text"/>
              </a:rPr>
              <a:t>What would you ask AI to create about your life?</a:t>
            </a:r>
            <a:endParaRPr sz="2400">
              <a:solidFill>
                <a:schemeClr val="lt2"/>
              </a:solidFill>
              <a:latin typeface="Optimistic Text"/>
              <a:ea typeface="Optimistic Text"/>
              <a:cs typeface="Optimistic Text"/>
              <a:sym typeface="Optimistic Text"/>
            </a:endParaRPr>
          </a:p>
        </p:txBody>
      </p:sp>
      <p:sp>
        <p:nvSpPr>
          <p:cNvPr id="836" name="Google Shape;836;p65"/>
          <p:cNvSpPr/>
          <p:nvPr/>
        </p:nvSpPr>
        <p:spPr>
          <a:xfrm>
            <a:off x="13197300" y="4119250"/>
            <a:ext cx="947700" cy="947700"/>
          </a:xfrm>
          <a:prstGeom prst="ellipse">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837" name="Google Shape;837;p65" title="Asset 64.png"/>
          <p:cNvPicPr preferRelativeResize="0"/>
          <p:nvPr/>
        </p:nvPicPr>
        <p:blipFill>
          <a:blip r:embed="rId3">
            <a:alphaModFix/>
          </a:blip>
          <a:stretch>
            <a:fillRect/>
          </a:stretch>
        </p:blipFill>
        <p:spPr>
          <a:xfrm>
            <a:off x="5920395" y="5184550"/>
            <a:ext cx="822160" cy="704700"/>
          </a:xfrm>
          <a:prstGeom prst="rect">
            <a:avLst/>
          </a:prstGeom>
          <a:noFill/>
          <a:ln>
            <a:noFill/>
          </a:ln>
        </p:spPr>
      </p:pic>
      <p:pic>
        <p:nvPicPr>
          <p:cNvPr id="838" name="Google Shape;838;p65" title="Asset 69.png"/>
          <p:cNvPicPr preferRelativeResize="0"/>
          <p:nvPr/>
        </p:nvPicPr>
        <p:blipFill>
          <a:blip r:embed="rId4">
            <a:alphaModFix/>
          </a:blip>
          <a:stretch>
            <a:fillRect/>
          </a:stretch>
        </p:blipFill>
        <p:spPr>
          <a:xfrm>
            <a:off x="9507625" y="5184561"/>
            <a:ext cx="683150" cy="704677"/>
          </a:xfrm>
          <a:prstGeom prst="rect">
            <a:avLst/>
          </a:prstGeom>
          <a:noFill/>
          <a:ln>
            <a:noFill/>
          </a:ln>
        </p:spPr>
      </p:pic>
      <p:pic>
        <p:nvPicPr>
          <p:cNvPr id="839" name="Google Shape;839;p65" title="Asset 70.png"/>
          <p:cNvPicPr preferRelativeResize="0"/>
          <p:nvPr/>
        </p:nvPicPr>
        <p:blipFill>
          <a:blip r:embed="rId5">
            <a:alphaModFix/>
          </a:blip>
          <a:stretch>
            <a:fillRect/>
          </a:stretch>
        </p:blipFill>
        <p:spPr>
          <a:xfrm>
            <a:off x="2472166" y="5248125"/>
            <a:ext cx="683150" cy="577558"/>
          </a:xfrm>
          <a:prstGeom prst="rect">
            <a:avLst/>
          </a:prstGeom>
          <a:noFill/>
          <a:ln>
            <a:noFill/>
          </a:ln>
        </p:spPr>
      </p:pic>
      <p:pic>
        <p:nvPicPr>
          <p:cNvPr id="840" name="Google Shape;840;p65" title="Asset 103.png"/>
          <p:cNvPicPr preferRelativeResize="0"/>
          <p:nvPr/>
        </p:nvPicPr>
        <p:blipFill>
          <a:blip r:embed="rId6">
            <a:alphaModFix/>
          </a:blip>
          <a:stretch>
            <a:fillRect/>
          </a:stretch>
        </p:blipFill>
        <p:spPr>
          <a:xfrm>
            <a:off x="13523743" y="4304325"/>
            <a:ext cx="294815" cy="5775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4" name="Shape 844"/>
        <p:cNvGrpSpPr/>
        <p:nvPr/>
      </p:nvGrpSpPr>
      <p:grpSpPr>
        <a:xfrm>
          <a:off x="0" y="0"/>
          <a:ext cx="0" cy="0"/>
          <a:chOff x="0" y="0"/>
          <a:chExt cx="0" cy="0"/>
        </a:xfrm>
      </p:grpSpPr>
      <p:sp>
        <p:nvSpPr>
          <p:cNvPr id="845" name="Google Shape;845;p66"/>
          <p:cNvSpPr txBox="1"/>
          <p:nvPr/>
        </p:nvSpPr>
        <p:spPr>
          <a:xfrm>
            <a:off x="704100" y="2097550"/>
            <a:ext cx="7831200" cy="1113000"/>
          </a:xfrm>
          <a:prstGeom prst="rect">
            <a:avLst/>
          </a:prstGeom>
          <a:noFill/>
          <a:ln>
            <a:noFill/>
          </a:ln>
        </p:spPr>
        <p:txBody>
          <a:bodyPr anchorCtr="0" anchor="b" bIns="0" lIns="0" spcFirstLastPara="1" rIns="0" wrap="square" tIns="0">
            <a:no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Where is AI </a:t>
            </a:r>
            <a:br>
              <a:rPr b="1" lang="en" sz="6000">
                <a:solidFill>
                  <a:srgbClr val="4B0550"/>
                </a:solidFill>
                <a:latin typeface="Optimistic Display"/>
                <a:ea typeface="Optimistic Display"/>
                <a:cs typeface="Optimistic Display"/>
                <a:sym typeface="Optimistic Display"/>
              </a:rPr>
            </a:br>
            <a:r>
              <a:rPr b="1" lang="en" sz="6000">
                <a:solidFill>
                  <a:srgbClr val="4B0550"/>
                </a:solidFill>
                <a:latin typeface="Optimistic Display"/>
                <a:ea typeface="Optimistic Display"/>
                <a:cs typeface="Optimistic Display"/>
                <a:sym typeface="Optimistic Display"/>
              </a:rPr>
              <a:t>hiding in your phone?</a:t>
            </a:r>
            <a:endParaRPr b="1" sz="6000">
              <a:solidFill>
                <a:srgbClr val="4B0550"/>
              </a:solidFill>
              <a:latin typeface="Optimistic Display"/>
              <a:ea typeface="Optimistic Display"/>
              <a:cs typeface="Optimistic Display"/>
              <a:sym typeface="Optimistic Display"/>
            </a:endParaRPr>
          </a:p>
        </p:txBody>
      </p:sp>
      <p:sp>
        <p:nvSpPr>
          <p:cNvPr id="846" name="Google Shape;846;p66"/>
          <p:cNvSpPr txBox="1"/>
          <p:nvPr/>
        </p:nvSpPr>
        <p:spPr>
          <a:xfrm>
            <a:off x="8710750" y="2265315"/>
            <a:ext cx="3254400" cy="831300"/>
          </a:xfrm>
          <a:prstGeom prst="rect">
            <a:avLst/>
          </a:prstGeom>
          <a:noFill/>
          <a:ln>
            <a:noFill/>
          </a:ln>
        </p:spPr>
        <p:txBody>
          <a:bodyPr anchorCtr="0" anchor="b" bIns="0" lIns="0" spcFirstLastPara="1" rIns="0" wrap="square" tIns="0">
            <a:no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AI is already part of your everyday apps! Let’s explore.</a:t>
            </a:r>
            <a:endParaRPr sz="1800">
              <a:solidFill>
                <a:srgbClr val="4B0550"/>
              </a:solidFill>
              <a:latin typeface="Optimistic Text Light"/>
              <a:ea typeface="Optimistic Text Light"/>
              <a:cs typeface="Optimistic Text Light"/>
              <a:sym typeface="Optimistic Text Light"/>
            </a:endParaRPr>
          </a:p>
        </p:txBody>
      </p:sp>
      <p:sp>
        <p:nvSpPr>
          <p:cNvPr id="847" name="Google Shape;847;p6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UNDERSTANDING AI (SIMPLIFIED)</a:t>
            </a:r>
            <a:endParaRPr b="1" sz="900">
              <a:solidFill>
                <a:srgbClr val="4B0550"/>
              </a:solidFill>
              <a:latin typeface="Optimistic Display"/>
              <a:ea typeface="Optimistic Display"/>
              <a:cs typeface="Optimistic Display"/>
              <a:sym typeface="Optimistic Display"/>
            </a:endParaRPr>
          </a:p>
        </p:txBody>
      </p:sp>
      <p:pic>
        <p:nvPicPr>
          <p:cNvPr id="848" name="Google Shape;848;p66" title="YouTube 01.png"/>
          <p:cNvPicPr preferRelativeResize="0"/>
          <p:nvPr/>
        </p:nvPicPr>
        <p:blipFill>
          <a:blip r:embed="rId3">
            <a:alphaModFix/>
          </a:blip>
          <a:stretch>
            <a:fillRect/>
          </a:stretch>
        </p:blipFill>
        <p:spPr>
          <a:xfrm>
            <a:off x="1403300" y="3810002"/>
            <a:ext cx="1922744" cy="3891118"/>
          </a:xfrm>
          <a:prstGeom prst="rect">
            <a:avLst/>
          </a:prstGeom>
          <a:noFill/>
          <a:ln>
            <a:noFill/>
          </a:ln>
        </p:spPr>
      </p:pic>
      <p:pic>
        <p:nvPicPr>
          <p:cNvPr id="849" name="Google Shape;849;p66" title="Google Translate 01.png"/>
          <p:cNvPicPr preferRelativeResize="0"/>
          <p:nvPr/>
        </p:nvPicPr>
        <p:blipFill rotWithShape="1">
          <a:blip r:embed="rId4">
            <a:alphaModFix/>
          </a:blip>
          <a:srcRect b="0" l="0" r="0" t="0"/>
          <a:stretch/>
        </p:blipFill>
        <p:spPr>
          <a:xfrm>
            <a:off x="4324253" y="3810002"/>
            <a:ext cx="1922744" cy="3891118"/>
          </a:xfrm>
          <a:prstGeom prst="rect">
            <a:avLst/>
          </a:prstGeom>
          <a:noFill/>
          <a:ln>
            <a:noFill/>
          </a:ln>
        </p:spPr>
      </p:pic>
      <p:pic>
        <p:nvPicPr>
          <p:cNvPr id="850" name="Google Shape;850;p66" title="Google Assist 01.png"/>
          <p:cNvPicPr preferRelativeResize="0"/>
          <p:nvPr/>
        </p:nvPicPr>
        <p:blipFill rotWithShape="1">
          <a:blip r:embed="rId5">
            <a:alphaModFix/>
          </a:blip>
          <a:srcRect b="0" l="0" r="0" t="0"/>
          <a:stretch/>
        </p:blipFill>
        <p:spPr>
          <a:xfrm>
            <a:off x="10166143" y="3810004"/>
            <a:ext cx="1922744" cy="3891118"/>
          </a:xfrm>
          <a:prstGeom prst="rect">
            <a:avLst/>
          </a:prstGeom>
          <a:noFill/>
          <a:ln>
            <a:noFill/>
          </a:ln>
        </p:spPr>
      </p:pic>
      <p:pic>
        <p:nvPicPr>
          <p:cNvPr id="851" name="Google Shape;851;p66" title="Creative AI 01.png"/>
          <p:cNvPicPr preferRelativeResize="0"/>
          <p:nvPr/>
        </p:nvPicPr>
        <p:blipFill rotWithShape="1">
          <a:blip r:embed="rId6">
            <a:alphaModFix/>
          </a:blip>
          <a:srcRect b="0" l="0" r="0" t="0"/>
          <a:stretch/>
        </p:blipFill>
        <p:spPr>
          <a:xfrm>
            <a:off x="7245206" y="3810002"/>
            <a:ext cx="1922744" cy="3891118"/>
          </a:xfrm>
          <a:prstGeom prst="rect">
            <a:avLst/>
          </a:prstGeom>
          <a:noFill/>
          <a:ln>
            <a:noFill/>
          </a:ln>
        </p:spPr>
      </p:pic>
      <p:pic>
        <p:nvPicPr>
          <p:cNvPr id="852" name="Google Shape;852;p66"/>
          <p:cNvPicPr preferRelativeResize="0"/>
          <p:nvPr/>
        </p:nvPicPr>
        <p:blipFill rotWithShape="1">
          <a:blip r:embed="rId7">
            <a:alphaModFix/>
          </a:blip>
          <a:srcRect b="4241" l="0" r="0" t="4368"/>
          <a:stretch/>
        </p:blipFill>
        <p:spPr>
          <a:xfrm>
            <a:off x="12832232" y="3810004"/>
            <a:ext cx="2280756" cy="3891118"/>
          </a:xfrm>
          <a:prstGeom prst="rect">
            <a:avLst/>
          </a:prstGeom>
          <a:noFill/>
          <a:ln>
            <a:noFill/>
          </a:ln>
        </p:spPr>
      </p:pic>
      <p:sp>
        <p:nvSpPr>
          <p:cNvPr id="853" name="Google Shape;853;p66"/>
          <p:cNvSpPr txBox="1"/>
          <p:nvPr/>
        </p:nvSpPr>
        <p:spPr>
          <a:xfrm>
            <a:off x="700465" y="8297250"/>
            <a:ext cx="10683300" cy="3888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2400">
                <a:solidFill>
                  <a:srgbClr val="FFFFFF"/>
                </a:solidFill>
                <a:latin typeface="Optimistic Text"/>
                <a:ea typeface="Optimistic Text"/>
                <a:cs typeface="Optimistic Text"/>
                <a:sym typeface="Optimistic Text"/>
              </a:rPr>
              <a:t>Raise your hand if you’ve used one of these before!</a:t>
            </a:r>
            <a:endParaRPr sz="2400">
              <a:latin typeface="Optimistic Text"/>
              <a:ea typeface="Optimistic Text"/>
              <a:cs typeface="Optimistic Text"/>
              <a:sym typeface="Optimistic Text"/>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7" name="Shape 857"/>
        <p:cNvGrpSpPr/>
        <p:nvPr/>
      </p:nvGrpSpPr>
      <p:grpSpPr>
        <a:xfrm>
          <a:off x="0" y="0"/>
          <a:ext cx="0" cy="0"/>
          <a:chOff x="0" y="0"/>
          <a:chExt cx="0" cy="0"/>
        </a:xfrm>
      </p:grpSpPr>
      <p:sp>
        <p:nvSpPr>
          <p:cNvPr id="858" name="Google Shape;858;p67"/>
          <p:cNvSpPr txBox="1"/>
          <p:nvPr/>
        </p:nvSpPr>
        <p:spPr>
          <a:xfrm>
            <a:off x="704100" y="2097550"/>
            <a:ext cx="7831200" cy="1113000"/>
          </a:xfrm>
          <a:prstGeom prst="rect">
            <a:avLst/>
          </a:prstGeom>
          <a:noFill/>
          <a:ln>
            <a:noFill/>
          </a:ln>
        </p:spPr>
        <p:txBody>
          <a:bodyPr anchorCtr="0" anchor="b" bIns="0" lIns="0" spcFirstLastPara="1" rIns="0" wrap="square" tIns="0">
            <a:no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Where is AI </a:t>
            </a:r>
            <a:br>
              <a:rPr b="1" lang="en" sz="6000">
                <a:solidFill>
                  <a:srgbClr val="4B0550"/>
                </a:solidFill>
                <a:latin typeface="Optimistic Display"/>
                <a:ea typeface="Optimistic Display"/>
                <a:cs typeface="Optimistic Display"/>
                <a:sym typeface="Optimistic Display"/>
              </a:rPr>
            </a:br>
            <a:r>
              <a:rPr b="1" lang="en" sz="6000">
                <a:solidFill>
                  <a:srgbClr val="4B0550"/>
                </a:solidFill>
                <a:latin typeface="Optimistic Display"/>
                <a:ea typeface="Optimistic Display"/>
                <a:cs typeface="Optimistic Display"/>
                <a:sym typeface="Optimistic Display"/>
              </a:rPr>
              <a:t>hiding in your phone?</a:t>
            </a:r>
            <a:endParaRPr b="1" sz="6000">
              <a:solidFill>
                <a:srgbClr val="4B0550"/>
              </a:solidFill>
              <a:latin typeface="Optimistic Display"/>
              <a:ea typeface="Optimistic Display"/>
              <a:cs typeface="Optimistic Display"/>
              <a:sym typeface="Optimistic Display"/>
            </a:endParaRPr>
          </a:p>
        </p:txBody>
      </p:sp>
      <p:sp>
        <p:nvSpPr>
          <p:cNvPr id="859" name="Google Shape;859;p67"/>
          <p:cNvSpPr txBox="1"/>
          <p:nvPr/>
        </p:nvSpPr>
        <p:spPr>
          <a:xfrm>
            <a:off x="8710750" y="2265315"/>
            <a:ext cx="3254400" cy="831300"/>
          </a:xfrm>
          <a:prstGeom prst="rect">
            <a:avLst/>
          </a:prstGeom>
          <a:noFill/>
          <a:ln>
            <a:noFill/>
          </a:ln>
        </p:spPr>
        <p:txBody>
          <a:bodyPr anchorCtr="0" anchor="b" bIns="0" lIns="0" spcFirstLastPara="1" rIns="0" wrap="square" tIns="0">
            <a:noAutofit/>
          </a:bodyPr>
          <a:lstStyle/>
          <a:p>
            <a:pPr indent="0" lvl="0" marL="0" marR="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AI is already part of your everyday apps! Let’s explore.</a:t>
            </a:r>
            <a:endParaRPr sz="1800">
              <a:solidFill>
                <a:srgbClr val="4B0550"/>
              </a:solidFill>
              <a:latin typeface="Optimistic Text Light"/>
              <a:ea typeface="Optimistic Text Light"/>
              <a:cs typeface="Optimistic Text Light"/>
              <a:sym typeface="Optimistic Text Light"/>
            </a:endParaRPr>
          </a:p>
        </p:txBody>
      </p:sp>
      <p:sp>
        <p:nvSpPr>
          <p:cNvPr id="860" name="Google Shape;860;p67"/>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UNDERSTANDING AI (SIMPLIFIED)</a:t>
            </a:r>
            <a:endParaRPr b="1" sz="900">
              <a:solidFill>
                <a:srgbClr val="4B0550"/>
              </a:solidFill>
              <a:latin typeface="Optimistic Display"/>
              <a:ea typeface="Optimistic Display"/>
              <a:cs typeface="Optimistic Display"/>
              <a:sym typeface="Optimistic Display"/>
            </a:endParaRPr>
          </a:p>
        </p:txBody>
      </p:sp>
      <p:pic>
        <p:nvPicPr>
          <p:cNvPr id="861" name="Google Shape;861;p67" title="Google Assist 02.png"/>
          <p:cNvPicPr preferRelativeResize="0"/>
          <p:nvPr/>
        </p:nvPicPr>
        <p:blipFill rotWithShape="1">
          <a:blip r:embed="rId3">
            <a:alphaModFix/>
          </a:blip>
          <a:srcRect b="0" l="0" r="0" t="0"/>
          <a:stretch/>
        </p:blipFill>
        <p:spPr>
          <a:xfrm>
            <a:off x="10166137" y="3808422"/>
            <a:ext cx="1922775" cy="3890964"/>
          </a:xfrm>
          <a:prstGeom prst="rect">
            <a:avLst/>
          </a:prstGeom>
          <a:noFill/>
          <a:ln>
            <a:noFill/>
          </a:ln>
        </p:spPr>
      </p:pic>
      <p:pic>
        <p:nvPicPr>
          <p:cNvPr id="862" name="Google Shape;862;p67" title="Creative AI 02.png"/>
          <p:cNvPicPr preferRelativeResize="0"/>
          <p:nvPr/>
        </p:nvPicPr>
        <p:blipFill rotWithShape="1">
          <a:blip r:embed="rId4">
            <a:alphaModFix/>
          </a:blip>
          <a:srcRect b="0" l="0" r="0" t="0"/>
          <a:stretch/>
        </p:blipFill>
        <p:spPr>
          <a:xfrm>
            <a:off x="7245207" y="3808422"/>
            <a:ext cx="1922775" cy="3890964"/>
          </a:xfrm>
          <a:prstGeom prst="rect">
            <a:avLst/>
          </a:prstGeom>
          <a:noFill/>
          <a:ln>
            <a:noFill/>
          </a:ln>
        </p:spPr>
      </p:pic>
      <p:pic>
        <p:nvPicPr>
          <p:cNvPr id="863" name="Google Shape;863;p67" title="YouTube 02.png"/>
          <p:cNvPicPr preferRelativeResize="0"/>
          <p:nvPr/>
        </p:nvPicPr>
        <p:blipFill rotWithShape="1">
          <a:blip r:embed="rId5">
            <a:alphaModFix/>
          </a:blip>
          <a:srcRect b="0" l="0" r="0" t="0"/>
          <a:stretch/>
        </p:blipFill>
        <p:spPr>
          <a:xfrm>
            <a:off x="1403300" y="3810000"/>
            <a:ext cx="1922749" cy="3891133"/>
          </a:xfrm>
          <a:prstGeom prst="rect">
            <a:avLst/>
          </a:prstGeom>
          <a:noFill/>
          <a:ln>
            <a:noFill/>
          </a:ln>
        </p:spPr>
      </p:pic>
      <p:pic>
        <p:nvPicPr>
          <p:cNvPr id="864" name="Google Shape;864;p67" title="Google Translate 02.png"/>
          <p:cNvPicPr preferRelativeResize="0"/>
          <p:nvPr/>
        </p:nvPicPr>
        <p:blipFill rotWithShape="1">
          <a:blip r:embed="rId6">
            <a:alphaModFix/>
          </a:blip>
          <a:srcRect b="0" l="0" r="0" t="0"/>
          <a:stretch/>
        </p:blipFill>
        <p:spPr>
          <a:xfrm>
            <a:off x="4324240" y="3808422"/>
            <a:ext cx="1922775" cy="3890964"/>
          </a:xfrm>
          <a:prstGeom prst="rect">
            <a:avLst/>
          </a:prstGeom>
          <a:noFill/>
          <a:ln>
            <a:noFill/>
          </a:ln>
        </p:spPr>
      </p:pic>
      <p:pic>
        <p:nvPicPr>
          <p:cNvPr id="865" name="Google Shape;865;p67"/>
          <p:cNvPicPr preferRelativeResize="0"/>
          <p:nvPr/>
        </p:nvPicPr>
        <p:blipFill rotWithShape="1">
          <a:blip r:embed="rId7">
            <a:alphaModFix/>
          </a:blip>
          <a:srcRect b="4997" l="0" r="0" t="4799"/>
          <a:stretch/>
        </p:blipFill>
        <p:spPr>
          <a:xfrm>
            <a:off x="12808078" y="3808411"/>
            <a:ext cx="2329062" cy="3890964"/>
          </a:xfrm>
          <a:prstGeom prst="rect">
            <a:avLst/>
          </a:prstGeom>
          <a:noFill/>
          <a:ln>
            <a:noFill/>
          </a:ln>
        </p:spPr>
      </p:pic>
      <p:sp>
        <p:nvSpPr>
          <p:cNvPr id="866" name="Google Shape;866;p67"/>
          <p:cNvSpPr txBox="1"/>
          <p:nvPr/>
        </p:nvSpPr>
        <p:spPr>
          <a:xfrm>
            <a:off x="1144266" y="7980974"/>
            <a:ext cx="2440800" cy="7119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1800"/>
              </a:spcBef>
              <a:spcAft>
                <a:spcPts val="0"/>
              </a:spcAft>
              <a:buClr>
                <a:srgbClr val="000000"/>
              </a:buClr>
              <a:buSzPts val="1650"/>
              <a:buFont typeface="Arial"/>
              <a:buNone/>
            </a:pPr>
            <a:r>
              <a:rPr b="1" lang="en" sz="1500">
                <a:solidFill>
                  <a:srgbClr val="FFFFFF"/>
                </a:solidFill>
                <a:latin typeface="Optimistic Text"/>
                <a:ea typeface="Optimistic Text"/>
                <a:cs typeface="Optimistic Text"/>
                <a:sym typeface="Optimistic Text"/>
              </a:rPr>
              <a:t>Recommendation AI</a:t>
            </a:r>
            <a:r>
              <a:rPr lang="en" sz="1500">
                <a:solidFill>
                  <a:srgbClr val="FFFFFF"/>
                </a:solidFill>
                <a:latin typeface="Optimistic Text"/>
                <a:ea typeface="Optimistic Text"/>
                <a:cs typeface="Optimistic Text"/>
                <a:sym typeface="Optimistic Text"/>
              </a:rPr>
              <a:t> YouTube suggests Burna Boy after Wizkid</a:t>
            </a:r>
            <a:endParaRPr sz="1500">
              <a:solidFill>
                <a:srgbClr val="FFFFFF"/>
              </a:solidFill>
              <a:latin typeface="Optimistic Text"/>
              <a:ea typeface="Optimistic Text"/>
              <a:cs typeface="Optimistic Text"/>
              <a:sym typeface="Optimistic Text"/>
            </a:endParaRPr>
          </a:p>
        </p:txBody>
      </p:sp>
      <p:sp>
        <p:nvSpPr>
          <p:cNvPr id="867" name="Google Shape;867;p67"/>
          <p:cNvSpPr txBox="1"/>
          <p:nvPr/>
        </p:nvSpPr>
        <p:spPr>
          <a:xfrm>
            <a:off x="4065247" y="7980974"/>
            <a:ext cx="2440800" cy="7119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0"/>
              </a:spcBef>
              <a:spcAft>
                <a:spcPts val="0"/>
              </a:spcAft>
              <a:buSzPts val="1650"/>
              <a:buNone/>
            </a:pPr>
            <a:r>
              <a:rPr b="1" lang="en" sz="1500">
                <a:solidFill>
                  <a:srgbClr val="FFFFFF"/>
                </a:solidFill>
                <a:latin typeface="Optimistic Text"/>
                <a:ea typeface="Optimistic Text"/>
                <a:cs typeface="Optimistic Text"/>
                <a:sym typeface="Optimistic Text"/>
              </a:rPr>
              <a:t>Translation AI </a:t>
            </a:r>
            <a:endParaRPr b="1" sz="1500">
              <a:solidFill>
                <a:srgbClr val="FFFFFF"/>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Google Translate for Hausa, Swahili, or Zulu.</a:t>
            </a:r>
            <a:endParaRPr sz="1500">
              <a:solidFill>
                <a:srgbClr val="FFFFFF"/>
              </a:solidFill>
              <a:latin typeface="Optimistic Text"/>
              <a:ea typeface="Optimistic Text"/>
              <a:cs typeface="Optimistic Text"/>
              <a:sym typeface="Optimistic Text"/>
            </a:endParaRPr>
          </a:p>
        </p:txBody>
      </p:sp>
      <p:sp>
        <p:nvSpPr>
          <p:cNvPr id="868" name="Google Shape;868;p67"/>
          <p:cNvSpPr txBox="1"/>
          <p:nvPr/>
        </p:nvSpPr>
        <p:spPr>
          <a:xfrm>
            <a:off x="6986222" y="7980974"/>
            <a:ext cx="2440800" cy="7119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0"/>
              </a:spcBef>
              <a:spcAft>
                <a:spcPts val="0"/>
              </a:spcAft>
              <a:buSzPts val="1650"/>
              <a:buNone/>
            </a:pPr>
            <a:r>
              <a:rPr b="1" lang="en" sz="1500">
                <a:solidFill>
                  <a:srgbClr val="FFFFFF"/>
                </a:solidFill>
                <a:latin typeface="Optimistic Text"/>
                <a:ea typeface="Optimistic Text"/>
                <a:cs typeface="Optimistic Text"/>
                <a:sym typeface="Optimistic Text"/>
              </a:rPr>
              <a:t>Creative AI</a:t>
            </a:r>
            <a:endParaRPr b="1" sz="1500">
              <a:solidFill>
                <a:srgbClr val="FFFFFF"/>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TikTok filters and Instagram effects</a:t>
            </a:r>
            <a:endParaRPr sz="1500">
              <a:solidFill>
                <a:srgbClr val="FFFFFF"/>
              </a:solidFill>
              <a:latin typeface="Optimistic Text"/>
              <a:ea typeface="Optimistic Text"/>
              <a:cs typeface="Optimistic Text"/>
              <a:sym typeface="Optimistic Text"/>
            </a:endParaRPr>
          </a:p>
        </p:txBody>
      </p:sp>
      <p:sp>
        <p:nvSpPr>
          <p:cNvPr id="869" name="Google Shape;869;p67"/>
          <p:cNvSpPr txBox="1"/>
          <p:nvPr/>
        </p:nvSpPr>
        <p:spPr>
          <a:xfrm>
            <a:off x="9907191" y="7980974"/>
            <a:ext cx="2440800" cy="7119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0"/>
              </a:spcBef>
              <a:spcAft>
                <a:spcPts val="0"/>
              </a:spcAft>
              <a:buSzPts val="1650"/>
              <a:buNone/>
            </a:pPr>
            <a:r>
              <a:rPr b="1" lang="en" sz="1500">
                <a:solidFill>
                  <a:srgbClr val="FFFFFF"/>
                </a:solidFill>
                <a:latin typeface="Optimistic Text"/>
                <a:ea typeface="Optimistic Text"/>
                <a:cs typeface="Optimistic Text"/>
                <a:sym typeface="Optimistic Text"/>
              </a:rPr>
              <a:t>Assistant AI</a:t>
            </a:r>
            <a:endParaRPr b="1" sz="1500">
              <a:solidFill>
                <a:srgbClr val="FFFFFF"/>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Siri or Google Assistant understands your accent</a:t>
            </a:r>
            <a:endParaRPr sz="1500">
              <a:solidFill>
                <a:srgbClr val="FFFFFF"/>
              </a:solidFill>
              <a:latin typeface="Optimistic Text"/>
              <a:ea typeface="Optimistic Text"/>
              <a:cs typeface="Optimistic Text"/>
              <a:sym typeface="Optimistic Text"/>
            </a:endParaRPr>
          </a:p>
        </p:txBody>
      </p:sp>
      <p:sp>
        <p:nvSpPr>
          <p:cNvPr id="870" name="Google Shape;870;p67"/>
          <p:cNvSpPr txBox="1"/>
          <p:nvPr/>
        </p:nvSpPr>
        <p:spPr>
          <a:xfrm>
            <a:off x="12628013" y="7980975"/>
            <a:ext cx="2689200" cy="7119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0"/>
              </a:spcBef>
              <a:spcAft>
                <a:spcPts val="0"/>
              </a:spcAft>
              <a:buSzPts val="1650"/>
              <a:buNone/>
            </a:pPr>
            <a:r>
              <a:rPr b="1" lang="en" sz="1500">
                <a:solidFill>
                  <a:srgbClr val="FFFFFF"/>
                </a:solidFill>
                <a:latin typeface="Optimistic Text"/>
                <a:ea typeface="Optimistic Text"/>
                <a:cs typeface="Optimistic Text"/>
                <a:sym typeface="Optimistic Text"/>
              </a:rPr>
              <a:t>Generative AI</a:t>
            </a:r>
            <a:endParaRPr b="1" sz="1500">
              <a:solidFill>
                <a:srgbClr val="FFFFFF"/>
              </a:solidFill>
              <a:latin typeface="Optimistic Text"/>
              <a:ea typeface="Optimistic Text"/>
              <a:cs typeface="Optimistic Text"/>
              <a:sym typeface="Optimistic Text"/>
            </a:endParaRPr>
          </a:p>
          <a:p>
            <a:pPr indent="0" lvl="0" marL="0" rtl="0" algn="ctr">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Meta AI in WhatsApp to help provide quick answers</a:t>
            </a:r>
            <a:endParaRPr sz="1500">
              <a:solidFill>
                <a:srgbClr val="FFFFFF"/>
              </a:solidFill>
              <a:latin typeface="Optimistic Text"/>
              <a:ea typeface="Optimistic Text"/>
              <a:cs typeface="Optimistic Text"/>
              <a:sym typeface="Optimistic Text"/>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4" name="Shape 874"/>
        <p:cNvGrpSpPr/>
        <p:nvPr/>
      </p:nvGrpSpPr>
      <p:grpSpPr>
        <a:xfrm>
          <a:off x="0" y="0"/>
          <a:ext cx="0" cy="0"/>
          <a:chOff x="0" y="0"/>
          <a:chExt cx="0" cy="0"/>
        </a:xfrm>
      </p:grpSpPr>
      <p:sp>
        <p:nvSpPr>
          <p:cNvPr id="875" name="Google Shape;875;p68"/>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Hands-on AI Creation</a:t>
            </a:r>
            <a:endParaRPr b="1" sz="5400">
              <a:solidFill>
                <a:srgbClr val="FFFFFF"/>
              </a:solidFill>
              <a:latin typeface="Optimistic Display"/>
              <a:ea typeface="Optimistic Display"/>
              <a:cs typeface="Optimistic Display"/>
              <a:sym typeface="Optimistic Display"/>
            </a:endParaRPr>
          </a:p>
        </p:txBody>
      </p:sp>
      <p:sp>
        <p:nvSpPr>
          <p:cNvPr id="876" name="Google Shape;876;p68"/>
          <p:cNvSpPr txBox="1"/>
          <p:nvPr/>
        </p:nvSpPr>
        <p:spPr>
          <a:xfrm>
            <a:off x="704101" y="54979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LET’S CREATE WITH AI!</a:t>
            </a:r>
            <a:endParaRPr>
              <a:solidFill>
                <a:srgbClr val="FFFFFF"/>
              </a:solidFill>
              <a:latin typeface="Optimistic Text"/>
              <a:ea typeface="Optimistic Text"/>
              <a:cs typeface="Optimistic Text"/>
              <a:sym typeface="Optimistic Text"/>
            </a:endParaRPr>
          </a:p>
        </p:txBody>
      </p:sp>
      <p:pic>
        <p:nvPicPr>
          <p:cNvPr id="877" name="Google Shape;877;p68" title="Middle E Asset 05.png"/>
          <p:cNvPicPr preferRelativeResize="0"/>
          <p:nvPr/>
        </p:nvPicPr>
        <p:blipFill rotWithShape="1">
          <a:blip r:embed="rId3">
            <a:alphaModFix/>
          </a:blip>
          <a:srcRect b="2790" l="0" r="0" t="13918"/>
          <a:stretch/>
        </p:blipFill>
        <p:spPr>
          <a:xfrm>
            <a:off x="5937786" y="0"/>
            <a:ext cx="12350213" cy="1028700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1" name="Shape 881"/>
        <p:cNvGrpSpPr/>
        <p:nvPr/>
      </p:nvGrpSpPr>
      <p:grpSpPr>
        <a:xfrm>
          <a:off x="0" y="0"/>
          <a:ext cx="0" cy="0"/>
          <a:chOff x="0" y="0"/>
          <a:chExt cx="0" cy="0"/>
        </a:xfrm>
      </p:grpSpPr>
      <p:sp>
        <p:nvSpPr>
          <p:cNvPr id="882" name="Google Shape;882;p69"/>
          <p:cNvSpPr/>
          <p:nvPr/>
        </p:nvSpPr>
        <p:spPr>
          <a:xfrm>
            <a:off x="7017525" y="1118600"/>
            <a:ext cx="4243200" cy="2081700"/>
          </a:xfrm>
          <a:prstGeom prst="roundRect">
            <a:avLst>
              <a:gd fmla="val 18897"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83" name="Google Shape;883;p69"/>
          <p:cNvSpPr txBox="1"/>
          <p:nvPr/>
        </p:nvSpPr>
        <p:spPr>
          <a:xfrm>
            <a:off x="8733538" y="1473050"/>
            <a:ext cx="1909500" cy="461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3000">
                <a:solidFill>
                  <a:srgbClr val="4B0550"/>
                </a:solidFill>
                <a:latin typeface="Optimistic Text"/>
                <a:ea typeface="Optimistic Text"/>
                <a:cs typeface="Optimistic Text"/>
                <a:sym typeface="Optimistic Text"/>
              </a:rPr>
              <a:t>ACTIVITY</a:t>
            </a:r>
            <a:endParaRPr b="1" sz="3000">
              <a:solidFill>
                <a:srgbClr val="4B0550"/>
              </a:solidFill>
              <a:latin typeface="Optimistic Text"/>
              <a:ea typeface="Optimistic Text"/>
              <a:cs typeface="Optimistic Text"/>
              <a:sym typeface="Optimistic Text"/>
            </a:endParaRPr>
          </a:p>
        </p:txBody>
      </p:sp>
      <p:pic>
        <p:nvPicPr>
          <p:cNvPr id="884" name="Google Shape;884;p69" title="Asset 55.png"/>
          <p:cNvPicPr preferRelativeResize="0"/>
          <p:nvPr/>
        </p:nvPicPr>
        <p:blipFill rotWithShape="1">
          <a:blip r:embed="rId3">
            <a:alphaModFix/>
          </a:blip>
          <a:srcRect b="0" l="0" r="0" t="0"/>
          <a:stretch/>
        </p:blipFill>
        <p:spPr>
          <a:xfrm>
            <a:off x="7665888" y="1340275"/>
            <a:ext cx="727250" cy="727250"/>
          </a:xfrm>
          <a:prstGeom prst="rect">
            <a:avLst/>
          </a:prstGeom>
          <a:noFill/>
          <a:ln>
            <a:noFill/>
          </a:ln>
        </p:spPr>
      </p:pic>
      <p:sp>
        <p:nvSpPr>
          <p:cNvPr id="885" name="Google Shape;885;p69"/>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86" name="Google Shape;886;p69"/>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87" name="Google Shape;887;p69"/>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Generate text using Meta AI</a:t>
            </a:r>
            <a:endParaRPr b="1" sz="7200">
              <a:solidFill>
                <a:srgbClr val="4B0550"/>
              </a:solidFill>
              <a:latin typeface="Optimistic Display"/>
              <a:ea typeface="Optimistic Display"/>
              <a:cs typeface="Optimistic Display"/>
              <a:sym typeface="Optimistic Display"/>
            </a:endParaRPr>
          </a:p>
        </p:txBody>
      </p:sp>
      <p:sp>
        <p:nvSpPr>
          <p:cNvPr id="888" name="Google Shape;888;p69"/>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889" name="Google Shape;889;p69" title="Asset 104.png"/>
          <p:cNvPicPr preferRelativeResize="0"/>
          <p:nvPr/>
        </p:nvPicPr>
        <p:blipFill rotWithShape="1">
          <a:blip r:embed="rId4">
            <a:alphaModFix/>
          </a:blip>
          <a:srcRect b="0" l="0" r="0" t="0"/>
          <a:stretch/>
        </p:blipFill>
        <p:spPr>
          <a:xfrm>
            <a:off x="8597125" y="3264775"/>
            <a:ext cx="1059525" cy="10595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3" name="Shape 893"/>
        <p:cNvGrpSpPr/>
        <p:nvPr/>
      </p:nvGrpSpPr>
      <p:grpSpPr>
        <a:xfrm>
          <a:off x="0" y="0"/>
          <a:ext cx="0" cy="0"/>
          <a:chOff x="0" y="0"/>
          <a:chExt cx="0" cy="0"/>
        </a:xfrm>
      </p:grpSpPr>
      <p:pic>
        <p:nvPicPr>
          <p:cNvPr id="894" name="Google Shape;894;p70"/>
          <p:cNvPicPr preferRelativeResize="0"/>
          <p:nvPr/>
        </p:nvPicPr>
        <p:blipFill>
          <a:blip r:embed="rId3">
            <a:alphaModFix/>
          </a:blip>
          <a:stretch>
            <a:fillRect/>
          </a:stretch>
        </p:blipFill>
        <p:spPr>
          <a:xfrm>
            <a:off x="9467646" y="1348049"/>
            <a:ext cx="3894819" cy="7378867"/>
          </a:xfrm>
          <a:prstGeom prst="rect">
            <a:avLst/>
          </a:prstGeom>
          <a:noFill/>
          <a:ln>
            <a:noFill/>
          </a:ln>
          <a:effectLst>
            <a:outerShdw blurRad="75434" rotWithShape="0" algn="bl" dir="1620000" dist="113150">
              <a:srgbClr val="000000">
                <a:alpha val="61000"/>
              </a:srgbClr>
            </a:outerShdw>
          </a:effectLst>
        </p:spPr>
      </p:pic>
      <p:pic>
        <p:nvPicPr>
          <p:cNvPr id="895" name="Google Shape;895;p70"/>
          <p:cNvPicPr preferRelativeResize="0"/>
          <p:nvPr/>
        </p:nvPicPr>
        <p:blipFill>
          <a:blip r:embed="rId4">
            <a:alphaModFix/>
          </a:blip>
          <a:stretch>
            <a:fillRect/>
          </a:stretch>
        </p:blipFill>
        <p:spPr>
          <a:xfrm>
            <a:off x="13449590" y="1348059"/>
            <a:ext cx="3894816" cy="7378944"/>
          </a:xfrm>
          <a:prstGeom prst="rect">
            <a:avLst/>
          </a:prstGeom>
          <a:noFill/>
          <a:ln>
            <a:noFill/>
          </a:ln>
          <a:effectLst>
            <a:outerShdw blurRad="78679" rotWithShape="0" algn="bl" dir="1920000" dist="78679">
              <a:srgbClr val="000000">
                <a:alpha val="50000"/>
              </a:srgbClr>
            </a:outerShdw>
          </a:effectLst>
        </p:spPr>
      </p:pic>
      <p:sp>
        <p:nvSpPr>
          <p:cNvPr id="896" name="Google Shape;896;p70"/>
          <p:cNvSpPr/>
          <p:nvPr/>
        </p:nvSpPr>
        <p:spPr>
          <a:xfrm>
            <a:off x="946150" y="4544475"/>
            <a:ext cx="8351400" cy="3492600"/>
          </a:xfrm>
          <a:prstGeom prst="roundRect">
            <a:avLst>
              <a:gd fmla="val 7575"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97" name="Google Shape;897;p70"/>
          <p:cNvSpPr/>
          <p:nvPr/>
        </p:nvSpPr>
        <p:spPr>
          <a:xfrm>
            <a:off x="793750" y="4544475"/>
            <a:ext cx="8351400" cy="3340200"/>
          </a:xfrm>
          <a:prstGeom prst="roundRect">
            <a:avLst>
              <a:gd fmla="val 757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98" name="Google Shape;898;p70"/>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HANDS-ON AI CREATION</a:t>
            </a:r>
            <a:endParaRPr b="1" sz="900">
              <a:solidFill>
                <a:srgbClr val="4B0550"/>
              </a:solidFill>
              <a:latin typeface="Optimistic Display"/>
              <a:ea typeface="Optimistic Display"/>
              <a:cs typeface="Optimistic Display"/>
              <a:sym typeface="Optimistic Display"/>
            </a:endParaRPr>
          </a:p>
        </p:txBody>
      </p:sp>
      <p:sp>
        <p:nvSpPr>
          <p:cNvPr id="899" name="Google Shape;899;p70"/>
          <p:cNvSpPr txBox="1"/>
          <p:nvPr/>
        </p:nvSpPr>
        <p:spPr>
          <a:xfrm>
            <a:off x="770477" y="249900"/>
            <a:ext cx="6871500" cy="2569500"/>
          </a:xfrm>
          <a:prstGeom prst="rect">
            <a:avLst/>
          </a:prstGeom>
          <a:noFill/>
          <a:ln>
            <a:noFill/>
          </a:ln>
        </p:spPr>
        <p:txBody>
          <a:bodyPr anchorCtr="0" anchor="b" bIns="0" lIns="0" spcFirstLastPara="1" rIns="0" wrap="square" tIns="0">
            <a:noAutofit/>
          </a:bodyPr>
          <a:lstStyle/>
          <a:p>
            <a:pPr indent="0" lvl="0" marL="0" rtl="0" algn="l">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You can use AI to improve your writing, spark new ideas, and generate engaging content in different formats.</a:t>
            </a:r>
            <a:endParaRPr sz="3000">
              <a:solidFill>
                <a:srgbClr val="FFFFFF"/>
              </a:solidFill>
              <a:latin typeface="Optimistic Display Medium"/>
              <a:ea typeface="Optimistic Display Medium"/>
              <a:cs typeface="Optimistic Display Medium"/>
              <a:sym typeface="Optimistic Display Medium"/>
            </a:endParaRPr>
          </a:p>
        </p:txBody>
      </p:sp>
      <p:sp>
        <p:nvSpPr>
          <p:cNvPr id="900" name="Google Shape;900;p70"/>
          <p:cNvSpPr txBox="1"/>
          <p:nvPr/>
        </p:nvSpPr>
        <p:spPr>
          <a:xfrm>
            <a:off x="770477" y="3171850"/>
            <a:ext cx="8457900" cy="10980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0"/>
              </a:spcAft>
              <a:buNone/>
            </a:pPr>
            <a:r>
              <a:rPr b="1" lang="en" sz="1800">
                <a:solidFill>
                  <a:srgbClr val="D8C8E1"/>
                </a:solidFill>
                <a:latin typeface="Optimistic Text"/>
                <a:ea typeface="Optimistic Text"/>
                <a:cs typeface="Optimistic Text"/>
                <a:sym typeface="Optimistic Text"/>
              </a:rPr>
              <a:t>High Connectivity Option</a:t>
            </a:r>
            <a:endParaRPr b="1" sz="1800">
              <a:solidFill>
                <a:srgbClr val="D8C8E1"/>
              </a:solidFill>
              <a:latin typeface="Optimistic Text"/>
              <a:ea typeface="Optimistic Text"/>
              <a:cs typeface="Optimistic Text"/>
              <a:sym typeface="Optimistic Text"/>
            </a:endParaRPr>
          </a:p>
          <a:p>
            <a:pPr indent="0" lvl="0" marL="0" rtl="0" algn="l">
              <a:lnSpc>
                <a:spcPct val="125000"/>
              </a:lnSpc>
              <a:spcBef>
                <a:spcPts val="1000"/>
              </a:spcBef>
              <a:spcAft>
                <a:spcPts val="1000"/>
              </a:spcAft>
              <a:buNone/>
            </a:pPr>
            <a:r>
              <a:rPr lang="en" sz="1800">
                <a:solidFill>
                  <a:srgbClr val="FFFFFF"/>
                </a:solidFill>
                <a:latin typeface="Optimistic Text"/>
                <a:ea typeface="Optimistic Text"/>
                <a:cs typeface="Optimistic Text"/>
                <a:sym typeface="Optimistic Text"/>
              </a:rPr>
              <a:t>Prompt Example: Suggest catchy headlines for a blog post about digital learning</a:t>
            </a:r>
            <a:endParaRPr sz="1800">
              <a:solidFill>
                <a:srgbClr val="FFFFFF"/>
              </a:solidFill>
              <a:latin typeface="Optimistic Text"/>
              <a:ea typeface="Optimistic Text"/>
              <a:cs typeface="Optimistic Text"/>
              <a:sym typeface="Optimistic Text"/>
            </a:endParaRPr>
          </a:p>
        </p:txBody>
      </p:sp>
      <p:sp>
        <p:nvSpPr>
          <p:cNvPr id="901" name="Google Shape;901;p70"/>
          <p:cNvSpPr txBox="1"/>
          <p:nvPr/>
        </p:nvSpPr>
        <p:spPr>
          <a:xfrm>
            <a:off x="9721069" y="8496869"/>
            <a:ext cx="3398700" cy="2964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lang="en" sz="1800">
                <a:solidFill>
                  <a:srgbClr val="FFFFFF"/>
                </a:solidFill>
                <a:latin typeface="Optimistic Text"/>
                <a:ea typeface="Optimistic Text"/>
                <a:cs typeface="Optimistic Text"/>
                <a:sym typeface="Optimistic Text"/>
              </a:rPr>
              <a:t>Meta AI on web</a:t>
            </a:r>
            <a:endParaRPr sz="1800">
              <a:solidFill>
                <a:srgbClr val="FFFFFF"/>
              </a:solidFill>
              <a:latin typeface="Optimistic Text"/>
              <a:ea typeface="Optimistic Text"/>
              <a:cs typeface="Optimistic Text"/>
              <a:sym typeface="Optimistic Text"/>
            </a:endParaRPr>
          </a:p>
        </p:txBody>
      </p:sp>
      <p:sp>
        <p:nvSpPr>
          <p:cNvPr id="902" name="Google Shape;902;p70"/>
          <p:cNvSpPr txBox="1"/>
          <p:nvPr/>
        </p:nvSpPr>
        <p:spPr>
          <a:xfrm>
            <a:off x="13394944" y="8496869"/>
            <a:ext cx="3398700" cy="2964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lang="en" sz="1800">
                <a:solidFill>
                  <a:srgbClr val="FFFFFF"/>
                </a:solidFill>
                <a:latin typeface="Optimistic Text"/>
                <a:ea typeface="Optimistic Text"/>
                <a:cs typeface="Optimistic Text"/>
                <a:sym typeface="Optimistic Text"/>
              </a:rPr>
              <a:t>Meta AI on WhatsApp</a:t>
            </a:r>
            <a:endParaRPr sz="1800">
              <a:solidFill>
                <a:srgbClr val="FFFFFF"/>
              </a:solidFill>
              <a:latin typeface="Optimistic Text"/>
              <a:ea typeface="Optimistic Text"/>
              <a:cs typeface="Optimistic Text"/>
              <a:sym typeface="Optimistic Text"/>
            </a:endParaRPr>
          </a:p>
        </p:txBody>
      </p:sp>
      <p:sp>
        <p:nvSpPr>
          <p:cNvPr id="903" name="Google Shape;903;p70"/>
          <p:cNvSpPr txBox="1"/>
          <p:nvPr/>
        </p:nvSpPr>
        <p:spPr>
          <a:xfrm>
            <a:off x="1158246" y="4746800"/>
            <a:ext cx="2980500" cy="2772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1000"/>
              </a:spcAft>
              <a:buNone/>
            </a:pPr>
            <a:r>
              <a:rPr b="1" lang="en" sz="1800">
                <a:solidFill>
                  <a:srgbClr val="4B0550"/>
                </a:solidFill>
                <a:latin typeface="Optimistic Text"/>
                <a:ea typeface="Optimistic Text"/>
                <a:cs typeface="Optimistic Text"/>
                <a:sym typeface="Optimistic Text"/>
              </a:rPr>
              <a:t>Next Steps</a:t>
            </a:r>
            <a:endParaRPr sz="1800">
              <a:solidFill>
                <a:srgbClr val="4B0550"/>
              </a:solidFill>
              <a:latin typeface="Optimistic Text"/>
              <a:ea typeface="Optimistic Text"/>
              <a:cs typeface="Optimistic Text"/>
              <a:sym typeface="Optimistic Text"/>
            </a:endParaRPr>
          </a:p>
        </p:txBody>
      </p:sp>
      <p:sp>
        <p:nvSpPr>
          <p:cNvPr id="904" name="Google Shape;904;p70"/>
          <p:cNvSpPr/>
          <p:nvPr/>
        </p:nvSpPr>
        <p:spPr>
          <a:xfrm>
            <a:off x="1164875" y="5241975"/>
            <a:ext cx="3656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05" name="Google Shape;905;p70"/>
          <p:cNvSpPr txBox="1"/>
          <p:nvPr/>
        </p:nvSpPr>
        <p:spPr>
          <a:xfrm>
            <a:off x="1919300" y="5468275"/>
            <a:ext cx="2980500" cy="554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800">
                <a:solidFill>
                  <a:srgbClr val="4B0550"/>
                </a:solidFill>
                <a:latin typeface="Optimistic Text"/>
                <a:ea typeface="Optimistic Text"/>
                <a:cs typeface="Optimistic Text"/>
                <a:sym typeface="Optimistic Text"/>
              </a:rPr>
              <a:t>Go to Meta AI on your phone or computer</a:t>
            </a:r>
            <a:endParaRPr sz="1800">
              <a:solidFill>
                <a:srgbClr val="4B0550"/>
              </a:solidFill>
              <a:latin typeface="Optimistic Text"/>
              <a:ea typeface="Optimistic Text"/>
              <a:cs typeface="Optimistic Text"/>
              <a:sym typeface="Optimistic Text"/>
            </a:endParaRPr>
          </a:p>
        </p:txBody>
      </p:sp>
      <p:sp>
        <p:nvSpPr>
          <p:cNvPr id="906" name="Google Shape;906;p70"/>
          <p:cNvSpPr/>
          <p:nvPr/>
        </p:nvSpPr>
        <p:spPr>
          <a:xfrm>
            <a:off x="4953375" y="5241975"/>
            <a:ext cx="3656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07" name="Google Shape;907;p70"/>
          <p:cNvSpPr txBox="1"/>
          <p:nvPr/>
        </p:nvSpPr>
        <p:spPr>
          <a:xfrm>
            <a:off x="5697226" y="5468275"/>
            <a:ext cx="2337900" cy="554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800">
                <a:solidFill>
                  <a:srgbClr val="4B0550"/>
                </a:solidFill>
                <a:latin typeface="Optimistic Text"/>
                <a:ea typeface="Optimistic Text"/>
                <a:cs typeface="Optimistic Text"/>
                <a:sym typeface="Optimistic Text"/>
              </a:rPr>
              <a:t>Enter the prompt into Meta AI</a:t>
            </a:r>
            <a:endParaRPr sz="1800">
              <a:solidFill>
                <a:srgbClr val="4B0550"/>
              </a:solidFill>
              <a:latin typeface="Optimistic Text"/>
              <a:ea typeface="Optimistic Text"/>
              <a:cs typeface="Optimistic Text"/>
              <a:sym typeface="Optimistic Text"/>
            </a:endParaRPr>
          </a:p>
        </p:txBody>
      </p:sp>
      <p:sp>
        <p:nvSpPr>
          <p:cNvPr id="908" name="Google Shape;908;p70"/>
          <p:cNvSpPr/>
          <p:nvPr/>
        </p:nvSpPr>
        <p:spPr>
          <a:xfrm>
            <a:off x="1164875" y="6299175"/>
            <a:ext cx="3656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09" name="Google Shape;909;p70"/>
          <p:cNvSpPr/>
          <p:nvPr/>
        </p:nvSpPr>
        <p:spPr>
          <a:xfrm>
            <a:off x="4953375" y="6299175"/>
            <a:ext cx="3656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10" name="Google Shape;910;p70"/>
          <p:cNvSpPr txBox="1"/>
          <p:nvPr/>
        </p:nvSpPr>
        <p:spPr>
          <a:xfrm>
            <a:off x="1919300" y="6493725"/>
            <a:ext cx="2337900" cy="554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800">
                <a:solidFill>
                  <a:srgbClr val="4B0550"/>
                </a:solidFill>
                <a:latin typeface="Optimistic Text"/>
                <a:ea typeface="Optimistic Text"/>
                <a:cs typeface="Optimistic Text"/>
                <a:sym typeface="Optimistic Text"/>
              </a:rPr>
              <a:t>Review the generated text</a:t>
            </a:r>
            <a:endParaRPr sz="1800">
              <a:solidFill>
                <a:srgbClr val="4B0550"/>
              </a:solidFill>
              <a:latin typeface="Optimistic Text"/>
              <a:ea typeface="Optimistic Text"/>
              <a:cs typeface="Optimistic Text"/>
              <a:sym typeface="Optimistic Text"/>
            </a:endParaRPr>
          </a:p>
        </p:txBody>
      </p:sp>
      <p:sp>
        <p:nvSpPr>
          <p:cNvPr id="911" name="Google Shape;911;p70"/>
          <p:cNvSpPr txBox="1"/>
          <p:nvPr/>
        </p:nvSpPr>
        <p:spPr>
          <a:xfrm>
            <a:off x="5697229" y="6486600"/>
            <a:ext cx="2811900" cy="554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800">
                <a:solidFill>
                  <a:srgbClr val="4B0550"/>
                </a:solidFill>
                <a:latin typeface="Optimistic Text"/>
                <a:ea typeface="Optimistic Text"/>
                <a:cs typeface="Optimistic Text"/>
                <a:sym typeface="Optimistic Text"/>
              </a:rPr>
              <a:t>Edit or refine the prompt to improve the result</a:t>
            </a:r>
            <a:endParaRPr sz="1800">
              <a:solidFill>
                <a:srgbClr val="4B0550"/>
              </a:solidFill>
              <a:latin typeface="Optimistic Text"/>
              <a:ea typeface="Optimistic Text"/>
              <a:cs typeface="Optimistic Text"/>
              <a:sym typeface="Optimistic Text"/>
            </a:endParaRPr>
          </a:p>
        </p:txBody>
      </p:sp>
      <p:sp>
        <p:nvSpPr>
          <p:cNvPr id="912" name="Google Shape;912;p70"/>
          <p:cNvSpPr/>
          <p:nvPr/>
        </p:nvSpPr>
        <p:spPr>
          <a:xfrm>
            <a:off x="1356438" y="5521850"/>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13" name="Google Shape;913;p70"/>
          <p:cNvSpPr txBox="1"/>
          <p:nvPr/>
        </p:nvSpPr>
        <p:spPr>
          <a:xfrm>
            <a:off x="1331084" y="5591900"/>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14" name="Google Shape;914;p70"/>
          <p:cNvSpPr/>
          <p:nvPr/>
        </p:nvSpPr>
        <p:spPr>
          <a:xfrm>
            <a:off x="5096692" y="5521850"/>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15" name="Google Shape;915;p70"/>
          <p:cNvSpPr txBox="1"/>
          <p:nvPr/>
        </p:nvSpPr>
        <p:spPr>
          <a:xfrm>
            <a:off x="5071338" y="5591900"/>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16" name="Google Shape;916;p70"/>
          <p:cNvSpPr/>
          <p:nvPr/>
        </p:nvSpPr>
        <p:spPr>
          <a:xfrm>
            <a:off x="1356438" y="6555000"/>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17" name="Google Shape;917;p70"/>
          <p:cNvSpPr txBox="1"/>
          <p:nvPr/>
        </p:nvSpPr>
        <p:spPr>
          <a:xfrm>
            <a:off x="1331084" y="6625050"/>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18" name="Google Shape;918;p70"/>
          <p:cNvSpPr/>
          <p:nvPr/>
        </p:nvSpPr>
        <p:spPr>
          <a:xfrm>
            <a:off x="5096692" y="6555000"/>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19" name="Google Shape;919;p70"/>
          <p:cNvSpPr txBox="1"/>
          <p:nvPr/>
        </p:nvSpPr>
        <p:spPr>
          <a:xfrm>
            <a:off x="5071338" y="6625050"/>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920" name="Google Shape;920;p70"/>
          <p:cNvSpPr txBox="1"/>
          <p:nvPr/>
        </p:nvSpPr>
        <p:spPr>
          <a:xfrm>
            <a:off x="787223" y="8353101"/>
            <a:ext cx="95031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Remember: AI is the tool — YOU bring the creativity!</a:t>
            </a:r>
            <a:endParaRPr sz="1800">
              <a:solidFill>
                <a:schemeClr val="lt2"/>
              </a:solidFill>
              <a:latin typeface="Optimistic Text"/>
              <a:ea typeface="Optimistic Text"/>
              <a:cs typeface="Optimistic Text"/>
              <a:sym typeface="Optimistic Text"/>
            </a:endParaRPr>
          </a:p>
        </p:txBody>
      </p:sp>
      <p:sp>
        <p:nvSpPr>
          <p:cNvPr id="921" name="Google Shape;921;p70"/>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HANDS-ON AI CREATION</a:t>
            </a:r>
            <a:endParaRPr b="1" sz="900">
              <a:solidFill>
                <a:schemeClr val="lt2"/>
              </a:solidFill>
              <a:latin typeface="Optimistic Display"/>
              <a:ea typeface="Optimistic Display"/>
              <a:cs typeface="Optimistic Display"/>
              <a:sym typeface="Optimistic Display"/>
            </a:endParaRPr>
          </a:p>
        </p:txBody>
      </p:sp>
      <p:pic>
        <p:nvPicPr>
          <p:cNvPr id="922" name="Google Shape;922;p70"/>
          <p:cNvPicPr preferRelativeResize="0"/>
          <p:nvPr/>
        </p:nvPicPr>
        <p:blipFill>
          <a:blip r:embed="rId5">
            <a:alphaModFix/>
          </a:blip>
          <a:stretch>
            <a:fillRect/>
          </a:stretch>
        </p:blipFill>
        <p:spPr>
          <a:xfrm>
            <a:off x="15363938" y="586244"/>
            <a:ext cx="1647825" cy="10001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grpSp>
        <p:nvGrpSpPr>
          <p:cNvPr id="927" name="Google Shape;927;p71"/>
          <p:cNvGrpSpPr/>
          <p:nvPr/>
        </p:nvGrpSpPr>
        <p:grpSpPr>
          <a:xfrm>
            <a:off x="743021" y="4402779"/>
            <a:ext cx="178839" cy="159066"/>
            <a:chOff x="610797" y="2479136"/>
            <a:chExt cx="119226" cy="106044"/>
          </a:xfrm>
        </p:grpSpPr>
        <p:sp>
          <p:nvSpPr>
            <p:cNvPr id="928" name="Google Shape;928;p71"/>
            <p:cNvSpPr/>
            <p:nvPr/>
          </p:nvSpPr>
          <p:spPr>
            <a:xfrm>
              <a:off x="610797" y="2531887"/>
              <a:ext cx="118745" cy="0"/>
            </a:xfrm>
            <a:custGeom>
              <a:rect b="b" l="l" r="r" t="t"/>
              <a:pathLst>
                <a:path extrusionOk="0" h="120000" w="118745">
                  <a:moveTo>
                    <a:pt x="0" y="0"/>
                  </a:moveTo>
                  <a:lnTo>
                    <a:pt x="118643" y="0"/>
                  </a:lnTo>
                </a:path>
              </a:pathLst>
            </a:custGeom>
            <a:noFill/>
            <a:ln cap="flat" cmpd="sng" w="1905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929" name="Google Shape;929;p71"/>
            <p:cNvSpPr/>
            <p:nvPr/>
          </p:nvSpPr>
          <p:spPr>
            <a:xfrm>
              <a:off x="676683" y="2479136"/>
              <a:ext cx="53340" cy="106044"/>
            </a:xfrm>
            <a:custGeom>
              <a:rect b="b" l="l" r="r" t="t"/>
              <a:pathLst>
                <a:path extrusionOk="0" h="106044" w="53340">
                  <a:moveTo>
                    <a:pt x="0" y="0"/>
                  </a:moveTo>
                  <a:lnTo>
                    <a:pt x="52755" y="52755"/>
                  </a:lnTo>
                  <a:lnTo>
                    <a:pt x="0" y="105498"/>
                  </a:lnTo>
                </a:path>
              </a:pathLst>
            </a:custGeom>
            <a:noFill/>
            <a:ln cap="flat" cmpd="sng" w="1905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930" name="Google Shape;930;p71"/>
          <p:cNvGrpSpPr/>
          <p:nvPr/>
        </p:nvGrpSpPr>
        <p:grpSpPr>
          <a:xfrm>
            <a:off x="743021" y="5073639"/>
            <a:ext cx="178839" cy="159066"/>
            <a:chOff x="610797" y="3093001"/>
            <a:chExt cx="119226" cy="106044"/>
          </a:xfrm>
        </p:grpSpPr>
        <p:sp>
          <p:nvSpPr>
            <p:cNvPr id="931" name="Google Shape;931;p71"/>
            <p:cNvSpPr/>
            <p:nvPr/>
          </p:nvSpPr>
          <p:spPr>
            <a:xfrm>
              <a:off x="610797" y="3145753"/>
              <a:ext cx="118745" cy="0"/>
            </a:xfrm>
            <a:custGeom>
              <a:rect b="b" l="l" r="r" t="t"/>
              <a:pathLst>
                <a:path extrusionOk="0" h="120000" w="118745">
                  <a:moveTo>
                    <a:pt x="0" y="0"/>
                  </a:moveTo>
                  <a:lnTo>
                    <a:pt x="118643" y="0"/>
                  </a:lnTo>
                </a:path>
              </a:pathLst>
            </a:custGeom>
            <a:noFill/>
            <a:ln cap="flat" cmpd="sng" w="1905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932" name="Google Shape;932;p71"/>
            <p:cNvSpPr/>
            <p:nvPr/>
          </p:nvSpPr>
          <p:spPr>
            <a:xfrm>
              <a:off x="676683" y="3093001"/>
              <a:ext cx="53340" cy="106044"/>
            </a:xfrm>
            <a:custGeom>
              <a:rect b="b" l="l" r="r" t="t"/>
              <a:pathLst>
                <a:path extrusionOk="0" h="106044" w="53340">
                  <a:moveTo>
                    <a:pt x="0" y="0"/>
                  </a:moveTo>
                  <a:lnTo>
                    <a:pt x="52755" y="52755"/>
                  </a:lnTo>
                  <a:lnTo>
                    <a:pt x="0" y="105498"/>
                  </a:lnTo>
                </a:path>
              </a:pathLst>
            </a:custGeom>
            <a:noFill/>
            <a:ln cap="flat" cmpd="sng" w="19050">
              <a:solidFill>
                <a:srgbClr val="FFFFFF"/>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933" name="Google Shape;933;p71"/>
          <p:cNvSpPr txBox="1"/>
          <p:nvPr/>
        </p:nvSpPr>
        <p:spPr>
          <a:xfrm>
            <a:off x="719500" y="2312500"/>
            <a:ext cx="4733700" cy="9429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Let’s write a short poem using AI!</a:t>
            </a:r>
            <a:endParaRPr sz="3000">
              <a:latin typeface="Optimistic Display Medium"/>
              <a:ea typeface="Optimistic Display Medium"/>
              <a:cs typeface="Optimistic Display Medium"/>
              <a:sym typeface="Optimistic Display Medium"/>
            </a:endParaRPr>
          </a:p>
        </p:txBody>
      </p:sp>
      <p:sp>
        <p:nvSpPr>
          <p:cNvPr id="934" name="Google Shape;934;p71"/>
          <p:cNvSpPr txBox="1"/>
          <p:nvPr/>
        </p:nvSpPr>
        <p:spPr>
          <a:xfrm>
            <a:off x="743008" y="3758847"/>
            <a:ext cx="5423400" cy="296400"/>
          </a:xfrm>
          <a:prstGeom prst="rect">
            <a:avLst/>
          </a:prstGeom>
          <a:noFill/>
          <a:ln>
            <a:noFill/>
          </a:ln>
        </p:spPr>
        <p:txBody>
          <a:bodyPr anchorCtr="0" anchor="t" bIns="0" lIns="0" spcFirstLastPara="1" rIns="0" wrap="square" tIns="19050">
            <a:spAutoFit/>
          </a:bodyPr>
          <a:lstStyle/>
          <a:p>
            <a:pPr indent="0" lvl="0" marL="40005" rtl="0" algn="l">
              <a:lnSpc>
                <a:spcPct val="100000"/>
              </a:lnSpc>
              <a:spcBef>
                <a:spcPts val="2760"/>
              </a:spcBef>
              <a:spcAft>
                <a:spcPts val="0"/>
              </a:spcAft>
              <a:buNone/>
            </a:pPr>
            <a:r>
              <a:rPr b="1" lang="en" sz="1800">
                <a:solidFill>
                  <a:srgbClr val="FFFFFF"/>
                </a:solidFill>
                <a:latin typeface="Optimistic Text"/>
                <a:ea typeface="Optimistic Text"/>
                <a:cs typeface="Optimistic Text"/>
                <a:sym typeface="Optimistic Text"/>
              </a:rPr>
              <a:t>Low Connectivity Option</a:t>
            </a:r>
            <a:endParaRPr sz="1800">
              <a:latin typeface="Optimistic Text"/>
              <a:ea typeface="Optimistic Text"/>
              <a:cs typeface="Optimistic Text"/>
              <a:sym typeface="Optimistic Text"/>
            </a:endParaRPr>
          </a:p>
        </p:txBody>
      </p:sp>
      <p:sp>
        <p:nvSpPr>
          <p:cNvPr id="935" name="Google Shape;935;p71"/>
          <p:cNvSpPr txBox="1"/>
          <p:nvPr/>
        </p:nvSpPr>
        <p:spPr>
          <a:xfrm>
            <a:off x="1176699" y="4334875"/>
            <a:ext cx="4276500" cy="1886400"/>
          </a:xfrm>
          <a:prstGeom prst="rect">
            <a:avLst/>
          </a:prstGeom>
          <a:noFill/>
          <a:ln>
            <a:noFill/>
          </a:ln>
        </p:spPr>
        <p:txBody>
          <a:bodyPr anchorCtr="0" anchor="t" bIns="0" lIns="0" spcFirstLastPara="1" rIns="0" wrap="square" tIns="19050">
            <a:spAutoFit/>
          </a:bodyPr>
          <a:lstStyle/>
          <a:p>
            <a:pPr indent="0" lvl="0" marL="0" marR="7620" rtl="0" algn="l">
              <a:lnSpc>
                <a:spcPct val="109200"/>
              </a:lnSpc>
              <a:spcBef>
                <a:spcPts val="1845"/>
              </a:spcBef>
              <a:spcAft>
                <a:spcPts val="0"/>
              </a:spcAft>
              <a:buNone/>
            </a:pPr>
            <a:r>
              <a:rPr lang="en" sz="1800">
                <a:solidFill>
                  <a:srgbClr val="FFFFFF"/>
                </a:solidFill>
                <a:latin typeface="Optimistic Text"/>
                <a:ea typeface="Optimistic Text"/>
                <a:cs typeface="Optimistic Text"/>
                <a:sym typeface="Optimistic Text"/>
              </a:rPr>
              <a:t>Read a pre-written AI poem about an African school</a:t>
            </a:r>
            <a:endParaRPr sz="1800">
              <a:latin typeface="Optimistic Text"/>
              <a:ea typeface="Optimistic Text"/>
              <a:cs typeface="Optimistic Text"/>
              <a:sym typeface="Optimistic Text"/>
            </a:endParaRPr>
          </a:p>
          <a:p>
            <a:pPr indent="0" lvl="0" marL="0" rtl="0" algn="l">
              <a:lnSpc>
                <a:spcPct val="100000"/>
              </a:lnSpc>
              <a:spcBef>
                <a:spcPts val="300"/>
              </a:spcBef>
              <a:spcAft>
                <a:spcPts val="0"/>
              </a:spcAft>
              <a:buNone/>
            </a:pPr>
            <a:r>
              <a:rPr lang="en" sz="1800">
                <a:solidFill>
                  <a:srgbClr val="FFFFFF"/>
                </a:solidFill>
                <a:latin typeface="Optimistic Text"/>
                <a:ea typeface="Optimistic Text"/>
                <a:cs typeface="Optimistic Text"/>
                <a:sym typeface="Optimistic Text"/>
              </a:rPr>
              <a:t>Edit and improve it with:</a:t>
            </a:r>
            <a:endParaRPr sz="1800">
              <a:latin typeface="Optimistic Text"/>
              <a:ea typeface="Optimistic Text"/>
              <a:cs typeface="Optimistic Text"/>
              <a:sym typeface="Optimistic Text"/>
            </a:endParaRPr>
          </a:p>
          <a:p>
            <a:pPr indent="-284798" lvl="0" marL="762951" rtl="0" algn="l">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Local slang</a:t>
            </a:r>
            <a:endParaRPr sz="1800">
              <a:latin typeface="Optimistic Text"/>
              <a:ea typeface="Optimistic Text"/>
              <a:cs typeface="Optimistic Text"/>
              <a:sym typeface="Optimistic Text"/>
            </a:endParaRPr>
          </a:p>
          <a:p>
            <a:pPr indent="-251460" lvl="0" marL="729614" rtl="0" algn="l">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Real student voices</a:t>
            </a:r>
            <a:endParaRPr sz="1800">
              <a:latin typeface="Optimistic Text"/>
              <a:ea typeface="Optimistic Text"/>
              <a:cs typeface="Optimistic Text"/>
              <a:sym typeface="Optimistic Text"/>
            </a:endParaRPr>
          </a:p>
          <a:p>
            <a:pPr indent="-232410" lvl="0" marL="710564" rtl="0" algn="l">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Emotions and cultural flavor</a:t>
            </a:r>
            <a:endParaRPr sz="1800">
              <a:latin typeface="Optimistic Text"/>
              <a:ea typeface="Optimistic Text"/>
              <a:cs typeface="Optimistic Text"/>
              <a:sym typeface="Optimistic Text"/>
            </a:endParaRPr>
          </a:p>
        </p:txBody>
      </p:sp>
      <p:sp>
        <p:nvSpPr>
          <p:cNvPr id="936" name="Google Shape;936;p71"/>
          <p:cNvSpPr txBox="1"/>
          <p:nvPr/>
        </p:nvSpPr>
        <p:spPr>
          <a:xfrm>
            <a:off x="700465" y="7233338"/>
            <a:ext cx="62703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2340"/>
              </a:spcBef>
              <a:spcAft>
                <a:spcPts val="0"/>
              </a:spcAft>
              <a:buNone/>
            </a:pPr>
            <a:r>
              <a:rPr b="1" lang="en" sz="1800">
                <a:solidFill>
                  <a:srgbClr val="FFFFFF"/>
                </a:solidFill>
                <a:latin typeface="Optimistic Text"/>
                <a:ea typeface="Optimistic Text"/>
                <a:cs typeface="Optimistic Text"/>
                <a:sym typeface="Optimistic Text"/>
              </a:rPr>
              <a:t>Remember</a:t>
            </a:r>
            <a:r>
              <a:rPr lang="en" sz="1800">
                <a:solidFill>
                  <a:srgbClr val="FFFFFF"/>
                </a:solidFill>
                <a:latin typeface="Optimistic Text"/>
                <a:ea typeface="Optimistic Text"/>
                <a:cs typeface="Optimistic Text"/>
                <a:sym typeface="Optimistic Text"/>
              </a:rPr>
              <a:t>:</a:t>
            </a:r>
            <a:r>
              <a:rPr lang="en" sz="1800">
                <a:latin typeface="Optimistic Text"/>
                <a:ea typeface="Optimistic Text"/>
                <a:cs typeface="Optimistic Text"/>
                <a:sym typeface="Optimistic Text"/>
              </a:rPr>
              <a:t> </a:t>
            </a:r>
            <a:r>
              <a:rPr lang="en" sz="1800">
                <a:solidFill>
                  <a:srgbClr val="FFFFFF"/>
                </a:solidFill>
                <a:latin typeface="Optimistic Text"/>
                <a:ea typeface="Optimistic Text"/>
                <a:cs typeface="Optimistic Text"/>
                <a:sym typeface="Optimistic Text"/>
              </a:rPr>
              <a:t>AI is the tool.</a:t>
            </a:r>
            <a:r>
              <a:rPr lang="en" sz="1800">
                <a:latin typeface="Optimistic Text"/>
                <a:ea typeface="Optimistic Text"/>
                <a:cs typeface="Optimistic Text"/>
                <a:sym typeface="Optimistic Text"/>
              </a:rPr>
              <a:t> </a:t>
            </a:r>
            <a:r>
              <a:rPr lang="en" sz="1800">
                <a:solidFill>
                  <a:srgbClr val="FFFFFF"/>
                </a:solidFill>
                <a:latin typeface="Optimistic Text"/>
                <a:ea typeface="Optimistic Text"/>
                <a:cs typeface="Optimistic Text"/>
                <a:sym typeface="Optimistic Text"/>
              </a:rPr>
              <a:t>YOU bring the creativity!</a:t>
            </a:r>
            <a:endParaRPr sz="1800">
              <a:latin typeface="Optimistic Text"/>
              <a:ea typeface="Optimistic Text"/>
              <a:cs typeface="Optimistic Text"/>
              <a:sym typeface="Optimistic Text"/>
            </a:endParaRPr>
          </a:p>
        </p:txBody>
      </p:sp>
      <p:sp>
        <p:nvSpPr>
          <p:cNvPr id="937" name="Google Shape;937;p71"/>
          <p:cNvSpPr/>
          <p:nvPr/>
        </p:nvSpPr>
        <p:spPr>
          <a:xfrm>
            <a:off x="7338926" y="2312513"/>
            <a:ext cx="4653900" cy="5725500"/>
          </a:xfrm>
          <a:prstGeom prst="roundRect">
            <a:avLst>
              <a:gd fmla="val 3024" name="adj"/>
            </a:avLst>
          </a:prstGeom>
          <a:solidFill>
            <a:srgbClr val="EFEBF4"/>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938" name="Google Shape;938;p71"/>
          <p:cNvSpPr/>
          <p:nvPr/>
        </p:nvSpPr>
        <p:spPr>
          <a:xfrm>
            <a:off x="12429551" y="2312513"/>
            <a:ext cx="4653900" cy="5725500"/>
          </a:xfrm>
          <a:prstGeom prst="roundRect">
            <a:avLst>
              <a:gd fmla="val 3024" name="adj"/>
            </a:avLst>
          </a:prstGeom>
          <a:solidFill>
            <a:srgbClr val="EFEBF4"/>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939" name="Google Shape;939;p71"/>
          <p:cNvSpPr txBox="1"/>
          <p:nvPr/>
        </p:nvSpPr>
        <p:spPr>
          <a:xfrm>
            <a:off x="7677487" y="3599888"/>
            <a:ext cx="3560400" cy="37710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At New Age High, in Cape Town’s domain,</a:t>
            </a:r>
            <a:endParaRPr sz="2400">
              <a:solidFill>
                <a:srgbClr val="4B0550"/>
              </a:solidFill>
              <a:latin typeface="Optimistic Text"/>
              <a:ea typeface="Optimistic Text"/>
              <a:cs typeface="Optimistic Text"/>
              <a:sym typeface="Optimistic Text"/>
            </a:endParaRPr>
          </a:p>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Industrious youth their goals attain.</a:t>
            </a:r>
            <a:endParaRPr sz="2400">
              <a:solidFill>
                <a:srgbClr val="4B0550"/>
              </a:solidFill>
              <a:latin typeface="Optimistic Text"/>
              <a:ea typeface="Optimistic Text"/>
              <a:cs typeface="Optimistic Text"/>
              <a:sym typeface="Optimistic Text"/>
            </a:endParaRPr>
          </a:p>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With fervent pride their hearts avow,</a:t>
            </a:r>
            <a:endParaRPr sz="2400">
              <a:solidFill>
                <a:srgbClr val="4B0550"/>
              </a:solidFill>
              <a:latin typeface="Optimistic Text"/>
              <a:ea typeface="Optimistic Text"/>
              <a:cs typeface="Optimistic Text"/>
              <a:sym typeface="Optimistic Text"/>
            </a:endParaRPr>
          </a:p>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Where eminent titans once did endow.</a:t>
            </a:r>
            <a:endParaRPr sz="2400">
              <a:solidFill>
                <a:srgbClr val="4B0550"/>
              </a:solidFill>
              <a:latin typeface="Optimistic Text"/>
              <a:ea typeface="Optimistic Text"/>
              <a:cs typeface="Optimistic Text"/>
              <a:sym typeface="Optimistic Text"/>
            </a:endParaRPr>
          </a:p>
        </p:txBody>
      </p:sp>
      <p:sp>
        <p:nvSpPr>
          <p:cNvPr id="940" name="Google Shape;940;p71"/>
          <p:cNvSpPr/>
          <p:nvPr/>
        </p:nvSpPr>
        <p:spPr>
          <a:xfrm>
            <a:off x="7622063" y="2583750"/>
            <a:ext cx="4084500" cy="758400"/>
          </a:xfrm>
          <a:prstGeom prst="roundRect">
            <a:avLst>
              <a:gd fmla="val 16667" name="adj"/>
            </a:avLst>
          </a:prstGeom>
          <a:solidFill>
            <a:srgbClr val="D8C8E1"/>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941" name="Google Shape;941;p71"/>
          <p:cNvSpPr txBox="1"/>
          <p:nvPr/>
        </p:nvSpPr>
        <p:spPr>
          <a:xfrm>
            <a:off x="7828516" y="2778144"/>
            <a:ext cx="3646500" cy="369600"/>
          </a:xfrm>
          <a:prstGeom prst="rect">
            <a:avLst/>
          </a:prstGeom>
          <a:noFill/>
          <a:ln>
            <a:noFill/>
          </a:ln>
        </p:spPr>
        <p:txBody>
          <a:bodyPr anchorCtr="0" anchor="ctr" bIns="0" lIns="0" spcFirstLastPara="1" rIns="0" wrap="square" tIns="0">
            <a:noAutofit/>
          </a:bodyPr>
          <a:lstStyle/>
          <a:p>
            <a:pPr indent="0" lvl="0" marL="19050" rtl="0" algn="ctr">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Poem 1</a:t>
            </a:r>
            <a:endParaRPr sz="2400">
              <a:solidFill>
                <a:srgbClr val="4B0550"/>
              </a:solidFill>
              <a:latin typeface="Optimistic Text"/>
              <a:ea typeface="Optimistic Text"/>
              <a:cs typeface="Optimistic Text"/>
              <a:sym typeface="Optimistic Text"/>
            </a:endParaRPr>
          </a:p>
        </p:txBody>
      </p:sp>
      <p:sp>
        <p:nvSpPr>
          <p:cNvPr id="942" name="Google Shape;942;p71"/>
          <p:cNvSpPr txBox="1"/>
          <p:nvPr/>
        </p:nvSpPr>
        <p:spPr>
          <a:xfrm>
            <a:off x="12821325" y="3599888"/>
            <a:ext cx="3560400" cy="4063500"/>
          </a:xfrm>
          <a:prstGeom prst="rect">
            <a:avLst/>
          </a:prstGeom>
          <a:noFill/>
          <a:ln>
            <a:noFill/>
          </a:ln>
        </p:spPr>
        <p:txBody>
          <a:bodyPr anchorCtr="0" anchor="t" bIns="0" lIns="0" spcFirstLastPara="1" rIns="0" wrap="square" tIns="0">
            <a:spAutoFit/>
          </a:bodyPr>
          <a:lstStyle/>
          <a:p>
            <a:pPr indent="0" lvl="0" marL="19050" marR="284798" rtl="0" algn="l">
              <a:spcBef>
                <a:spcPts val="0"/>
              </a:spcBef>
              <a:spcAft>
                <a:spcPts val="0"/>
              </a:spcAft>
              <a:buNone/>
            </a:pPr>
            <a:r>
              <a:rPr lang="en" sz="2400">
                <a:solidFill>
                  <a:srgbClr val="4B0550"/>
                </a:solidFill>
                <a:latin typeface="Optimistic Text"/>
                <a:ea typeface="Optimistic Text"/>
                <a:cs typeface="Optimistic Text"/>
                <a:sym typeface="Optimistic Text"/>
              </a:rPr>
              <a:t>At New Age High in Cape Town,</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rPr lang="en" sz="2400">
                <a:solidFill>
                  <a:srgbClr val="4B0550"/>
                </a:solidFill>
                <a:latin typeface="Optimistic Text"/>
                <a:ea typeface="Optimistic Text"/>
                <a:cs typeface="Optimistic Text"/>
                <a:sym typeface="Optimistic Text"/>
              </a:rPr>
              <a:t>We grind all day, no time to clown.</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rPr lang="en" sz="2400">
                <a:solidFill>
                  <a:srgbClr val="4B0550"/>
                </a:solidFill>
                <a:latin typeface="Optimistic Text"/>
                <a:ea typeface="Optimistic Text"/>
                <a:cs typeface="Optimistic Text"/>
                <a:sym typeface="Optimistic Text"/>
              </a:rPr>
              <a:t>Proud to rep where great men rose,</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t/>
            </a:r>
            <a:endParaRPr sz="2400">
              <a:solidFill>
                <a:srgbClr val="4B0550"/>
              </a:solidFill>
              <a:latin typeface="Optimistic Text"/>
              <a:ea typeface="Optimistic Text"/>
              <a:cs typeface="Optimistic Text"/>
              <a:sym typeface="Optimistic Text"/>
            </a:endParaRPr>
          </a:p>
          <a:p>
            <a:pPr indent="0" lvl="0" marL="19050" marR="284798" rtl="0" algn="l">
              <a:spcBef>
                <a:spcPts val="0"/>
              </a:spcBef>
              <a:spcAft>
                <a:spcPts val="0"/>
              </a:spcAft>
              <a:buNone/>
            </a:pPr>
            <a:r>
              <a:rPr lang="en" sz="2400">
                <a:solidFill>
                  <a:srgbClr val="4B0550"/>
                </a:solidFill>
                <a:latin typeface="Optimistic Text"/>
                <a:ea typeface="Optimistic Text"/>
                <a:cs typeface="Optimistic Text"/>
                <a:sym typeface="Optimistic Text"/>
              </a:rPr>
              <a:t>Their footsteps guide us as we grow.</a:t>
            </a:r>
            <a:endParaRPr sz="2400">
              <a:solidFill>
                <a:srgbClr val="4B0550"/>
              </a:solidFill>
              <a:latin typeface="Optimistic Text"/>
              <a:ea typeface="Optimistic Text"/>
              <a:cs typeface="Optimistic Text"/>
              <a:sym typeface="Optimistic Text"/>
            </a:endParaRPr>
          </a:p>
        </p:txBody>
      </p:sp>
      <p:sp>
        <p:nvSpPr>
          <p:cNvPr id="943" name="Google Shape;943;p71"/>
          <p:cNvSpPr/>
          <p:nvPr/>
        </p:nvSpPr>
        <p:spPr>
          <a:xfrm>
            <a:off x="12714188" y="2583750"/>
            <a:ext cx="4084500" cy="758400"/>
          </a:xfrm>
          <a:prstGeom prst="roundRect">
            <a:avLst>
              <a:gd fmla="val 16667" name="adj"/>
            </a:avLst>
          </a:prstGeom>
          <a:solidFill>
            <a:srgbClr val="D9C8E1"/>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944" name="Google Shape;944;p71"/>
          <p:cNvSpPr txBox="1"/>
          <p:nvPr/>
        </p:nvSpPr>
        <p:spPr>
          <a:xfrm>
            <a:off x="12920641" y="2778144"/>
            <a:ext cx="3646500" cy="369600"/>
          </a:xfrm>
          <a:prstGeom prst="rect">
            <a:avLst/>
          </a:prstGeom>
          <a:noFill/>
          <a:ln>
            <a:noFill/>
          </a:ln>
        </p:spPr>
        <p:txBody>
          <a:bodyPr anchorCtr="0" anchor="ctr" bIns="0" lIns="0" spcFirstLastPara="1" rIns="0" wrap="square" tIns="0">
            <a:noAutofit/>
          </a:bodyPr>
          <a:lstStyle/>
          <a:p>
            <a:pPr indent="0" lvl="0" marL="19050" rtl="0" algn="ctr">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Poem 2</a:t>
            </a:r>
            <a:endParaRPr sz="2400">
              <a:solidFill>
                <a:srgbClr val="4B0550"/>
              </a:solidFill>
              <a:latin typeface="Optimistic Text"/>
              <a:ea typeface="Optimistic Text"/>
              <a:cs typeface="Optimistic Text"/>
              <a:sym typeface="Optimistic Text"/>
            </a:endParaRPr>
          </a:p>
        </p:txBody>
      </p:sp>
      <p:sp>
        <p:nvSpPr>
          <p:cNvPr id="945" name="Google Shape;945;p71"/>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HANDS-ON AI CREATION</a:t>
            </a:r>
            <a:endParaRPr b="1" sz="900">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9" name="Shape 949"/>
        <p:cNvGrpSpPr/>
        <p:nvPr/>
      </p:nvGrpSpPr>
      <p:grpSpPr>
        <a:xfrm>
          <a:off x="0" y="0"/>
          <a:ext cx="0" cy="0"/>
          <a:chOff x="0" y="0"/>
          <a:chExt cx="0" cy="0"/>
        </a:xfrm>
      </p:grpSpPr>
      <p:sp>
        <p:nvSpPr>
          <p:cNvPr id="950" name="Google Shape;950;p72"/>
          <p:cNvSpPr/>
          <p:nvPr/>
        </p:nvSpPr>
        <p:spPr>
          <a:xfrm>
            <a:off x="7017525" y="1118600"/>
            <a:ext cx="4243200" cy="2081700"/>
          </a:xfrm>
          <a:prstGeom prst="roundRect">
            <a:avLst>
              <a:gd fmla="val 18897"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51" name="Google Shape;951;p72"/>
          <p:cNvSpPr txBox="1"/>
          <p:nvPr/>
        </p:nvSpPr>
        <p:spPr>
          <a:xfrm>
            <a:off x="8733538" y="1473050"/>
            <a:ext cx="1909500" cy="461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3000">
                <a:solidFill>
                  <a:srgbClr val="4B0550"/>
                </a:solidFill>
                <a:latin typeface="Optimistic Text"/>
                <a:ea typeface="Optimistic Text"/>
                <a:cs typeface="Optimistic Text"/>
                <a:sym typeface="Optimistic Text"/>
              </a:rPr>
              <a:t>ACTIVITY</a:t>
            </a:r>
            <a:endParaRPr b="1" sz="3000">
              <a:solidFill>
                <a:srgbClr val="4B0550"/>
              </a:solidFill>
              <a:latin typeface="Optimistic Text"/>
              <a:ea typeface="Optimistic Text"/>
              <a:cs typeface="Optimistic Text"/>
              <a:sym typeface="Optimistic Text"/>
            </a:endParaRPr>
          </a:p>
        </p:txBody>
      </p:sp>
      <p:pic>
        <p:nvPicPr>
          <p:cNvPr id="952" name="Google Shape;952;p72" title="Asset 55.png"/>
          <p:cNvPicPr preferRelativeResize="0"/>
          <p:nvPr/>
        </p:nvPicPr>
        <p:blipFill rotWithShape="1">
          <a:blip r:embed="rId3">
            <a:alphaModFix/>
          </a:blip>
          <a:srcRect b="0" l="0" r="0" t="0"/>
          <a:stretch/>
        </p:blipFill>
        <p:spPr>
          <a:xfrm>
            <a:off x="7665888" y="1340275"/>
            <a:ext cx="727250" cy="727250"/>
          </a:xfrm>
          <a:prstGeom prst="rect">
            <a:avLst/>
          </a:prstGeom>
          <a:noFill/>
          <a:ln>
            <a:noFill/>
          </a:ln>
        </p:spPr>
      </p:pic>
      <p:sp>
        <p:nvSpPr>
          <p:cNvPr id="953" name="Google Shape;953;p72"/>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54" name="Google Shape;954;p72"/>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55" name="Google Shape;955;p72"/>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Create images using Meta AI</a:t>
            </a:r>
            <a:endParaRPr b="1" sz="7200">
              <a:solidFill>
                <a:srgbClr val="4B0550"/>
              </a:solidFill>
              <a:latin typeface="Optimistic Display"/>
              <a:ea typeface="Optimistic Display"/>
              <a:cs typeface="Optimistic Display"/>
              <a:sym typeface="Optimistic Display"/>
            </a:endParaRPr>
          </a:p>
        </p:txBody>
      </p:sp>
      <p:sp>
        <p:nvSpPr>
          <p:cNvPr id="956" name="Google Shape;956;p72"/>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957" name="Google Shape;957;p72" title="Asset 108.png"/>
          <p:cNvPicPr preferRelativeResize="0"/>
          <p:nvPr/>
        </p:nvPicPr>
        <p:blipFill>
          <a:blip r:embed="rId4">
            <a:alphaModFix/>
          </a:blip>
          <a:stretch>
            <a:fillRect/>
          </a:stretch>
        </p:blipFill>
        <p:spPr>
          <a:xfrm>
            <a:off x="8606959" y="3429000"/>
            <a:ext cx="1076482" cy="7311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1" name="Shape 961"/>
        <p:cNvGrpSpPr/>
        <p:nvPr/>
      </p:nvGrpSpPr>
      <p:grpSpPr>
        <a:xfrm>
          <a:off x="0" y="0"/>
          <a:ext cx="0" cy="0"/>
          <a:chOff x="0" y="0"/>
          <a:chExt cx="0" cy="0"/>
        </a:xfrm>
      </p:grpSpPr>
      <p:sp>
        <p:nvSpPr>
          <p:cNvPr id="962" name="Google Shape;962;p73"/>
          <p:cNvSpPr/>
          <p:nvPr/>
        </p:nvSpPr>
        <p:spPr>
          <a:xfrm>
            <a:off x="873000" y="3999600"/>
            <a:ext cx="8351400" cy="4975800"/>
          </a:xfrm>
          <a:prstGeom prst="roundRect">
            <a:avLst>
              <a:gd fmla="val 7575"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63" name="Google Shape;963;p73"/>
          <p:cNvSpPr/>
          <p:nvPr/>
        </p:nvSpPr>
        <p:spPr>
          <a:xfrm>
            <a:off x="720600" y="3782475"/>
            <a:ext cx="8351400" cy="4975800"/>
          </a:xfrm>
          <a:prstGeom prst="roundRect">
            <a:avLst>
              <a:gd fmla="val 757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64" name="Google Shape;964;p73"/>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HANDS-ON AI CREATION</a:t>
            </a:r>
            <a:endParaRPr b="1" sz="900">
              <a:solidFill>
                <a:srgbClr val="4B0550"/>
              </a:solidFill>
              <a:latin typeface="Optimistic Display"/>
              <a:ea typeface="Optimistic Display"/>
              <a:cs typeface="Optimistic Display"/>
              <a:sym typeface="Optimistic Display"/>
            </a:endParaRPr>
          </a:p>
        </p:txBody>
      </p:sp>
      <p:sp>
        <p:nvSpPr>
          <p:cNvPr id="965" name="Google Shape;965;p73"/>
          <p:cNvSpPr txBox="1"/>
          <p:nvPr/>
        </p:nvSpPr>
        <p:spPr>
          <a:xfrm>
            <a:off x="704100" y="-359700"/>
            <a:ext cx="6258300" cy="2569500"/>
          </a:xfrm>
          <a:prstGeom prst="rect">
            <a:avLst/>
          </a:prstGeom>
          <a:noFill/>
          <a:ln>
            <a:noFill/>
          </a:ln>
        </p:spPr>
        <p:txBody>
          <a:bodyPr anchorCtr="0" anchor="b" bIns="0" lIns="0" spcFirstLastPara="1" rIns="0" wrap="square" tIns="0">
            <a:noAutofit/>
          </a:bodyPr>
          <a:lstStyle/>
          <a:p>
            <a:pPr indent="0" lvl="0" marL="0" rtl="0" algn="l">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Use Meta AI to create an image from your ideas!</a:t>
            </a:r>
            <a:endParaRPr sz="3000">
              <a:solidFill>
                <a:srgbClr val="FFFFFF"/>
              </a:solidFill>
              <a:latin typeface="Optimistic Display Medium"/>
              <a:ea typeface="Optimistic Display Medium"/>
              <a:cs typeface="Optimistic Display Medium"/>
              <a:sym typeface="Optimistic Display Medium"/>
            </a:endParaRPr>
          </a:p>
        </p:txBody>
      </p:sp>
      <p:sp>
        <p:nvSpPr>
          <p:cNvPr id="966" name="Google Shape;966;p73"/>
          <p:cNvSpPr txBox="1"/>
          <p:nvPr/>
        </p:nvSpPr>
        <p:spPr>
          <a:xfrm>
            <a:off x="704100" y="2562250"/>
            <a:ext cx="7066500" cy="10287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0"/>
              </a:spcAft>
              <a:buNone/>
            </a:pPr>
            <a:r>
              <a:rPr b="1" lang="en" sz="1800">
                <a:solidFill>
                  <a:srgbClr val="D8C8E1"/>
                </a:solidFill>
                <a:latin typeface="Optimistic Text"/>
                <a:ea typeface="Optimistic Text"/>
                <a:cs typeface="Optimistic Text"/>
                <a:sym typeface="Optimistic Text"/>
              </a:rPr>
              <a:t>High Connectivity Option</a:t>
            </a:r>
            <a:endParaRPr b="1" sz="1800">
              <a:solidFill>
                <a:srgbClr val="D8C8E1"/>
              </a:solidFill>
              <a:latin typeface="Optimistic Text"/>
              <a:ea typeface="Optimistic Text"/>
              <a:cs typeface="Optimistic Text"/>
              <a:sym typeface="Optimistic Text"/>
            </a:endParaRPr>
          </a:p>
          <a:p>
            <a:pPr indent="0" lvl="0" marL="0" rtl="0" algn="l">
              <a:lnSpc>
                <a:spcPct val="100000"/>
              </a:lnSpc>
              <a:spcBef>
                <a:spcPts val="1000"/>
              </a:spcBef>
              <a:spcAft>
                <a:spcPts val="1000"/>
              </a:spcAft>
              <a:buNone/>
            </a:pPr>
            <a:r>
              <a:rPr b="1" lang="en" sz="1800">
                <a:solidFill>
                  <a:srgbClr val="FFFFFF"/>
                </a:solidFill>
                <a:latin typeface="Optimistic Text"/>
                <a:ea typeface="Optimistic Text"/>
                <a:cs typeface="Optimistic Text"/>
                <a:sym typeface="Optimistic Text"/>
              </a:rPr>
              <a:t>Prompt Example:</a:t>
            </a:r>
            <a:r>
              <a:rPr lang="en" sz="1800">
                <a:solidFill>
                  <a:srgbClr val="FFFFFF"/>
                </a:solidFill>
                <a:latin typeface="Optimistic Text"/>
                <a:ea typeface="Optimistic Text"/>
                <a:cs typeface="Optimistic Text"/>
                <a:sym typeface="Optimistic Text"/>
              </a:rPr>
              <a:t> Generate an image of students on a school trip exploring a science museum.</a:t>
            </a:r>
            <a:endParaRPr sz="1800">
              <a:solidFill>
                <a:srgbClr val="FFFFFF"/>
              </a:solidFill>
              <a:latin typeface="Optimistic Text"/>
              <a:ea typeface="Optimistic Text"/>
              <a:cs typeface="Optimistic Text"/>
              <a:sym typeface="Optimistic Text"/>
            </a:endParaRPr>
          </a:p>
        </p:txBody>
      </p:sp>
      <p:sp>
        <p:nvSpPr>
          <p:cNvPr id="967" name="Google Shape;967;p73"/>
          <p:cNvSpPr txBox="1"/>
          <p:nvPr/>
        </p:nvSpPr>
        <p:spPr>
          <a:xfrm>
            <a:off x="977408" y="4137200"/>
            <a:ext cx="2980500" cy="2772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1000"/>
              </a:spcAft>
              <a:buNone/>
            </a:pPr>
            <a:r>
              <a:rPr b="1" lang="en" sz="1800">
                <a:solidFill>
                  <a:srgbClr val="4B0550"/>
                </a:solidFill>
                <a:latin typeface="Optimistic Text"/>
                <a:ea typeface="Optimistic Text"/>
                <a:cs typeface="Optimistic Text"/>
                <a:sym typeface="Optimistic Text"/>
              </a:rPr>
              <a:t>Next Steps</a:t>
            </a:r>
            <a:endParaRPr sz="1800">
              <a:solidFill>
                <a:srgbClr val="4B0550"/>
              </a:solidFill>
              <a:latin typeface="Optimistic Text"/>
              <a:ea typeface="Optimistic Text"/>
              <a:cs typeface="Optimistic Text"/>
              <a:sym typeface="Optimistic Text"/>
            </a:endParaRPr>
          </a:p>
        </p:txBody>
      </p:sp>
      <p:sp>
        <p:nvSpPr>
          <p:cNvPr id="968" name="Google Shape;968;p73"/>
          <p:cNvSpPr/>
          <p:nvPr/>
        </p:nvSpPr>
        <p:spPr>
          <a:xfrm>
            <a:off x="984037" y="4534675"/>
            <a:ext cx="3857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69" name="Google Shape;969;p73"/>
          <p:cNvSpPr txBox="1"/>
          <p:nvPr/>
        </p:nvSpPr>
        <p:spPr>
          <a:xfrm>
            <a:off x="1711109" y="4881908"/>
            <a:ext cx="2980500" cy="5232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Go to Meta AI on your phone or computer</a:t>
            </a:r>
            <a:endParaRPr sz="1700">
              <a:solidFill>
                <a:srgbClr val="4B0550"/>
              </a:solidFill>
              <a:latin typeface="Optimistic Text"/>
              <a:ea typeface="Optimistic Text"/>
              <a:cs typeface="Optimistic Text"/>
              <a:sym typeface="Optimistic Text"/>
            </a:endParaRPr>
          </a:p>
        </p:txBody>
      </p:sp>
      <p:sp>
        <p:nvSpPr>
          <p:cNvPr id="970" name="Google Shape;970;p73"/>
          <p:cNvSpPr/>
          <p:nvPr/>
        </p:nvSpPr>
        <p:spPr>
          <a:xfrm>
            <a:off x="4980728" y="4534675"/>
            <a:ext cx="3857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71" name="Google Shape;971;p73"/>
          <p:cNvSpPr txBox="1"/>
          <p:nvPr/>
        </p:nvSpPr>
        <p:spPr>
          <a:xfrm>
            <a:off x="5717634" y="4732533"/>
            <a:ext cx="3064500" cy="785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Type in your prompt, adding your own creative details to shape the final image</a:t>
            </a:r>
            <a:endParaRPr sz="1700">
              <a:solidFill>
                <a:srgbClr val="4B0550"/>
              </a:solidFill>
              <a:latin typeface="Optimistic Text"/>
              <a:ea typeface="Optimistic Text"/>
              <a:cs typeface="Optimistic Text"/>
              <a:sym typeface="Optimistic Text"/>
            </a:endParaRPr>
          </a:p>
        </p:txBody>
      </p:sp>
      <p:sp>
        <p:nvSpPr>
          <p:cNvPr id="972" name="Google Shape;972;p73"/>
          <p:cNvSpPr/>
          <p:nvPr/>
        </p:nvSpPr>
        <p:spPr>
          <a:xfrm>
            <a:off x="984037" y="6379304"/>
            <a:ext cx="3857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73" name="Google Shape;973;p73"/>
          <p:cNvSpPr/>
          <p:nvPr/>
        </p:nvSpPr>
        <p:spPr>
          <a:xfrm>
            <a:off x="4980728" y="6379304"/>
            <a:ext cx="3857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74" name="Google Shape;974;p73"/>
          <p:cNvSpPr txBox="1"/>
          <p:nvPr/>
        </p:nvSpPr>
        <p:spPr>
          <a:xfrm>
            <a:off x="1711109" y="6573850"/>
            <a:ext cx="2758500" cy="5232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Are the students wearing school uniforms?</a:t>
            </a:r>
            <a:endParaRPr sz="1700">
              <a:solidFill>
                <a:srgbClr val="4B0550"/>
              </a:solidFill>
              <a:latin typeface="Optimistic Text"/>
              <a:ea typeface="Optimistic Text"/>
              <a:cs typeface="Optimistic Text"/>
              <a:sym typeface="Optimistic Text"/>
            </a:endParaRPr>
          </a:p>
        </p:txBody>
      </p:sp>
      <p:sp>
        <p:nvSpPr>
          <p:cNvPr id="975" name="Google Shape;975;p73"/>
          <p:cNvSpPr txBox="1"/>
          <p:nvPr/>
        </p:nvSpPr>
        <p:spPr>
          <a:xfrm>
            <a:off x="5717638" y="6716098"/>
            <a:ext cx="2811900" cy="2616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Is the museum well-lit?</a:t>
            </a:r>
            <a:endParaRPr sz="1700">
              <a:solidFill>
                <a:srgbClr val="4B0550"/>
              </a:solidFill>
              <a:latin typeface="Optimistic Text"/>
              <a:ea typeface="Optimistic Text"/>
              <a:cs typeface="Optimistic Text"/>
              <a:sym typeface="Optimistic Text"/>
            </a:endParaRPr>
          </a:p>
        </p:txBody>
      </p:sp>
      <p:sp>
        <p:nvSpPr>
          <p:cNvPr id="976" name="Google Shape;976;p73"/>
          <p:cNvSpPr/>
          <p:nvPr/>
        </p:nvSpPr>
        <p:spPr>
          <a:xfrm>
            <a:off x="1175600" y="4904395"/>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77" name="Google Shape;977;p73"/>
          <p:cNvSpPr txBox="1"/>
          <p:nvPr/>
        </p:nvSpPr>
        <p:spPr>
          <a:xfrm>
            <a:off x="1150247" y="4974445"/>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78" name="Google Shape;978;p73"/>
          <p:cNvSpPr/>
          <p:nvPr/>
        </p:nvSpPr>
        <p:spPr>
          <a:xfrm>
            <a:off x="5144454" y="4814558"/>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79" name="Google Shape;979;p73"/>
          <p:cNvSpPr txBox="1"/>
          <p:nvPr/>
        </p:nvSpPr>
        <p:spPr>
          <a:xfrm>
            <a:off x="5119101" y="4884608"/>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80" name="Google Shape;980;p73"/>
          <p:cNvSpPr/>
          <p:nvPr/>
        </p:nvSpPr>
        <p:spPr>
          <a:xfrm>
            <a:off x="1175600" y="6635123"/>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81" name="Google Shape;981;p73"/>
          <p:cNvSpPr txBox="1"/>
          <p:nvPr/>
        </p:nvSpPr>
        <p:spPr>
          <a:xfrm>
            <a:off x="1150247" y="6705173"/>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82" name="Google Shape;982;p73"/>
          <p:cNvSpPr/>
          <p:nvPr/>
        </p:nvSpPr>
        <p:spPr>
          <a:xfrm>
            <a:off x="5144454" y="6635123"/>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83" name="Google Shape;983;p73"/>
          <p:cNvSpPr txBox="1"/>
          <p:nvPr/>
        </p:nvSpPr>
        <p:spPr>
          <a:xfrm>
            <a:off x="5119101" y="6705173"/>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pic>
        <p:nvPicPr>
          <p:cNvPr id="984" name="Google Shape;984;p73"/>
          <p:cNvPicPr preferRelativeResize="0"/>
          <p:nvPr/>
        </p:nvPicPr>
        <p:blipFill>
          <a:blip r:embed="rId3">
            <a:alphaModFix/>
          </a:blip>
          <a:stretch>
            <a:fillRect/>
          </a:stretch>
        </p:blipFill>
        <p:spPr>
          <a:xfrm>
            <a:off x="9528708" y="1604773"/>
            <a:ext cx="3810041" cy="7218345"/>
          </a:xfrm>
          <a:prstGeom prst="rect">
            <a:avLst/>
          </a:prstGeom>
          <a:noFill/>
          <a:ln>
            <a:noFill/>
          </a:ln>
          <a:effectLst>
            <a:outerShdw blurRad="81771" rotWithShape="0" algn="bl" dir="3900000" dist="122657">
              <a:srgbClr val="000000">
                <a:alpha val="60000"/>
              </a:srgbClr>
            </a:outerShdw>
          </a:effectLst>
        </p:spPr>
      </p:pic>
      <p:pic>
        <p:nvPicPr>
          <p:cNvPr id="985" name="Google Shape;985;p73"/>
          <p:cNvPicPr preferRelativeResize="0"/>
          <p:nvPr/>
        </p:nvPicPr>
        <p:blipFill>
          <a:blip r:embed="rId4">
            <a:alphaModFix/>
          </a:blip>
          <a:stretch>
            <a:fillRect/>
          </a:stretch>
        </p:blipFill>
        <p:spPr>
          <a:xfrm>
            <a:off x="13500227" y="1604773"/>
            <a:ext cx="3810041" cy="7218278"/>
          </a:xfrm>
          <a:prstGeom prst="rect">
            <a:avLst/>
          </a:prstGeom>
          <a:noFill/>
          <a:ln>
            <a:noFill/>
          </a:ln>
        </p:spPr>
      </p:pic>
      <p:sp>
        <p:nvSpPr>
          <p:cNvPr id="986" name="Google Shape;986;p73"/>
          <p:cNvSpPr txBox="1"/>
          <p:nvPr/>
        </p:nvSpPr>
        <p:spPr>
          <a:xfrm>
            <a:off x="9814317" y="8535640"/>
            <a:ext cx="3241800" cy="282600"/>
          </a:xfrm>
          <a:prstGeom prst="rect">
            <a:avLst/>
          </a:prstGeom>
          <a:noFill/>
          <a:ln>
            <a:noFill/>
          </a:ln>
        </p:spPr>
        <p:txBody>
          <a:bodyPr anchorCtr="0" anchor="t" bIns="0" lIns="0" spcFirstLastPara="1" rIns="0" wrap="square" tIns="18150">
            <a:spAutoFit/>
          </a:bodyPr>
          <a:lstStyle/>
          <a:p>
            <a:pPr indent="0" lvl="0" marL="18171" rtl="0" algn="ctr">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Meta AI on web</a:t>
            </a:r>
            <a:endParaRPr sz="1717">
              <a:solidFill>
                <a:schemeClr val="lt2"/>
              </a:solidFill>
              <a:latin typeface="Optimistic Text"/>
              <a:ea typeface="Optimistic Text"/>
              <a:cs typeface="Optimistic Text"/>
              <a:sym typeface="Optimistic Text"/>
            </a:endParaRPr>
          </a:p>
        </p:txBody>
      </p:sp>
      <p:sp>
        <p:nvSpPr>
          <p:cNvPr id="987" name="Google Shape;987;p73"/>
          <p:cNvSpPr txBox="1"/>
          <p:nvPr/>
        </p:nvSpPr>
        <p:spPr>
          <a:xfrm>
            <a:off x="13772521" y="8535640"/>
            <a:ext cx="3241800" cy="282600"/>
          </a:xfrm>
          <a:prstGeom prst="rect">
            <a:avLst/>
          </a:prstGeom>
          <a:noFill/>
          <a:ln>
            <a:noFill/>
          </a:ln>
        </p:spPr>
        <p:txBody>
          <a:bodyPr anchorCtr="0" anchor="t" bIns="0" lIns="0" spcFirstLastPara="1" rIns="0" wrap="square" tIns="18150">
            <a:spAutoFit/>
          </a:bodyPr>
          <a:lstStyle/>
          <a:p>
            <a:pPr indent="0" lvl="0" marL="18171" rtl="0" algn="ctr">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Meta AI on WhatsApp</a:t>
            </a:r>
            <a:endParaRPr sz="1717">
              <a:solidFill>
                <a:schemeClr val="lt2"/>
              </a:solidFill>
              <a:latin typeface="Optimistic Text"/>
              <a:ea typeface="Optimistic Text"/>
              <a:cs typeface="Optimistic Text"/>
              <a:sym typeface="Optimistic Text"/>
            </a:endParaRPr>
          </a:p>
        </p:txBody>
      </p:sp>
      <p:sp>
        <p:nvSpPr>
          <p:cNvPr id="988" name="Google Shape;988;p73"/>
          <p:cNvSpPr/>
          <p:nvPr/>
        </p:nvSpPr>
        <p:spPr>
          <a:xfrm>
            <a:off x="984037" y="7451499"/>
            <a:ext cx="3857100" cy="9432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89" name="Google Shape;989;p73"/>
          <p:cNvSpPr txBox="1"/>
          <p:nvPr/>
        </p:nvSpPr>
        <p:spPr>
          <a:xfrm>
            <a:off x="1711109" y="7646050"/>
            <a:ext cx="2586900" cy="785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What science tools or inventions are in the museum?</a:t>
            </a:r>
            <a:endParaRPr sz="1700">
              <a:solidFill>
                <a:srgbClr val="4B0550"/>
              </a:solidFill>
              <a:latin typeface="Optimistic Text"/>
              <a:ea typeface="Optimistic Text"/>
              <a:cs typeface="Optimistic Text"/>
              <a:sym typeface="Optimistic Text"/>
            </a:endParaRPr>
          </a:p>
        </p:txBody>
      </p:sp>
      <p:sp>
        <p:nvSpPr>
          <p:cNvPr id="990" name="Google Shape;990;p73"/>
          <p:cNvSpPr/>
          <p:nvPr/>
        </p:nvSpPr>
        <p:spPr>
          <a:xfrm>
            <a:off x="1175600" y="7707315"/>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991" name="Google Shape;991;p73"/>
          <p:cNvSpPr txBox="1"/>
          <p:nvPr/>
        </p:nvSpPr>
        <p:spPr>
          <a:xfrm>
            <a:off x="1150247" y="7777365"/>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92" name="Google Shape;992;p73"/>
          <p:cNvSpPr txBox="1"/>
          <p:nvPr/>
        </p:nvSpPr>
        <p:spPr>
          <a:xfrm>
            <a:off x="977408" y="5987888"/>
            <a:ext cx="2980500" cy="2772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1000"/>
              </a:spcAft>
              <a:buNone/>
            </a:pPr>
            <a:r>
              <a:rPr b="1" lang="en" sz="1800">
                <a:solidFill>
                  <a:srgbClr val="4B0550"/>
                </a:solidFill>
                <a:latin typeface="Optimistic Text"/>
                <a:ea typeface="Optimistic Text"/>
                <a:cs typeface="Optimistic Text"/>
                <a:sym typeface="Optimistic Text"/>
              </a:rPr>
              <a:t>Add your own details</a:t>
            </a:r>
            <a:endParaRPr b="1" sz="1800">
              <a:solidFill>
                <a:srgbClr val="4B0550"/>
              </a:solidFill>
              <a:latin typeface="Optimistic Text"/>
              <a:ea typeface="Optimistic Text"/>
              <a:cs typeface="Optimistic Text"/>
              <a:sym typeface="Optimistic Text"/>
            </a:endParaRPr>
          </a:p>
        </p:txBody>
      </p:sp>
      <p:sp>
        <p:nvSpPr>
          <p:cNvPr id="993" name="Google Shape;993;p73"/>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HANDS-ON AI CREATION</a:t>
            </a:r>
            <a:endParaRPr b="1" sz="900">
              <a:solidFill>
                <a:schemeClr val="lt2"/>
              </a:solidFill>
              <a:latin typeface="Optimistic Display"/>
              <a:ea typeface="Optimistic Display"/>
              <a:cs typeface="Optimistic Display"/>
              <a:sym typeface="Optimistic Display"/>
            </a:endParaRPr>
          </a:p>
        </p:txBody>
      </p:sp>
      <p:pic>
        <p:nvPicPr>
          <p:cNvPr id="994" name="Google Shape;994;p73"/>
          <p:cNvPicPr preferRelativeResize="0"/>
          <p:nvPr/>
        </p:nvPicPr>
        <p:blipFill>
          <a:blip r:embed="rId5">
            <a:alphaModFix/>
          </a:blip>
          <a:stretch>
            <a:fillRect/>
          </a:stretch>
        </p:blipFill>
        <p:spPr>
          <a:xfrm>
            <a:off x="15363938" y="853173"/>
            <a:ext cx="1647825" cy="1000125"/>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8" name="Shape 998"/>
        <p:cNvGrpSpPr/>
        <p:nvPr/>
      </p:nvGrpSpPr>
      <p:grpSpPr>
        <a:xfrm>
          <a:off x="0" y="0"/>
          <a:ext cx="0" cy="0"/>
          <a:chOff x="0" y="0"/>
          <a:chExt cx="0" cy="0"/>
        </a:xfrm>
      </p:grpSpPr>
      <p:sp>
        <p:nvSpPr>
          <p:cNvPr id="999" name="Google Shape;999;p74"/>
          <p:cNvSpPr txBox="1"/>
          <p:nvPr/>
        </p:nvSpPr>
        <p:spPr>
          <a:xfrm>
            <a:off x="7571173" y="1894311"/>
            <a:ext cx="4224300" cy="551400"/>
          </a:xfrm>
          <a:prstGeom prst="rect">
            <a:avLst/>
          </a:prstGeom>
          <a:noFill/>
          <a:ln>
            <a:noFill/>
          </a:ln>
        </p:spPr>
        <p:txBody>
          <a:bodyPr anchorCtr="0" anchor="t" bIns="0" lIns="0" spcFirstLastPara="1" rIns="0" wrap="square" tIns="271475">
            <a:spAutoFit/>
          </a:bodyPr>
          <a:lstStyle/>
          <a:p>
            <a:pPr indent="0" lvl="0" marL="0" rtl="0" algn="l">
              <a:lnSpc>
                <a:spcPct val="100000"/>
              </a:lnSpc>
              <a:spcBef>
                <a:spcPts val="0"/>
              </a:spcBef>
              <a:spcAft>
                <a:spcPts val="0"/>
              </a:spcAft>
              <a:buNone/>
            </a:pPr>
            <a:r>
              <a:rPr b="1" lang="en" sz="1800">
                <a:solidFill>
                  <a:srgbClr val="FFFFFF"/>
                </a:solidFill>
                <a:latin typeface="Optimistic Text"/>
                <a:ea typeface="Optimistic Text"/>
                <a:cs typeface="Optimistic Text"/>
                <a:sym typeface="Optimistic Text"/>
              </a:rPr>
              <a:t>Low Connectivity Option</a:t>
            </a:r>
            <a:endParaRPr sz="1800">
              <a:latin typeface="Optimistic Text"/>
              <a:ea typeface="Optimistic Text"/>
              <a:cs typeface="Optimistic Text"/>
              <a:sym typeface="Optimistic Text"/>
            </a:endParaRPr>
          </a:p>
        </p:txBody>
      </p:sp>
      <p:sp>
        <p:nvSpPr>
          <p:cNvPr id="1000" name="Google Shape;1000;p74"/>
          <p:cNvSpPr txBox="1"/>
          <p:nvPr/>
        </p:nvSpPr>
        <p:spPr>
          <a:xfrm>
            <a:off x="723121" y="7924302"/>
            <a:ext cx="103527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1800">
                <a:solidFill>
                  <a:srgbClr val="FFFFFF"/>
                </a:solidFill>
                <a:latin typeface="Optimistic Text"/>
                <a:ea typeface="Optimistic Text"/>
                <a:cs typeface="Optimistic Text"/>
                <a:sym typeface="Optimistic Text"/>
              </a:rPr>
              <a:t>Create Your Own Prompt</a:t>
            </a:r>
            <a:endParaRPr sz="1800">
              <a:latin typeface="Optimistic Text"/>
              <a:ea typeface="Optimistic Text"/>
              <a:cs typeface="Optimistic Text"/>
              <a:sym typeface="Optimistic Text"/>
            </a:endParaRPr>
          </a:p>
          <a:p>
            <a:pPr indent="0" lvl="0" marL="19050" rtl="0" algn="l">
              <a:lnSpc>
                <a:spcPct val="100000"/>
              </a:lnSpc>
              <a:spcBef>
                <a:spcPts val="0"/>
              </a:spcBef>
              <a:spcAft>
                <a:spcPts val="0"/>
              </a:spcAft>
              <a:buNone/>
            </a:pPr>
            <a:r>
              <a:rPr lang="en" sz="1800">
                <a:solidFill>
                  <a:srgbClr val="FFFFFF"/>
                </a:solidFill>
                <a:latin typeface="Optimistic Text"/>
                <a:ea typeface="Optimistic Text"/>
                <a:cs typeface="Optimistic Text"/>
                <a:sym typeface="Optimistic Text"/>
              </a:rPr>
              <a:t>On paper, describe an image you'd ask AI to create about your life.</a:t>
            </a:r>
            <a:endParaRPr sz="1800">
              <a:latin typeface="Optimistic Text"/>
              <a:ea typeface="Optimistic Text"/>
              <a:cs typeface="Optimistic Text"/>
              <a:sym typeface="Optimistic Text"/>
            </a:endParaRPr>
          </a:p>
        </p:txBody>
      </p:sp>
      <p:sp>
        <p:nvSpPr>
          <p:cNvPr id="1001" name="Google Shape;1001;p74"/>
          <p:cNvSpPr txBox="1"/>
          <p:nvPr/>
        </p:nvSpPr>
        <p:spPr>
          <a:xfrm>
            <a:off x="704099" y="1323650"/>
            <a:ext cx="5971500" cy="1866300"/>
          </a:xfrm>
          <a:prstGeom prst="rect">
            <a:avLst/>
          </a:prstGeom>
          <a:noFill/>
          <a:ln>
            <a:noFill/>
          </a:ln>
        </p:spPr>
        <p:txBody>
          <a:bodyPr anchorCtr="0" anchor="b" bIns="0" lIns="0" spcFirstLastPara="1" rIns="0" wrap="square" tIns="19050">
            <a:noAutofit/>
          </a:bodyPr>
          <a:lstStyle/>
          <a:p>
            <a:pPr indent="0" lvl="0" marL="19050" rtl="0" algn="l">
              <a:spcBef>
                <a:spcPts val="0"/>
              </a:spcBef>
              <a:spcAft>
                <a:spcPts val="0"/>
              </a:spcAft>
              <a:buNone/>
            </a:pPr>
            <a:r>
              <a:rPr b="1" lang="en" sz="6000">
                <a:solidFill>
                  <a:srgbClr val="FFFFFF"/>
                </a:solidFill>
                <a:latin typeface="Optimistic Display"/>
                <a:ea typeface="Optimistic Display"/>
                <a:cs typeface="Optimistic Display"/>
                <a:sym typeface="Optimistic Display"/>
              </a:rPr>
              <a:t>Generate images using AI </a:t>
            </a:r>
            <a:endParaRPr b="1" sz="6000">
              <a:solidFill>
                <a:srgbClr val="FFFFFF"/>
              </a:solidFill>
              <a:latin typeface="Optimistic Display"/>
              <a:ea typeface="Optimistic Display"/>
              <a:cs typeface="Optimistic Display"/>
              <a:sym typeface="Optimistic Display"/>
            </a:endParaRPr>
          </a:p>
        </p:txBody>
      </p:sp>
      <p:sp>
        <p:nvSpPr>
          <p:cNvPr id="1002" name="Google Shape;1002;p74"/>
          <p:cNvSpPr txBox="1"/>
          <p:nvPr/>
        </p:nvSpPr>
        <p:spPr>
          <a:xfrm>
            <a:off x="7571200" y="2245986"/>
            <a:ext cx="3995100" cy="828300"/>
          </a:xfrm>
          <a:prstGeom prst="rect">
            <a:avLst/>
          </a:prstGeom>
          <a:noFill/>
          <a:ln>
            <a:noFill/>
          </a:ln>
        </p:spPr>
        <p:txBody>
          <a:bodyPr anchorCtr="0" anchor="t" bIns="0" lIns="0" spcFirstLastPara="1" rIns="0" wrap="square" tIns="271475">
            <a:spAutoFit/>
          </a:bodyPr>
          <a:lstStyle/>
          <a:p>
            <a:pPr indent="0" lvl="0" marL="19050" rtl="0" algn="l">
              <a:lnSpc>
                <a:spcPct val="100000"/>
              </a:lnSpc>
              <a:spcBef>
                <a:spcPts val="1703"/>
              </a:spcBef>
              <a:spcAft>
                <a:spcPts val="0"/>
              </a:spcAft>
              <a:buNone/>
            </a:pPr>
            <a:r>
              <a:rPr lang="en" sz="1800">
                <a:solidFill>
                  <a:srgbClr val="FFFFFF"/>
                </a:solidFill>
                <a:latin typeface="Optimistic Text"/>
                <a:ea typeface="Optimistic Text"/>
                <a:cs typeface="Optimistic Text"/>
                <a:sym typeface="Optimistic Text"/>
              </a:rPr>
              <a:t>What looks real? What feels off? What story is the image telling?</a:t>
            </a:r>
            <a:endParaRPr sz="1800">
              <a:latin typeface="Optimistic Text"/>
              <a:ea typeface="Optimistic Text"/>
              <a:cs typeface="Optimistic Text"/>
              <a:sym typeface="Optimistic Text"/>
            </a:endParaRPr>
          </a:p>
        </p:txBody>
      </p:sp>
      <p:sp>
        <p:nvSpPr>
          <p:cNvPr id="1003" name="Google Shape;1003;p74"/>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HANDS-ON AI CREATION</a:t>
            </a:r>
            <a:endParaRPr b="1" sz="900">
              <a:solidFill>
                <a:schemeClr val="lt2"/>
              </a:solidFill>
              <a:latin typeface="Optimistic Display"/>
              <a:ea typeface="Optimistic Display"/>
              <a:cs typeface="Optimistic Display"/>
              <a:sym typeface="Optimistic Display"/>
            </a:endParaRPr>
          </a:p>
        </p:txBody>
      </p:sp>
      <p:pic>
        <p:nvPicPr>
          <p:cNvPr id="1004" name="Google Shape;1004;p74" title="Middle E Asset 18_2.png"/>
          <p:cNvPicPr preferRelativeResize="0"/>
          <p:nvPr/>
        </p:nvPicPr>
        <p:blipFill rotWithShape="1">
          <a:blip r:embed="rId3">
            <a:alphaModFix/>
          </a:blip>
          <a:srcRect b="0" l="12537" r="12529" t="0"/>
          <a:stretch/>
        </p:blipFill>
        <p:spPr>
          <a:xfrm>
            <a:off x="10854116" y="3429005"/>
            <a:ext cx="4472700" cy="3979200"/>
          </a:xfrm>
          <a:prstGeom prst="roundRect">
            <a:avLst>
              <a:gd fmla="val 3277" name="adj"/>
            </a:avLst>
          </a:prstGeom>
          <a:noFill/>
          <a:ln cap="flat" cmpd="sng" w="13675">
            <a:solidFill>
              <a:srgbClr val="092839"/>
            </a:solidFill>
            <a:prstDash val="solid"/>
            <a:round/>
            <a:headEnd len="sm" w="sm" type="none"/>
            <a:tailEnd len="sm" w="sm" type="none"/>
          </a:ln>
        </p:spPr>
      </p:pic>
      <p:pic>
        <p:nvPicPr>
          <p:cNvPr id="1005" name="Google Shape;1005;p74" title="Middle E Asset 19_2.png"/>
          <p:cNvPicPr preferRelativeResize="0"/>
          <p:nvPr/>
        </p:nvPicPr>
        <p:blipFill rotWithShape="1">
          <a:blip r:embed="rId4">
            <a:alphaModFix/>
          </a:blip>
          <a:srcRect b="0" l="12537" r="12529" t="0"/>
          <a:stretch/>
        </p:blipFill>
        <p:spPr>
          <a:xfrm>
            <a:off x="5788614" y="3429005"/>
            <a:ext cx="4472700" cy="3979200"/>
          </a:xfrm>
          <a:prstGeom prst="roundRect">
            <a:avLst>
              <a:gd fmla="val 3277" name="adj"/>
            </a:avLst>
          </a:prstGeom>
          <a:noFill/>
          <a:ln cap="flat" cmpd="sng" w="13675">
            <a:solidFill>
              <a:srgbClr val="092839"/>
            </a:solidFill>
            <a:prstDash val="solid"/>
            <a:round/>
            <a:headEnd len="sm" w="sm" type="none"/>
            <a:tailEnd len="sm" w="sm" type="none"/>
          </a:ln>
        </p:spPr>
      </p:pic>
      <p:pic>
        <p:nvPicPr>
          <p:cNvPr id="1006" name="Google Shape;1006;p74" title="Middle E Asset 20_3.png"/>
          <p:cNvPicPr preferRelativeResize="0"/>
          <p:nvPr/>
        </p:nvPicPr>
        <p:blipFill rotWithShape="1">
          <a:blip r:embed="rId5">
            <a:alphaModFix/>
          </a:blip>
          <a:srcRect b="9138" l="2282" r="33430" t="5062"/>
          <a:stretch/>
        </p:blipFill>
        <p:spPr>
          <a:xfrm>
            <a:off x="723130" y="3429023"/>
            <a:ext cx="4472700" cy="3979200"/>
          </a:xfrm>
          <a:prstGeom prst="roundRect">
            <a:avLst>
              <a:gd fmla="val 3277" name="adj"/>
            </a:avLst>
          </a:prstGeom>
          <a:noFill/>
          <a:ln cap="flat" cmpd="sng" w="13675">
            <a:solidFill>
              <a:srgbClr val="092839"/>
            </a:solidFill>
            <a:prstDash val="solid"/>
            <a:round/>
            <a:headEnd len="sm" w="sm" type="none"/>
            <a:tailEnd len="sm" w="sm" type="none"/>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0" name="Shape 1010"/>
        <p:cNvGrpSpPr/>
        <p:nvPr/>
      </p:nvGrpSpPr>
      <p:grpSpPr>
        <a:xfrm>
          <a:off x="0" y="0"/>
          <a:ext cx="0" cy="0"/>
          <a:chOff x="0" y="0"/>
          <a:chExt cx="0" cy="0"/>
        </a:xfrm>
      </p:grpSpPr>
      <p:sp>
        <p:nvSpPr>
          <p:cNvPr id="1011" name="Google Shape;1011;p75"/>
          <p:cNvSpPr/>
          <p:nvPr/>
        </p:nvSpPr>
        <p:spPr>
          <a:xfrm>
            <a:off x="7017525" y="1118600"/>
            <a:ext cx="4243200" cy="2081700"/>
          </a:xfrm>
          <a:prstGeom prst="roundRect">
            <a:avLst>
              <a:gd fmla="val 18897"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12" name="Google Shape;1012;p75"/>
          <p:cNvSpPr txBox="1"/>
          <p:nvPr/>
        </p:nvSpPr>
        <p:spPr>
          <a:xfrm>
            <a:off x="8733538" y="1473050"/>
            <a:ext cx="1909500" cy="461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53"/>
              </a:spcBef>
              <a:spcAft>
                <a:spcPts val="0"/>
              </a:spcAft>
              <a:buNone/>
            </a:pPr>
            <a:r>
              <a:rPr b="1" lang="en" sz="3000">
                <a:solidFill>
                  <a:srgbClr val="4B0550"/>
                </a:solidFill>
                <a:latin typeface="Optimistic Text"/>
                <a:ea typeface="Optimistic Text"/>
                <a:cs typeface="Optimistic Text"/>
                <a:sym typeface="Optimistic Text"/>
              </a:rPr>
              <a:t>ACTIVITY</a:t>
            </a:r>
            <a:endParaRPr b="1" sz="3000">
              <a:solidFill>
                <a:srgbClr val="4B0550"/>
              </a:solidFill>
              <a:latin typeface="Optimistic Text"/>
              <a:ea typeface="Optimistic Text"/>
              <a:cs typeface="Optimistic Text"/>
              <a:sym typeface="Optimistic Text"/>
            </a:endParaRPr>
          </a:p>
        </p:txBody>
      </p:sp>
      <p:pic>
        <p:nvPicPr>
          <p:cNvPr id="1013" name="Google Shape;1013;p75" title="Asset 55.png"/>
          <p:cNvPicPr preferRelativeResize="0"/>
          <p:nvPr/>
        </p:nvPicPr>
        <p:blipFill rotWithShape="1">
          <a:blip r:embed="rId3">
            <a:alphaModFix/>
          </a:blip>
          <a:srcRect b="0" l="0" r="0" t="0"/>
          <a:stretch/>
        </p:blipFill>
        <p:spPr>
          <a:xfrm>
            <a:off x="7665888" y="1340275"/>
            <a:ext cx="727250" cy="727250"/>
          </a:xfrm>
          <a:prstGeom prst="rect">
            <a:avLst/>
          </a:prstGeom>
          <a:noFill/>
          <a:ln>
            <a:noFill/>
          </a:ln>
        </p:spPr>
      </p:pic>
      <p:sp>
        <p:nvSpPr>
          <p:cNvPr id="1014" name="Google Shape;1014;p75"/>
          <p:cNvSpPr/>
          <p:nvPr/>
        </p:nvSpPr>
        <p:spPr>
          <a:xfrm>
            <a:off x="4601845" y="2404224"/>
            <a:ext cx="9741300" cy="56697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15" name="Google Shape;1015;p75"/>
          <p:cNvSpPr/>
          <p:nvPr/>
        </p:nvSpPr>
        <p:spPr>
          <a:xfrm>
            <a:off x="4417150" y="2213074"/>
            <a:ext cx="9741300" cy="56697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16" name="Google Shape;1016;p75"/>
          <p:cNvSpPr txBox="1"/>
          <p:nvPr/>
        </p:nvSpPr>
        <p:spPr>
          <a:xfrm>
            <a:off x="4915175" y="52926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Create videos with text using Meta AI</a:t>
            </a:r>
            <a:endParaRPr b="1" sz="7200">
              <a:solidFill>
                <a:srgbClr val="4B0550"/>
              </a:solidFill>
              <a:latin typeface="Optimistic Display"/>
              <a:ea typeface="Optimistic Display"/>
              <a:cs typeface="Optimistic Display"/>
              <a:sym typeface="Optimistic Display"/>
            </a:endParaRPr>
          </a:p>
        </p:txBody>
      </p:sp>
      <p:sp>
        <p:nvSpPr>
          <p:cNvPr id="1017" name="Google Shape;1017;p75"/>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018" name="Google Shape;1018;p75" title="Asset 107.png"/>
          <p:cNvPicPr preferRelativeResize="0"/>
          <p:nvPr/>
        </p:nvPicPr>
        <p:blipFill>
          <a:blip r:embed="rId4">
            <a:alphaModFix/>
          </a:blip>
          <a:stretch>
            <a:fillRect/>
          </a:stretch>
        </p:blipFill>
        <p:spPr>
          <a:xfrm>
            <a:off x="8575201" y="3428991"/>
            <a:ext cx="1137599" cy="7311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2" name="Shape 1022"/>
        <p:cNvGrpSpPr/>
        <p:nvPr/>
      </p:nvGrpSpPr>
      <p:grpSpPr>
        <a:xfrm>
          <a:off x="0" y="0"/>
          <a:ext cx="0" cy="0"/>
          <a:chOff x="0" y="0"/>
          <a:chExt cx="0" cy="0"/>
        </a:xfrm>
      </p:grpSpPr>
      <p:sp>
        <p:nvSpPr>
          <p:cNvPr id="1023" name="Google Shape;1023;p76"/>
          <p:cNvSpPr/>
          <p:nvPr/>
        </p:nvSpPr>
        <p:spPr>
          <a:xfrm>
            <a:off x="1835833" y="3923400"/>
            <a:ext cx="9313500" cy="4975800"/>
          </a:xfrm>
          <a:prstGeom prst="roundRect">
            <a:avLst>
              <a:gd fmla="val 7575"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4" name="Google Shape;1024;p76"/>
          <p:cNvSpPr/>
          <p:nvPr/>
        </p:nvSpPr>
        <p:spPr>
          <a:xfrm>
            <a:off x="720600" y="3706275"/>
            <a:ext cx="10368000" cy="4975800"/>
          </a:xfrm>
          <a:prstGeom prst="roundRect">
            <a:avLst>
              <a:gd fmla="val 757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25" name="Google Shape;1025;p7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HANDS-ON AI CREATION</a:t>
            </a:r>
            <a:endParaRPr b="1" sz="900">
              <a:solidFill>
                <a:srgbClr val="4B0550"/>
              </a:solidFill>
              <a:latin typeface="Optimistic Display"/>
              <a:ea typeface="Optimistic Display"/>
              <a:cs typeface="Optimistic Display"/>
              <a:sym typeface="Optimistic Display"/>
            </a:endParaRPr>
          </a:p>
        </p:txBody>
      </p:sp>
      <p:sp>
        <p:nvSpPr>
          <p:cNvPr id="1026" name="Google Shape;1026;p76"/>
          <p:cNvSpPr txBox="1"/>
          <p:nvPr/>
        </p:nvSpPr>
        <p:spPr>
          <a:xfrm>
            <a:off x="704100" y="-207300"/>
            <a:ext cx="7113300" cy="2569500"/>
          </a:xfrm>
          <a:prstGeom prst="rect">
            <a:avLst/>
          </a:prstGeom>
          <a:noFill/>
          <a:ln>
            <a:noFill/>
          </a:ln>
        </p:spPr>
        <p:txBody>
          <a:bodyPr anchorCtr="0" anchor="b" bIns="0" lIns="0" spcFirstLastPara="1" rIns="0" wrap="square" tIns="0">
            <a:noAutofit/>
          </a:bodyPr>
          <a:lstStyle/>
          <a:p>
            <a:pPr indent="0" lvl="0" marL="0" rtl="0" algn="l">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We’ll use Meta AI to generate a short video clip using only a text description</a:t>
            </a:r>
            <a:endParaRPr sz="3000">
              <a:solidFill>
                <a:srgbClr val="FFFFFF"/>
              </a:solidFill>
              <a:latin typeface="Optimistic Display Medium"/>
              <a:ea typeface="Optimistic Display Medium"/>
              <a:cs typeface="Optimistic Display Medium"/>
              <a:sym typeface="Optimistic Display Medium"/>
            </a:endParaRPr>
          </a:p>
        </p:txBody>
      </p:sp>
      <p:sp>
        <p:nvSpPr>
          <p:cNvPr id="1027" name="Google Shape;1027;p76"/>
          <p:cNvSpPr txBox="1"/>
          <p:nvPr/>
        </p:nvSpPr>
        <p:spPr>
          <a:xfrm>
            <a:off x="704100" y="2638450"/>
            <a:ext cx="7066500" cy="10287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0"/>
              </a:spcAft>
              <a:buNone/>
            </a:pPr>
            <a:r>
              <a:rPr b="1" lang="en" sz="1800">
                <a:solidFill>
                  <a:srgbClr val="D8C8E1"/>
                </a:solidFill>
                <a:latin typeface="Optimistic Text"/>
                <a:ea typeface="Optimistic Text"/>
                <a:cs typeface="Optimistic Text"/>
                <a:sym typeface="Optimistic Text"/>
              </a:rPr>
              <a:t>High Connectivity Option</a:t>
            </a:r>
            <a:endParaRPr b="1" sz="1800">
              <a:solidFill>
                <a:srgbClr val="D8C8E1"/>
              </a:solidFill>
              <a:latin typeface="Optimistic Text"/>
              <a:ea typeface="Optimistic Text"/>
              <a:cs typeface="Optimistic Text"/>
              <a:sym typeface="Optimistic Text"/>
            </a:endParaRPr>
          </a:p>
          <a:p>
            <a:pPr indent="0" lvl="0" marL="0" rtl="0" algn="l">
              <a:lnSpc>
                <a:spcPct val="100000"/>
              </a:lnSpc>
              <a:spcBef>
                <a:spcPts val="1000"/>
              </a:spcBef>
              <a:spcAft>
                <a:spcPts val="1000"/>
              </a:spcAft>
              <a:buNone/>
            </a:pPr>
            <a:r>
              <a:rPr b="1" lang="en" sz="1800">
                <a:solidFill>
                  <a:srgbClr val="FFFFFF"/>
                </a:solidFill>
                <a:latin typeface="Optimistic Text"/>
                <a:ea typeface="Optimistic Text"/>
                <a:cs typeface="Optimistic Text"/>
                <a:sym typeface="Optimistic Text"/>
              </a:rPr>
              <a:t>Prompt Example: </a:t>
            </a:r>
            <a:r>
              <a:rPr lang="en" sz="1800">
                <a:solidFill>
                  <a:srgbClr val="FFFFFF"/>
                </a:solidFill>
                <a:latin typeface="Optimistic Text"/>
                <a:ea typeface="Optimistic Text"/>
                <a:cs typeface="Optimistic Text"/>
                <a:sym typeface="Optimistic Text"/>
              </a:rPr>
              <a:t>Generate a short video of a city market in an African city.</a:t>
            </a:r>
            <a:endParaRPr sz="1800">
              <a:solidFill>
                <a:srgbClr val="FFFFFF"/>
              </a:solidFill>
              <a:latin typeface="Optimistic Text"/>
              <a:ea typeface="Optimistic Text"/>
              <a:cs typeface="Optimistic Text"/>
              <a:sym typeface="Optimistic Text"/>
            </a:endParaRPr>
          </a:p>
        </p:txBody>
      </p:sp>
      <p:sp>
        <p:nvSpPr>
          <p:cNvPr id="1028" name="Google Shape;1028;p76"/>
          <p:cNvSpPr txBox="1"/>
          <p:nvPr/>
        </p:nvSpPr>
        <p:spPr>
          <a:xfrm>
            <a:off x="1247105" y="4061000"/>
            <a:ext cx="2980500" cy="277200"/>
          </a:xfrm>
          <a:prstGeom prst="rect">
            <a:avLst/>
          </a:prstGeom>
          <a:noFill/>
          <a:ln>
            <a:noFill/>
          </a:ln>
        </p:spPr>
        <p:txBody>
          <a:bodyPr anchorCtr="0" anchor="t" bIns="0" lIns="0" spcFirstLastPara="1" rIns="0" wrap="square" tIns="0">
            <a:spAutoFit/>
          </a:bodyPr>
          <a:lstStyle/>
          <a:p>
            <a:pPr indent="0" lvl="0" marL="0" rtl="0" algn="l">
              <a:lnSpc>
                <a:spcPct val="125000"/>
              </a:lnSpc>
              <a:spcBef>
                <a:spcPts val="0"/>
              </a:spcBef>
              <a:spcAft>
                <a:spcPts val="1000"/>
              </a:spcAft>
              <a:buNone/>
            </a:pPr>
            <a:r>
              <a:rPr b="1" lang="en" sz="1800">
                <a:solidFill>
                  <a:srgbClr val="4B0550"/>
                </a:solidFill>
                <a:latin typeface="Optimistic Text"/>
                <a:ea typeface="Optimistic Text"/>
                <a:cs typeface="Optimistic Text"/>
                <a:sym typeface="Optimistic Text"/>
              </a:rPr>
              <a:t>Next Steps</a:t>
            </a:r>
            <a:endParaRPr sz="1800">
              <a:solidFill>
                <a:srgbClr val="4B0550"/>
              </a:solidFill>
              <a:latin typeface="Optimistic Text"/>
              <a:ea typeface="Optimistic Text"/>
              <a:cs typeface="Optimistic Text"/>
              <a:sym typeface="Optimistic Text"/>
            </a:endParaRPr>
          </a:p>
        </p:txBody>
      </p:sp>
      <p:sp>
        <p:nvSpPr>
          <p:cNvPr id="1029" name="Google Shape;1029;p76"/>
          <p:cNvSpPr/>
          <p:nvPr/>
        </p:nvSpPr>
        <p:spPr>
          <a:xfrm>
            <a:off x="1253724" y="4458475"/>
            <a:ext cx="4256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30" name="Google Shape;1030;p76"/>
          <p:cNvSpPr txBox="1"/>
          <p:nvPr/>
        </p:nvSpPr>
        <p:spPr>
          <a:xfrm>
            <a:off x="1927829" y="4805700"/>
            <a:ext cx="2811900" cy="5232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Open Meta AI on your phone or computer</a:t>
            </a:r>
            <a:endParaRPr sz="1700">
              <a:solidFill>
                <a:srgbClr val="4B0550"/>
              </a:solidFill>
              <a:latin typeface="Optimistic Text"/>
              <a:ea typeface="Optimistic Text"/>
              <a:cs typeface="Optimistic Text"/>
              <a:sym typeface="Optimistic Text"/>
            </a:endParaRPr>
          </a:p>
        </p:txBody>
      </p:sp>
      <p:sp>
        <p:nvSpPr>
          <p:cNvPr id="1031" name="Google Shape;1031;p76"/>
          <p:cNvSpPr/>
          <p:nvPr/>
        </p:nvSpPr>
        <p:spPr>
          <a:xfrm>
            <a:off x="6010375" y="4458475"/>
            <a:ext cx="4256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32" name="Google Shape;1032;p76"/>
          <p:cNvSpPr txBox="1"/>
          <p:nvPr/>
        </p:nvSpPr>
        <p:spPr>
          <a:xfrm>
            <a:off x="6747279" y="4906058"/>
            <a:ext cx="3064500" cy="2616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Go to the “Create” tab</a:t>
            </a:r>
            <a:endParaRPr sz="1700">
              <a:solidFill>
                <a:srgbClr val="4B0550"/>
              </a:solidFill>
              <a:latin typeface="Optimistic Text"/>
              <a:ea typeface="Optimistic Text"/>
              <a:cs typeface="Optimistic Text"/>
              <a:sym typeface="Optimistic Text"/>
            </a:endParaRPr>
          </a:p>
        </p:txBody>
      </p:sp>
      <p:sp>
        <p:nvSpPr>
          <p:cNvPr id="1033" name="Google Shape;1033;p76"/>
          <p:cNvSpPr/>
          <p:nvPr/>
        </p:nvSpPr>
        <p:spPr>
          <a:xfrm>
            <a:off x="1392328" y="4828195"/>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1034" name="Google Shape;1034;p76"/>
          <p:cNvSpPr txBox="1"/>
          <p:nvPr/>
        </p:nvSpPr>
        <p:spPr>
          <a:xfrm>
            <a:off x="1366975" y="4898245"/>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1035" name="Google Shape;1035;p76"/>
          <p:cNvSpPr/>
          <p:nvPr/>
        </p:nvSpPr>
        <p:spPr>
          <a:xfrm>
            <a:off x="6174100" y="4858658"/>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1036" name="Google Shape;1036;p76"/>
          <p:cNvSpPr txBox="1"/>
          <p:nvPr/>
        </p:nvSpPr>
        <p:spPr>
          <a:xfrm>
            <a:off x="6148747" y="4928708"/>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1037" name="Google Shape;1037;p76"/>
          <p:cNvSpPr txBox="1"/>
          <p:nvPr/>
        </p:nvSpPr>
        <p:spPr>
          <a:xfrm>
            <a:off x="13424861" y="8862391"/>
            <a:ext cx="3241800" cy="282600"/>
          </a:xfrm>
          <a:prstGeom prst="rect">
            <a:avLst/>
          </a:prstGeom>
          <a:noFill/>
          <a:ln>
            <a:noFill/>
          </a:ln>
        </p:spPr>
        <p:txBody>
          <a:bodyPr anchorCtr="0" anchor="t" bIns="0" lIns="0" spcFirstLastPara="1" rIns="0" wrap="square" tIns="18150">
            <a:spAutoFit/>
          </a:bodyPr>
          <a:lstStyle/>
          <a:p>
            <a:pPr indent="0" lvl="0" marL="18171" rtl="0" algn="ctr">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Meta AI on web</a:t>
            </a:r>
            <a:endParaRPr sz="1717">
              <a:solidFill>
                <a:schemeClr val="lt2"/>
              </a:solidFill>
              <a:latin typeface="Optimistic Text"/>
              <a:ea typeface="Optimistic Text"/>
              <a:cs typeface="Optimistic Text"/>
              <a:sym typeface="Optimistic Text"/>
            </a:endParaRPr>
          </a:p>
        </p:txBody>
      </p:sp>
      <p:sp>
        <p:nvSpPr>
          <p:cNvPr id="1038" name="Google Shape;1038;p7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HANDS-ON AI CREATION</a:t>
            </a:r>
            <a:endParaRPr b="1" sz="900">
              <a:solidFill>
                <a:schemeClr val="lt2"/>
              </a:solidFill>
              <a:latin typeface="Optimistic Display"/>
              <a:ea typeface="Optimistic Display"/>
              <a:cs typeface="Optimistic Display"/>
              <a:sym typeface="Optimistic Display"/>
            </a:endParaRPr>
          </a:p>
        </p:txBody>
      </p:sp>
      <p:sp>
        <p:nvSpPr>
          <p:cNvPr id="1039" name="Google Shape;1039;p76"/>
          <p:cNvSpPr/>
          <p:nvPr/>
        </p:nvSpPr>
        <p:spPr>
          <a:xfrm>
            <a:off x="1253724" y="5759550"/>
            <a:ext cx="4256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40" name="Google Shape;1040;p76"/>
          <p:cNvSpPr txBox="1"/>
          <p:nvPr/>
        </p:nvSpPr>
        <p:spPr>
          <a:xfrm>
            <a:off x="1927825" y="5957400"/>
            <a:ext cx="3349200" cy="7851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Type in your prompt and add any specific details you would like to see in the final video</a:t>
            </a:r>
            <a:endParaRPr sz="1700">
              <a:solidFill>
                <a:srgbClr val="4B0550"/>
              </a:solidFill>
              <a:latin typeface="Optimistic Text"/>
              <a:ea typeface="Optimistic Text"/>
              <a:cs typeface="Optimistic Text"/>
              <a:sym typeface="Optimistic Text"/>
            </a:endParaRPr>
          </a:p>
        </p:txBody>
      </p:sp>
      <p:sp>
        <p:nvSpPr>
          <p:cNvPr id="1041" name="Google Shape;1041;p76"/>
          <p:cNvSpPr/>
          <p:nvPr/>
        </p:nvSpPr>
        <p:spPr>
          <a:xfrm>
            <a:off x="6010375" y="5759550"/>
            <a:ext cx="4256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42" name="Google Shape;1042;p76"/>
          <p:cNvSpPr txBox="1"/>
          <p:nvPr/>
        </p:nvSpPr>
        <p:spPr>
          <a:xfrm>
            <a:off x="6747279" y="6207133"/>
            <a:ext cx="3064500" cy="2616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Change the output to Video</a:t>
            </a:r>
            <a:endParaRPr sz="1700">
              <a:solidFill>
                <a:srgbClr val="4B0550"/>
              </a:solidFill>
              <a:latin typeface="Optimistic Text"/>
              <a:ea typeface="Optimistic Text"/>
              <a:cs typeface="Optimistic Text"/>
              <a:sym typeface="Optimistic Text"/>
            </a:endParaRPr>
          </a:p>
        </p:txBody>
      </p:sp>
      <p:sp>
        <p:nvSpPr>
          <p:cNvPr id="1043" name="Google Shape;1043;p76"/>
          <p:cNvSpPr/>
          <p:nvPr/>
        </p:nvSpPr>
        <p:spPr>
          <a:xfrm>
            <a:off x="1392328" y="6129270"/>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1044" name="Google Shape;1044;p76"/>
          <p:cNvSpPr txBox="1"/>
          <p:nvPr/>
        </p:nvSpPr>
        <p:spPr>
          <a:xfrm>
            <a:off x="1366975" y="6199320"/>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1045" name="Google Shape;1045;p76"/>
          <p:cNvSpPr/>
          <p:nvPr/>
        </p:nvSpPr>
        <p:spPr>
          <a:xfrm>
            <a:off x="6174100" y="6129283"/>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1046" name="Google Shape;1046;p76"/>
          <p:cNvSpPr txBox="1"/>
          <p:nvPr/>
        </p:nvSpPr>
        <p:spPr>
          <a:xfrm>
            <a:off x="6148747" y="6199333"/>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1047" name="Google Shape;1047;p76"/>
          <p:cNvSpPr/>
          <p:nvPr/>
        </p:nvSpPr>
        <p:spPr>
          <a:xfrm>
            <a:off x="1253724" y="7060625"/>
            <a:ext cx="4256100" cy="1180800"/>
          </a:xfrm>
          <a:prstGeom prst="roundRect">
            <a:avLst>
              <a:gd fmla="val 16667"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48" name="Google Shape;1048;p76"/>
          <p:cNvSpPr txBox="1"/>
          <p:nvPr/>
        </p:nvSpPr>
        <p:spPr>
          <a:xfrm>
            <a:off x="1927829" y="7407850"/>
            <a:ext cx="2811900" cy="523200"/>
          </a:xfrm>
          <a:prstGeom prst="rect">
            <a:avLst/>
          </a:prstGeom>
          <a:noFill/>
          <a:ln>
            <a:noFill/>
          </a:ln>
        </p:spPr>
        <p:txBody>
          <a:bodyPr anchorCtr="0" anchor="t" bIns="0" lIns="0" spcFirstLastPara="1" rIns="0" wrap="square" tIns="0">
            <a:spAutoFit/>
          </a:bodyPr>
          <a:lstStyle/>
          <a:p>
            <a:pPr indent="0" lvl="0" marL="0" rtl="0" algn="l">
              <a:spcBef>
                <a:spcPts val="0"/>
              </a:spcBef>
              <a:spcAft>
                <a:spcPts val="1000"/>
              </a:spcAft>
              <a:buNone/>
            </a:pPr>
            <a:r>
              <a:rPr lang="en" sz="1700">
                <a:solidFill>
                  <a:srgbClr val="4B0550"/>
                </a:solidFill>
                <a:latin typeface="Optimistic Text"/>
                <a:ea typeface="Optimistic Text"/>
                <a:cs typeface="Optimistic Text"/>
                <a:sym typeface="Optimistic Text"/>
              </a:rPr>
              <a:t>Click enter and watch your video get generated</a:t>
            </a:r>
            <a:endParaRPr sz="1700">
              <a:solidFill>
                <a:srgbClr val="4B0550"/>
              </a:solidFill>
              <a:latin typeface="Optimistic Text"/>
              <a:ea typeface="Optimistic Text"/>
              <a:cs typeface="Optimistic Text"/>
              <a:sym typeface="Optimistic Text"/>
            </a:endParaRPr>
          </a:p>
        </p:txBody>
      </p:sp>
      <p:sp>
        <p:nvSpPr>
          <p:cNvPr id="1049" name="Google Shape;1049;p76"/>
          <p:cNvSpPr/>
          <p:nvPr/>
        </p:nvSpPr>
        <p:spPr>
          <a:xfrm>
            <a:off x="1392328" y="7430345"/>
            <a:ext cx="417300" cy="417300"/>
          </a:xfrm>
          <a:prstGeom prst="ellipse">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Optimistic Text"/>
              <a:ea typeface="Optimistic Text"/>
              <a:cs typeface="Optimistic Text"/>
              <a:sym typeface="Optimistic Text"/>
            </a:endParaRPr>
          </a:p>
        </p:txBody>
      </p:sp>
      <p:sp>
        <p:nvSpPr>
          <p:cNvPr id="1050" name="Google Shape;1050;p76"/>
          <p:cNvSpPr txBox="1"/>
          <p:nvPr/>
        </p:nvSpPr>
        <p:spPr>
          <a:xfrm>
            <a:off x="1366975" y="7500395"/>
            <a:ext cx="468000" cy="277200"/>
          </a:xfrm>
          <a:prstGeom prst="rect">
            <a:avLst/>
          </a:prstGeom>
          <a:noFill/>
          <a:ln>
            <a:noFill/>
          </a:ln>
        </p:spPr>
        <p:txBody>
          <a:bodyPr anchorCtr="0" anchor="t" bIns="0" lIns="0" spcFirstLastPara="1" rIns="0" wrap="square" tIns="0">
            <a:spAutoFit/>
          </a:bodyPr>
          <a:lstStyle/>
          <a:p>
            <a:pPr indent="0" lvl="0" marL="0" rtl="0" algn="ctr">
              <a:lnSpc>
                <a:spcPct val="125000"/>
              </a:lnSpc>
              <a:spcBef>
                <a:spcPts val="0"/>
              </a:spcBef>
              <a:spcAft>
                <a:spcPts val="1000"/>
              </a:spcAft>
              <a:buNone/>
            </a:pPr>
            <a:r>
              <a:rPr b="1" lang="en" sz="1800">
                <a:solidFill>
                  <a:srgbClr val="FFFFFF"/>
                </a:solidFill>
                <a:latin typeface="Optimistic Text"/>
                <a:ea typeface="Optimistic Text"/>
                <a:cs typeface="Optimistic Text"/>
                <a:sym typeface="Optimistic Text"/>
              </a:rPr>
              <a:t>5</a:t>
            </a:r>
            <a:endParaRPr sz="1800">
              <a:solidFill>
                <a:srgbClr val="FFFFFF"/>
              </a:solidFill>
              <a:latin typeface="Optimistic Text"/>
              <a:ea typeface="Optimistic Text"/>
              <a:cs typeface="Optimistic Text"/>
              <a:sym typeface="Optimistic Text"/>
            </a:endParaRPr>
          </a:p>
        </p:txBody>
      </p:sp>
      <p:pic>
        <p:nvPicPr>
          <p:cNvPr id="1051" name="Google Shape;1051;p76"/>
          <p:cNvPicPr preferRelativeResize="0"/>
          <p:nvPr/>
        </p:nvPicPr>
        <p:blipFill>
          <a:blip r:embed="rId3">
            <a:alphaModFix/>
          </a:blip>
          <a:stretch>
            <a:fillRect/>
          </a:stretch>
        </p:blipFill>
        <p:spPr>
          <a:xfrm>
            <a:off x="12972608" y="1420560"/>
            <a:ext cx="4105238" cy="7777577"/>
          </a:xfrm>
          <a:prstGeom prst="rect">
            <a:avLst/>
          </a:prstGeom>
          <a:noFill/>
          <a:ln>
            <a:noFill/>
          </a:ln>
          <a:effectLst>
            <a:outerShdw blurRad="85725" rotWithShape="0" algn="bl" dir="1620000" dist="85725">
              <a:srgbClr val="000000">
                <a:alpha val="50000"/>
              </a:srgbClr>
            </a:outerShdw>
          </a:effectLst>
        </p:spPr>
      </p:pic>
      <p:pic>
        <p:nvPicPr>
          <p:cNvPr id="1052" name="Google Shape;1052;p76"/>
          <p:cNvPicPr preferRelativeResize="0"/>
          <p:nvPr/>
        </p:nvPicPr>
        <p:blipFill>
          <a:blip r:embed="rId4">
            <a:alphaModFix/>
          </a:blip>
          <a:stretch>
            <a:fillRect/>
          </a:stretch>
        </p:blipFill>
        <p:spPr>
          <a:xfrm>
            <a:off x="15046250" y="743219"/>
            <a:ext cx="1647825" cy="100012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6" name="Shape 1056"/>
        <p:cNvGrpSpPr/>
        <p:nvPr/>
      </p:nvGrpSpPr>
      <p:grpSpPr>
        <a:xfrm>
          <a:off x="0" y="0"/>
          <a:ext cx="0" cy="0"/>
          <a:chOff x="0" y="0"/>
          <a:chExt cx="0" cy="0"/>
        </a:xfrm>
      </p:grpSpPr>
      <p:sp>
        <p:nvSpPr>
          <p:cNvPr id="1057" name="Google Shape;1057;p77"/>
          <p:cNvSpPr/>
          <p:nvPr/>
        </p:nvSpPr>
        <p:spPr>
          <a:xfrm>
            <a:off x="12964529" y="3536025"/>
            <a:ext cx="3923100" cy="4675800"/>
          </a:xfrm>
          <a:prstGeom prst="roundRect">
            <a:avLst>
              <a:gd fmla="val 5585"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58" name="Google Shape;1058;p77"/>
          <p:cNvSpPr txBox="1"/>
          <p:nvPr/>
        </p:nvSpPr>
        <p:spPr>
          <a:xfrm>
            <a:off x="700500" y="1588400"/>
            <a:ext cx="4788300" cy="11130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3600">
                <a:solidFill>
                  <a:srgbClr val="4B0550"/>
                </a:solidFill>
                <a:latin typeface="Optimistic Display"/>
                <a:ea typeface="Optimistic Display"/>
                <a:cs typeface="Optimistic Display"/>
                <a:sym typeface="Optimistic Display"/>
              </a:rPr>
              <a:t>What did you and AI create together?</a:t>
            </a:r>
            <a:endParaRPr b="1" sz="3600">
              <a:solidFill>
                <a:srgbClr val="4B0550"/>
              </a:solidFill>
              <a:latin typeface="Optimistic Display"/>
              <a:ea typeface="Optimistic Display"/>
              <a:cs typeface="Optimistic Display"/>
              <a:sym typeface="Optimistic Display"/>
            </a:endParaRPr>
          </a:p>
        </p:txBody>
      </p:sp>
      <p:sp>
        <p:nvSpPr>
          <p:cNvPr id="1059" name="Google Shape;1059;p77"/>
          <p:cNvSpPr/>
          <p:nvPr/>
        </p:nvSpPr>
        <p:spPr>
          <a:xfrm>
            <a:off x="836106" y="3212353"/>
            <a:ext cx="11523600" cy="4999500"/>
          </a:xfrm>
          <a:prstGeom prst="roundRect">
            <a:avLst>
              <a:gd fmla="val 5660" name="adj"/>
            </a:avLst>
          </a:prstGeom>
          <a:solidFill>
            <a:srgbClr val="B4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1060" name="Google Shape;1060;p77"/>
          <p:cNvSpPr/>
          <p:nvPr/>
        </p:nvSpPr>
        <p:spPr>
          <a:xfrm>
            <a:off x="704100" y="3081150"/>
            <a:ext cx="11523600" cy="4999500"/>
          </a:xfrm>
          <a:prstGeom prst="roundRect">
            <a:avLst>
              <a:gd fmla="val 3444"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400"/>
              <a:t> </a:t>
            </a:r>
            <a:endParaRPr sz="1400"/>
          </a:p>
          <a:p>
            <a:pPr indent="0" lvl="0" marL="0" rtl="0" algn="l">
              <a:spcBef>
                <a:spcPts val="0"/>
              </a:spcBef>
              <a:spcAft>
                <a:spcPts val="0"/>
              </a:spcAft>
              <a:buNone/>
            </a:pPr>
            <a:r>
              <a:t/>
            </a:r>
            <a:endParaRPr sz="1400"/>
          </a:p>
        </p:txBody>
      </p:sp>
      <p:sp>
        <p:nvSpPr>
          <p:cNvPr id="1061" name="Google Shape;1061;p77"/>
          <p:cNvSpPr/>
          <p:nvPr/>
        </p:nvSpPr>
        <p:spPr>
          <a:xfrm>
            <a:off x="994850" y="3383625"/>
            <a:ext cx="5228700" cy="4365600"/>
          </a:xfrm>
          <a:prstGeom prst="roundRect">
            <a:avLst>
              <a:gd fmla="val 512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62" name="Google Shape;1062;p77"/>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HANDS-ON AI CREATION</a:t>
            </a:r>
            <a:endParaRPr b="1" sz="900">
              <a:solidFill>
                <a:srgbClr val="4B0550"/>
              </a:solidFill>
              <a:latin typeface="Optimistic Display"/>
              <a:ea typeface="Optimistic Display"/>
              <a:cs typeface="Optimistic Display"/>
              <a:sym typeface="Optimistic Display"/>
            </a:endParaRPr>
          </a:p>
        </p:txBody>
      </p:sp>
      <p:sp>
        <p:nvSpPr>
          <p:cNvPr id="1063" name="Google Shape;1063;p77"/>
          <p:cNvSpPr txBox="1"/>
          <p:nvPr/>
        </p:nvSpPr>
        <p:spPr>
          <a:xfrm>
            <a:off x="1390824" y="4515775"/>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Let’s reflect together</a:t>
            </a:r>
            <a:endParaRPr sz="1800">
              <a:solidFill>
                <a:srgbClr val="4B0550"/>
              </a:solidFill>
              <a:latin typeface="Optimistic Text"/>
              <a:ea typeface="Optimistic Text"/>
              <a:cs typeface="Optimistic Text"/>
              <a:sym typeface="Optimistic Text"/>
            </a:endParaRPr>
          </a:p>
        </p:txBody>
      </p:sp>
      <p:sp>
        <p:nvSpPr>
          <p:cNvPr id="1064" name="Google Shape;1064;p77"/>
          <p:cNvSpPr txBox="1"/>
          <p:nvPr/>
        </p:nvSpPr>
        <p:spPr>
          <a:xfrm>
            <a:off x="1774622" y="6184575"/>
            <a:ext cx="25320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What surprised you about it?</a:t>
            </a:r>
            <a:endParaRPr sz="1800">
              <a:solidFill>
                <a:srgbClr val="4B0550"/>
              </a:solidFill>
              <a:latin typeface="Optimistic Text"/>
              <a:ea typeface="Optimistic Text"/>
              <a:cs typeface="Optimistic Text"/>
              <a:sym typeface="Optimistic Text"/>
            </a:endParaRPr>
          </a:p>
        </p:txBody>
      </p:sp>
      <p:sp>
        <p:nvSpPr>
          <p:cNvPr id="1065" name="Google Shape;1065;p77"/>
          <p:cNvSpPr txBox="1"/>
          <p:nvPr/>
        </p:nvSpPr>
        <p:spPr>
          <a:xfrm>
            <a:off x="1774622" y="6853900"/>
            <a:ext cx="25320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Did it feel human or robotic? Why?</a:t>
            </a:r>
            <a:endParaRPr sz="1800">
              <a:solidFill>
                <a:srgbClr val="4B0550"/>
              </a:solidFill>
              <a:latin typeface="Optimistic Text"/>
              <a:ea typeface="Optimistic Text"/>
              <a:cs typeface="Optimistic Text"/>
              <a:sym typeface="Optimistic Text"/>
            </a:endParaRPr>
          </a:p>
        </p:txBody>
      </p:sp>
      <p:grpSp>
        <p:nvGrpSpPr>
          <p:cNvPr id="1066" name="Google Shape;1066;p77"/>
          <p:cNvGrpSpPr/>
          <p:nvPr/>
        </p:nvGrpSpPr>
        <p:grpSpPr>
          <a:xfrm>
            <a:off x="1390824" y="5385428"/>
            <a:ext cx="178839" cy="159068"/>
            <a:chOff x="1714674" y="5538078"/>
            <a:chExt cx="178839" cy="159068"/>
          </a:xfrm>
        </p:grpSpPr>
        <p:sp>
          <p:nvSpPr>
            <p:cNvPr id="1067" name="Google Shape;1067;p77"/>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068" name="Google Shape;1068;p77"/>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069" name="Google Shape;1069;p77"/>
          <p:cNvGrpSpPr/>
          <p:nvPr/>
        </p:nvGrpSpPr>
        <p:grpSpPr>
          <a:xfrm>
            <a:off x="1390824" y="6238483"/>
            <a:ext cx="178839" cy="159068"/>
            <a:chOff x="1714674" y="6442783"/>
            <a:chExt cx="178839" cy="159068"/>
          </a:xfrm>
        </p:grpSpPr>
        <p:sp>
          <p:nvSpPr>
            <p:cNvPr id="1070" name="Google Shape;1070;p77"/>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071" name="Google Shape;1071;p77"/>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072" name="Google Shape;1072;p77"/>
          <p:cNvGrpSpPr/>
          <p:nvPr/>
        </p:nvGrpSpPr>
        <p:grpSpPr>
          <a:xfrm>
            <a:off x="1390824" y="6918599"/>
            <a:ext cx="178839" cy="159068"/>
            <a:chOff x="1714674" y="7115499"/>
            <a:chExt cx="178839" cy="159068"/>
          </a:xfrm>
        </p:grpSpPr>
        <p:sp>
          <p:nvSpPr>
            <p:cNvPr id="1073" name="Google Shape;1073;p77"/>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074" name="Google Shape;1074;p77"/>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075" name="Google Shape;1075;p77"/>
          <p:cNvSpPr txBox="1"/>
          <p:nvPr/>
        </p:nvSpPr>
        <p:spPr>
          <a:xfrm>
            <a:off x="1774623" y="5326635"/>
            <a:ext cx="24471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What did you create (text/video/image)?</a:t>
            </a:r>
            <a:endParaRPr sz="1800">
              <a:solidFill>
                <a:srgbClr val="4B0550"/>
              </a:solidFill>
              <a:latin typeface="Optimistic Text"/>
              <a:ea typeface="Optimistic Text"/>
              <a:cs typeface="Optimistic Text"/>
              <a:sym typeface="Optimistic Text"/>
            </a:endParaRPr>
          </a:p>
        </p:txBody>
      </p:sp>
      <p:sp>
        <p:nvSpPr>
          <p:cNvPr id="1076" name="Google Shape;1076;p77"/>
          <p:cNvSpPr/>
          <p:nvPr/>
        </p:nvSpPr>
        <p:spPr>
          <a:xfrm>
            <a:off x="6659879" y="3383625"/>
            <a:ext cx="5228700" cy="4365600"/>
          </a:xfrm>
          <a:prstGeom prst="roundRect">
            <a:avLst>
              <a:gd fmla="val 5585" name="adj"/>
            </a:avLst>
          </a:prstGeom>
          <a:solidFill>
            <a:srgbClr val="EF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77" name="Google Shape;1077;p77"/>
          <p:cNvSpPr txBox="1"/>
          <p:nvPr/>
        </p:nvSpPr>
        <p:spPr>
          <a:xfrm>
            <a:off x="7090039" y="4515775"/>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Key Insight</a:t>
            </a:r>
            <a:endParaRPr sz="1800">
              <a:solidFill>
                <a:srgbClr val="4B0550"/>
              </a:solidFill>
              <a:latin typeface="Optimistic Text"/>
              <a:ea typeface="Optimistic Text"/>
              <a:cs typeface="Optimistic Text"/>
              <a:sym typeface="Optimistic Text"/>
            </a:endParaRPr>
          </a:p>
        </p:txBody>
      </p:sp>
      <p:sp>
        <p:nvSpPr>
          <p:cNvPr id="1078" name="Google Shape;1078;p77"/>
          <p:cNvSpPr txBox="1"/>
          <p:nvPr/>
        </p:nvSpPr>
        <p:spPr>
          <a:xfrm>
            <a:off x="7090039" y="5326625"/>
            <a:ext cx="3195000" cy="13854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AI is smart… but your creativity, culture, and emotions are what make the magic real. AI doesn’t replace you – it works with you.</a:t>
            </a:r>
            <a:endParaRPr sz="1800">
              <a:solidFill>
                <a:srgbClr val="4B0550"/>
              </a:solidFill>
              <a:latin typeface="Optimistic Text"/>
              <a:ea typeface="Optimistic Text"/>
              <a:cs typeface="Optimistic Text"/>
              <a:sym typeface="Optimistic Text"/>
            </a:endParaRPr>
          </a:p>
        </p:txBody>
      </p:sp>
      <p:sp>
        <p:nvSpPr>
          <p:cNvPr id="1079" name="Google Shape;1079;p77"/>
          <p:cNvSpPr/>
          <p:nvPr/>
        </p:nvSpPr>
        <p:spPr>
          <a:xfrm>
            <a:off x="12831575" y="3081150"/>
            <a:ext cx="3923100" cy="4999500"/>
          </a:xfrm>
          <a:prstGeom prst="roundRect">
            <a:avLst>
              <a:gd fmla="val 5585"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80" name="Google Shape;1080;p77"/>
          <p:cNvSpPr txBox="1"/>
          <p:nvPr/>
        </p:nvSpPr>
        <p:spPr>
          <a:xfrm>
            <a:off x="13151349" y="4744375"/>
            <a:ext cx="2915700" cy="7302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Interactive Element:</a:t>
            </a:r>
            <a:endParaRPr b="1" sz="1800">
              <a:solidFill>
                <a:schemeClr val="lt2"/>
              </a:solidFill>
              <a:latin typeface="Optimistic Text"/>
              <a:ea typeface="Optimistic Text"/>
              <a:cs typeface="Optimistic Text"/>
              <a:sym typeface="Optimistic Text"/>
            </a:endParaRPr>
          </a:p>
          <a:p>
            <a:pPr indent="0" lvl="0" marL="1905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AI Creativity Rating</a:t>
            </a:r>
            <a:endParaRPr sz="1800">
              <a:solidFill>
                <a:schemeClr val="lt2"/>
              </a:solidFill>
              <a:latin typeface="Optimistic Text"/>
              <a:ea typeface="Optimistic Text"/>
              <a:cs typeface="Optimistic Text"/>
              <a:sym typeface="Optimistic Text"/>
            </a:endParaRPr>
          </a:p>
        </p:txBody>
      </p:sp>
      <p:sp>
        <p:nvSpPr>
          <p:cNvPr id="1081" name="Google Shape;1081;p77"/>
          <p:cNvSpPr txBox="1"/>
          <p:nvPr/>
        </p:nvSpPr>
        <p:spPr>
          <a:xfrm>
            <a:off x="13151350" y="5631425"/>
            <a:ext cx="31950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On a scale of 1–5, how creative was your AI result?</a:t>
            </a:r>
            <a:endParaRPr sz="1800">
              <a:solidFill>
                <a:schemeClr val="lt2"/>
              </a:solidFill>
              <a:latin typeface="Optimistic Text"/>
              <a:ea typeface="Optimistic Text"/>
              <a:cs typeface="Optimistic Text"/>
              <a:sym typeface="Optimistic Text"/>
            </a:endParaRPr>
          </a:p>
        </p:txBody>
      </p:sp>
      <p:sp>
        <p:nvSpPr>
          <p:cNvPr id="1082" name="Google Shape;1082;p77"/>
          <p:cNvSpPr/>
          <p:nvPr/>
        </p:nvSpPr>
        <p:spPr>
          <a:xfrm>
            <a:off x="13161950" y="6430325"/>
            <a:ext cx="586500" cy="586500"/>
          </a:xfrm>
          <a:prstGeom prst="roundRect">
            <a:avLst>
              <a:gd fmla="val 16667" name="adj"/>
            </a:avLst>
          </a:prstGeom>
          <a:solidFill>
            <a:srgbClr val="F0EBF4"/>
          </a:solidFill>
          <a:ln>
            <a:noFill/>
          </a:ln>
        </p:spPr>
        <p:txBody>
          <a:bodyPr anchorCtr="0" anchor="ctr" bIns="74200" lIns="74200" spcFirstLastPara="1" rIns="74200" wrap="square" tIns="74200">
            <a:noAutofit/>
          </a:bodyPr>
          <a:lstStyle/>
          <a:p>
            <a:pPr indent="0" lvl="0" marL="0" rtl="0" algn="ctr">
              <a:spcBef>
                <a:spcPts val="0"/>
              </a:spcBef>
              <a:spcAft>
                <a:spcPts val="0"/>
              </a:spcAft>
              <a:buNone/>
            </a:pPr>
            <a:r>
              <a:t/>
            </a:r>
            <a:endParaRPr sz="1136"/>
          </a:p>
        </p:txBody>
      </p:sp>
      <p:sp>
        <p:nvSpPr>
          <p:cNvPr id="1083" name="Google Shape;1083;p77"/>
          <p:cNvSpPr/>
          <p:nvPr/>
        </p:nvSpPr>
        <p:spPr>
          <a:xfrm>
            <a:off x="13856324" y="6430325"/>
            <a:ext cx="586500" cy="586500"/>
          </a:xfrm>
          <a:prstGeom prst="roundRect">
            <a:avLst>
              <a:gd fmla="val 16667" name="adj"/>
            </a:avLst>
          </a:prstGeom>
          <a:solidFill>
            <a:srgbClr val="F0EBF4"/>
          </a:solidFill>
          <a:ln>
            <a:noFill/>
          </a:ln>
        </p:spPr>
        <p:txBody>
          <a:bodyPr anchorCtr="0" anchor="ctr" bIns="74200" lIns="74200" spcFirstLastPara="1" rIns="74200" wrap="square" tIns="74200">
            <a:noAutofit/>
          </a:bodyPr>
          <a:lstStyle/>
          <a:p>
            <a:pPr indent="0" lvl="0" marL="0" rtl="0" algn="ctr">
              <a:spcBef>
                <a:spcPts val="0"/>
              </a:spcBef>
              <a:spcAft>
                <a:spcPts val="0"/>
              </a:spcAft>
              <a:buNone/>
            </a:pPr>
            <a:r>
              <a:t/>
            </a:r>
            <a:endParaRPr sz="1136"/>
          </a:p>
        </p:txBody>
      </p:sp>
      <p:sp>
        <p:nvSpPr>
          <p:cNvPr id="1084" name="Google Shape;1084;p77"/>
          <p:cNvSpPr/>
          <p:nvPr/>
        </p:nvSpPr>
        <p:spPr>
          <a:xfrm>
            <a:off x="14550698" y="6430325"/>
            <a:ext cx="586500" cy="586500"/>
          </a:xfrm>
          <a:prstGeom prst="roundRect">
            <a:avLst>
              <a:gd fmla="val 16667" name="adj"/>
            </a:avLst>
          </a:prstGeom>
          <a:solidFill>
            <a:srgbClr val="F0EBF4"/>
          </a:solidFill>
          <a:ln>
            <a:noFill/>
          </a:ln>
        </p:spPr>
        <p:txBody>
          <a:bodyPr anchorCtr="0" anchor="ctr" bIns="74200" lIns="74200" spcFirstLastPara="1" rIns="74200" wrap="square" tIns="74200">
            <a:noAutofit/>
          </a:bodyPr>
          <a:lstStyle/>
          <a:p>
            <a:pPr indent="0" lvl="0" marL="0" rtl="0" algn="ctr">
              <a:spcBef>
                <a:spcPts val="0"/>
              </a:spcBef>
              <a:spcAft>
                <a:spcPts val="0"/>
              </a:spcAft>
              <a:buNone/>
            </a:pPr>
            <a:r>
              <a:t/>
            </a:r>
            <a:endParaRPr sz="1136"/>
          </a:p>
        </p:txBody>
      </p:sp>
      <p:sp>
        <p:nvSpPr>
          <p:cNvPr id="1085" name="Google Shape;1085;p77"/>
          <p:cNvSpPr/>
          <p:nvPr/>
        </p:nvSpPr>
        <p:spPr>
          <a:xfrm>
            <a:off x="15245072" y="6430325"/>
            <a:ext cx="586500" cy="586500"/>
          </a:xfrm>
          <a:prstGeom prst="roundRect">
            <a:avLst>
              <a:gd fmla="val 16667" name="adj"/>
            </a:avLst>
          </a:prstGeom>
          <a:solidFill>
            <a:srgbClr val="F0EBF4"/>
          </a:solidFill>
          <a:ln>
            <a:noFill/>
          </a:ln>
        </p:spPr>
        <p:txBody>
          <a:bodyPr anchorCtr="0" anchor="ctr" bIns="74200" lIns="74200" spcFirstLastPara="1" rIns="74200" wrap="square" tIns="74200">
            <a:noAutofit/>
          </a:bodyPr>
          <a:lstStyle/>
          <a:p>
            <a:pPr indent="0" lvl="0" marL="0" rtl="0" algn="ctr">
              <a:spcBef>
                <a:spcPts val="0"/>
              </a:spcBef>
              <a:spcAft>
                <a:spcPts val="0"/>
              </a:spcAft>
              <a:buNone/>
            </a:pPr>
            <a:r>
              <a:t/>
            </a:r>
            <a:endParaRPr sz="1136"/>
          </a:p>
        </p:txBody>
      </p:sp>
      <p:sp>
        <p:nvSpPr>
          <p:cNvPr id="1086" name="Google Shape;1086;p77"/>
          <p:cNvSpPr/>
          <p:nvPr/>
        </p:nvSpPr>
        <p:spPr>
          <a:xfrm>
            <a:off x="15910872" y="6430325"/>
            <a:ext cx="586500" cy="586500"/>
          </a:xfrm>
          <a:prstGeom prst="roundRect">
            <a:avLst>
              <a:gd fmla="val 16667" name="adj"/>
            </a:avLst>
          </a:prstGeom>
          <a:solidFill>
            <a:srgbClr val="F0EBF4"/>
          </a:solidFill>
          <a:ln>
            <a:noFill/>
          </a:ln>
        </p:spPr>
        <p:txBody>
          <a:bodyPr anchorCtr="0" anchor="ctr" bIns="74200" lIns="74200" spcFirstLastPara="1" rIns="74200" wrap="square" tIns="74200">
            <a:noAutofit/>
          </a:bodyPr>
          <a:lstStyle/>
          <a:p>
            <a:pPr indent="0" lvl="0" marL="0" rtl="0" algn="ctr">
              <a:spcBef>
                <a:spcPts val="0"/>
              </a:spcBef>
              <a:spcAft>
                <a:spcPts val="0"/>
              </a:spcAft>
              <a:buNone/>
            </a:pPr>
            <a:r>
              <a:t/>
            </a:r>
            <a:endParaRPr sz="1136"/>
          </a:p>
        </p:txBody>
      </p:sp>
      <p:sp>
        <p:nvSpPr>
          <p:cNvPr id="1087" name="Google Shape;1087;p77"/>
          <p:cNvSpPr txBox="1"/>
          <p:nvPr/>
        </p:nvSpPr>
        <p:spPr>
          <a:xfrm>
            <a:off x="13237550" y="6448775"/>
            <a:ext cx="435300" cy="5496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 sz="3000">
                <a:solidFill>
                  <a:srgbClr val="4B0550"/>
                </a:solidFill>
                <a:latin typeface="Optimistic Text"/>
                <a:ea typeface="Optimistic Text"/>
                <a:cs typeface="Optimistic Text"/>
                <a:sym typeface="Optimistic Text"/>
              </a:rPr>
              <a:t>1</a:t>
            </a:r>
            <a:endParaRPr sz="3000">
              <a:solidFill>
                <a:srgbClr val="4B0550"/>
              </a:solidFill>
              <a:latin typeface="Optimistic Text"/>
              <a:ea typeface="Optimistic Text"/>
              <a:cs typeface="Optimistic Text"/>
              <a:sym typeface="Optimistic Text"/>
            </a:endParaRPr>
          </a:p>
        </p:txBody>
      </p:sp>
      <p:sp>
        <p:nvSpPr>
          <p:cNvPr id="1088" name="Google Shape;1088;p77"/>
          <p:cNvSpPr txBox="1"/>
          <p:nvPr/>
        </p:nvSpPr>
        <p:spPr>
          <a:xfrm>
            <a:off x="13931925" y="6448775"/>
            <a:ext cx="435300" cy="5496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 sz="3000">
                <a:solidFill>
                  <a:srgbClr val="4B0550"/>
                </a:solidFill>
                <a:latin typeface="Optimistic Text"/>
                <a:ea typeface="Optimistic Text"/>
                <a:cs typeface="Optimistic Text"/>
                <a:sym typeface="Optimistic Text"/>
              </a:rPr>
              <a:t>2</a:t>
            </a:r>
            <a:endParaRPr sz="3000">
              <a:solidFill>
                <a:srgbClr val="4B0550"/>
              </a:solidFill>
              <a:latin typeface="Optimistic Text"/>
              <a:ea typeface="Optimistic Text"/>
              <a:cs typeface="Optimistic Text"/>
              <a:sym typeface="Optimistic Text"/>
            </a:endParaRPr>
          </a:p>
        </p:txBody>
      </p:sp>
      <p:sp>
        <p:nvSpPr>
          <p:cNvPr id="1089" name="Google Shape;1089;p77"/>
          <p:cNvSpPr txBox="1"/>
          <p:nvPr/>
        </p:nvSpPr>
        <p:spPr>
          <a:xfrm>
            <a:off x="14612013" y="6448775"/>
            <a:ext cx="435300" cy="5496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 sz="3000">
                <a:solidFill>
                  <a:srgbClr val="4B0550"/>
                </a:solidFill>
                <a:latin typeface="Optimistic Text"/>
                <a:ea typeface="Optimistic Text"/>
                <a:cs typeface="Optimistic Text"/>
                <a:sym typeface="Optimistic Text"/>
              </a:rPr>
              <a:t>3</a:t>
            </a:r>
            <a:endParaRPr sz="3000">
              <a:solidFill>
                <a:srgbClr val="4B0550"/>
              </a:solidFill>
              <a:latin typeface="Optimistic Text"/>
              <a:ea typeface="Optimistic Text"/>
              <a:cs typeface="Optimistic Text"/>
              <a:sym typeface="Optimistic Text"/>
            </a:endParaRPr>
          </a:p>
        </p:txBody>
      </p:sp>
      <p:sp>
        <p:nvSpPr>
          <p:cNvPr id="1090" name="Google Shape;1090;p77"/>
          <p:cNvSpPr txBox="1"/>
          <p:nvPr/>
        </p:nvSpPr>
        <p:spPr>
          <a:xfrm>
            <a:off x="15320675" y="6448775"/>
            <a:ext cx="435300" cy="5496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 sz="3000">
                <a:solidFill>
                  <a:srgbClr val="4B0550"/>
                </a:solidFill>
                <a:latin typeface="Optimistic Text"/>
                <a:ea typeface="Optimistic Text"/>
                <a:cs typeface="Optimistic Text"/>
                <a:sym typeface="Optimistic Text"/>
              </a:rPr>
              <a:t>4</a:t>
            </a:r>
            <a:endParaRPr sz="3000">
              <a:solidFill>
                <a:srgbClr val="4B0550"/>
              </a:solidFill>
              <a:latin typeface="Optimistic Text"/>
              <a:ea typeface="Optimistic Text"/>
              <a:cs typeface="Optimistic Text"/>
              <a:sym typeface="Optimistic Text"/>
            </a:endParaRPr>
          </a:p>
        </p:txBody>
      </p:sp>
      <p:sp>
        <p:nvSpPr>
          <p:cNvPr id="1091" name="Google Shape;1091;p77"/>
          <p:cNvSpPr txBox="1"/>
          <p:nvPr/>
        </p:nvSpPr>
        <p:spPr>
          <a:xfrm>
            <a:off x="15986500" y="6448775"/>
            <a:ext cx="435300" cy="5496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b="1" lang="en" sz="3000">
                <a:solidFill>
                  <a:srgbClr val="4B0550"/>
                </a:solidFill>
                <a:latin typeface="Optimistic Text"/>
                <a:ea typeface="Optimistic Text"/>
                <a:cs typeface="Optimistic Text"/>
                <a:sym typeface="Optimistic Text"/>
              </a:rPr>
              <a:t>5</a:t>
            </a:r>
            <a:endParaRPr sz="3000">
              <a:solidFill>
                <a:srgbClr val="4B0550"/>
              </a:solidFill>
              <a:latin typeface="Optimistic Text"/>
              <a:ea typeface="Optimistic Text"/>
              <a:cs typeface="Optimistic Text"/>
              <a:sym typeface="Optimistic Text"/>
            </a:endParaRPr>
          </a:p>
        </p:txBody>
      </p:sp>
      <p:pic>
        <p:nvPicPr>
          <p:cNvPr id="1092" name="Google Shape;1092;p77" title="Asset 71.png"/>
          <p:cNvPicPr preferRelativeResize="0"/>
          <p:nvPr/>
        </p:nvPicPr>
        <p:blipFill>
          <a:blip r:embed="rId3">
            <a:alphaModFix/>
          </a:blip>
          <a:stretch>
            <a:fillRect/>
          </a:stretch>
        </p:blipFill>
        <p:spPr>
          <a:xfrm>
            <a:off x="10558029" y="3686050"/>
            <a:ext cx="1035954" cy="1640556"/>
          </a:xfrm>
          <a:prstGeom prst="rect">
            <a:avLst/>
          </a:prstGeom>
          <a:noFill/>
          <a:ln>
            <a:noFill/>
          </a:ln>
        </p:spPr>
      </p:pic>
      <p:pic>
        <p:nvPicPr>
          <p:cNvPr id="1093" name="Google Shape;1093;p77" title="Asset 72.png"/>
          <p:cNvPicPr preferRelativeResize="0"/>
          <p:nvPr/>
        </p:nvPicPr>
        <p:blipFill>
          <a:blip r:embed="rId4">
            <a:alphaModFix/>
          </a:blip>
          <a:stretch>
            <a:fillRect/>
          </a:stretch>
        </p:blipFill>
        <p:spPr>
          <a:xfrm>
            <a:off x="4588000" y="3694889"/>
            <a:ext cx="1212738" cy="1622877"/>
          </a:xfrm>
          <a:prstGeom prst="rect">
            <a:avLst/>
          </a:prstGeom>
          <a:noFill/>
          <a:ln>
            <a:noFill/>
          </a:ln>
        </p:spPr>
      </p:pic>
      <p:pic>
        <p:nvPicPr>
          <p:cNvPr id="1094" name="Google Shape;1094;p77" title="Asset 73.png"/>
          <p:cNvPicPr preferRelativeResize="0"/>
          <p:nvPr/>
        </p:nvPicPr>
        <p:blipFill>
          <a:blip r:embed="rId5">
            <a:alphaModFix/>
          </a:blip>
          <a:stretch>
            <a:fillRect/>
          </a:stretch>
        </p:blipFill>
        <p:spPr>
          <a:xfrm>
            <a:off x="13237550" y="3671909"/>
            <a:ext cx="761223" cy="7302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8" name="Shape 1098"/>
        <p:cNvGrpSpPr/>
        <p:nvPr/>
      </p:nvGrpSpPr>
      <p:grpSpPr>
        <a:xfrm>
          <a:off x="0" y="0"/>
          <a:ext cx="0" cy="0"/>
          <a:chOff x="0" y="0"/>
          <a:chExt cx="0" cy="0"/>
        </a:xfrm>
      </p:grpSpPr>
      <p:sp>
        <p:nvSpPr>
          <p:cNvPr id="1099" name="Google Shape;1099;p78"/>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AI Ethics &amp; Safety</a:t>
            </a:r>
            <a:endParaRPr b="1" sz="5400">
              <a:solidFill>
                <a:srgbClr val="FFFFFF"/>
              </a:solidFill>
              <a:latin typeface="Optimistic Display"/>
              <a:ea typeface="Optimistic Display"/>
              <a:cs typeface="Optimistic Display"/>
              <a:sym typeface="Optimistic Display"/>
            </a:endParaRPr>
          </a:p>
        </p:txBody>
      </p:sp>
      <p:sp>
        <p:nvSpPr>
          <p:cNvPr id="1100" name="Google Shape;1100;p78"/>
          <p:cNvSpPr txBox="1"/>
          <p:nvPr/>
        </p:nvSpPr>
        <p:spPr>
          <a:xfrm>
            <a:off x="704101" y="54979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BEING SMART ABOUT AI</a:t>
            </a:r>
            <a:endParaRPr>
              <a:solidFill>
                <a:srgbClr val="FFFFFF"/>
              </a:solidFill>
              <a:latin typeface="Optimistic Text"/>
              <a:ea typeface="Optimistic Text"/>
              <a:cs typeface="Optimistic Text"/>
              <a:sym typeface="Optimistic Text"/>
            </a:endParaRPr>
          </a:p>
        </p:txBody>
      </p:sp>
      <p:pic>
        <p:nvPicPr>
          <p:cNvPr id="1101" name="Google Shape;1101;p78" title="Turkish Asset 04.png"/>
          <p:cNvPicPr preferRelativeResize="0"/>
          <p:nvPr/>
        </p:nvPicPr>
        <p:blipFill rotWithShape="1">
          <a:blip r:embed="rId3">
            <a:alphaModFix/>
          </a:blip>
          <a:srcRect b="25215" l="0" r="0" t="8167"/>
          <a:stretch/>
        </p:blipFill>
        <p:spPr>
          <a:xfrm>
            <a:off x="5937787" y="0"/>
            <a:ext cx="12350213" cy="10287002"/>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5" name="Shape 1105"/>
        <p:cNvGrpSpPr/>
        <p:nvPr/>
      </p:nvGrpSpPr>
      <p:grpSpPr>
        <a:xfrm>
          <a:off x="0" y="0"/>
          <a:ext cx="0" cy="0"/>
          <a:chOff x="0" y="0"/>
          <a:chExt cx="0" cy="0"/>
        </a:xfrm>
      </p:grpSpPr>
      <p:sp>
        <p:nvSpPr>
          <p:cNvPr id="1106" name="Google Shape;1106;p79"/>
          <p:cNvSpPr/>
          <p:nvPr/>
        </p:nvSpPr>
        <p:spPr>
          <a:xfrm>
            <a:off x="6144200" y="2442300"/>
            <a:ext cx="4905900" cy="5531700"/>
          </a:xfrm>
          <a:prstGeom prst="roundRect">
            <a:avLst>
              <a:gd fmla="val 5725"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07" name="Google Shape;1107;p79"/>
          <p:cNvSpPr txBox="1"/>
          <p:nvPr/>
        </p:nvSpPr>
        <p:spPr>
          <a:xfrm>
            <a:off x="6573074" y="3810000"/>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What AI Can’t Do</a:t>
            </a:r>
            <a:endParaRPr b="1" sz="1800">
              <a:solidFill>
                <a:schemeClr val="lt2"/>
              </a:solidFill>
              <a:latin typeface="Optimistic Text"/>
              <a:ea typeface="Optimistic Text"/>
              <a:cs typeface="Optimistic Text"/>
              <a:sym typeface="Optimistic Text"/>
            </a:endParaRPr>
          </a:p>
        </p:txBody>
      </p:sp>
      <p:sp>
        <p:nvSpPr>
          <p:cNvPr id="1108" name="Google Shape;1108;p79"/>
          <p:cNvSpPr txBox="1"/>
          <p:nvPr/>
        </p:nvSpPr>
        <p:spPr>
          <a:xfrm>
            <a:off x="6956876" y="5340625"/>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Truly understand your culture or context</a:t>
            </a:r>
            <a:endParaRPr sz="1800">
              <a:solidFill>
                <a:schemeClr val="lt2"/>
              </a:solidFill>
              <a:latin typeface="Optimistic Text"/>
              <a:ea typeface="Optimistic Text"/>
              <a:cs typeface="Optimistic Text"/>
              <a:sym typeface="Optimistic Text"/>
            </a:endParaRPr>
          </a:p>
        </p:txBody>
      </p:sp>
      <p:sp>
        <p:nvSpPr>
          <p:cNvPr id="1109" name="Google Shape;1109;p79"/>
          <p:cNvSpPr txBox="1"/>
          <p:nvPr/>
        </p:nvSpPr>
        <p:spPr>
          <a:xfrm>
            <a:off x="6956876" y="6071925"/>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Behave like a human or apply common sense</a:t>
            </a:r>
            <a:endParaRPr sz="1800">
              <a:solidFill>
                <a:schemeClr val="lt2"/>
              </a:solidFill>
              <a:latin typeface="Optimistic Text"/>
              <a:ea typeface="Optimistic Text"/>
              <a:cs typeface="Optimistic Text"/>
              <a:sym typeface="Optimistic Text"/>
            </a:endParaRPr>
          </a:p>
        </p:txBody>
      </p:sp>
      <p:grpSp>
        <p:nvGrpSpPr>
          <p:cNvPr id="1110" name="Google Shape;1110;p79"/>
          <p:cNvGrpSpPr/>
          <p:nvPr/>
        </p:nvGrpSpPr>
        <p:grpSpPr>
          <a:xfrm>
            <a:off x="6573073" y="4603453"/>
            <a:ext cx="178839" cy="159068"/>
            <a:chOff x="1714674" y="5538078"/>
            <a:chExt cx="178839" cy="159068"/>
          </a:xfrm>
        </p:grpSpPr>
        <p:sp>
          <p:nvSpPr>
            <p:cNvPr id="1111" name="Google Shape;1111;p79"/>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12" name="Google Shape;1112;p79"/>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13" name="Google Shape;1113;p79"/>
          <p:cNvGrpSpPr/>
          <p:nvPr/>
        </p:nvGrpSpPr>
        <p:grpSpPr>
          <a:xfrm>
            <a:off x="6573073" y="5394533"/>
            <a:ext cx="178839" cy="159068"/>
            <a:chOff x="1714674" y="6442783"/>
            <a:chExt cx="178839" cy="159068"/>
          </a:xfrm>
        </p:grpSpPr>
        <p:sp>
          <p:nvSpPr>
            <p:cNvPr id="1114" name="Google Shape;1114;p79"/>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15" name="Google Shape;1115;p79"/>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16" name="Google Shape;1116;p79"/>
          <p:cNvGrpSpPr/>
          <p:nvPr/>
        </p:nvGrpSpPr>
        <p:grpSpPr>
          <a:xfrm>
            <a:off x="6573073" y="6136624"/>
            <a:ext cx="178839" cy="159068"/>
            <a:chOff x="1714674" y="7115499"/>
            <a:chExt cx="178839" cy="159068"/>
          </a:xfrm>
        </p:grpSpPr>
        <p:sp>
          <p:nvSpPr>
            <p:cNvPr id="1117" name="Google Shape;1117;p79"/>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18" name="Google Shape;1118;p79"/>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119" name="Google Shape;1119;p79"/>
          <p:cNvSpPr txBox="1"/>
          <p:nvPr/>
        </p:nvSpPr>
        <p:spPr>
          <a:xfrm>
            <a:off x="6956876" y="45446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Feel emotions like happiness or sadness</a:t>
            </a:r>
            <a:endParaRPr sz="1800">
              <a:solidFill>
                <a:schemeClr val="lt2"/>
              </a:solidFill>
              <a:latin typeface="Optimistic Text"/>
              <a:ea typeface="Optimistic Text"/>
              <a:cs typeface="Optimistic Text"/>
              <a:sym typeface="Optimistic Text"/>
            </a:endParaRPr>
          </a:p>
        </p:txBody>
      </p:sp>
      <p:sp>
        <p:nvSpPr>
          <p:cNvPr id="1120" name="Google Shape;1120;p79"/>
          <p:cNvSpPr txBox="1"/>
          <p:nvPr/>
        </p:nvSpPr>
        <p:spPr>
          <a:xfrm>
            <a:off x="6956876" y="6803225"/>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Always be right — it can make mistakes!</a:t>
            </a:r>
            <a:endParaRPr sz="1800">
              <a:solidFill>
                <a:schemeClr val="lt2"/>
              </a:solidFill>
              <a:latin typeface="Optimistic Text"/>
              <a:ea typeface="Optimistic Text"/>
              <a:cs typeface="Optimistic Text"/>
              <a:sym typeface="Optimistic Text"/>
            </a:endParaRPr>
          </a:p>
        </p:txBody>
      </p:sp>
      <p:grpSp>
        <p:nvGrpSpPr>
          <p:cNvPr id="1121" name="Google Shape;1121;p79"/>
          <p:cNvGrpSpPr/>
          <p:nvPr/>
        </p:nvGrpSpPr>
        <p:grpSpPr>
          <a:xfrm>
            <a:off x="6573073" y="6867924"/>
            <a:ext cx="178839" cy="159068"/>
            <a:chOff x="1714674" y="7115499"/>
            <a:chExt cx="178839" cy="159068"/>
          </a:xfrm>
        </p:grpSpPr>
        <p:sp>
          <p:nvSpPr>
            <p:cNvPr id="1122" name="Google Shape;1122;p79"/>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23" name="Google Shape;1123;p79"/>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chemeClr val="lt2"/>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124" name="Google Shape;1124;p79"/>
          <p:cNvSpPr txBox="1"/>
          <p:nvPr/>
        </p:nvSpPr>
        <p:spPr>
          <a:xfrm>
            <a:off x="700500" y="1588400"/>
            <a:ext cx="5395500" cy="5541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3600">
                <a:solidFill>
                  <a:srgbClr val="4B0550"/>
                </a:solidFill>
                <a:latin typeface="Optimistic Display"/>
                <a:ea typeface="Optimistic Display"/>
                <a:cs typeface="Optimistic Display"/>
                <a:sym typeface="Optimistic Display"/>
              </a:rPr>
              <a:t>What AI can and can’t do</a:t>
            </a:r>
            <a:endParaRPr b="1" sz="3600">
              <a:solidFill>
                <a:srgbClr val="4B0550"/>
              </a:solidFill>
              <a:latin typeface="Optimistic Display"/>
              <a:ea typeface="Optimistic Display"/>
              <a:cs typeface="Optimistic Display"/>
              <a:sym typeface="Optimistic Display"/>
            </a:endParaRPr>
          </a:p>
        </p:txBody>
      </p:sp>
      <p:sp>
        <p:nvSpPr>
          <p:cNvPr id="1125" name="Google Shape;1125;p79"/>
          <p:cNvSpPr/>
          <p:nvPr/>
        </p:nvSpPr>
        <p:spPr>
          <a:xfrm>
            <a:off x="720475" y="2442300"/>
            <a:ext cx="4905900" cy="5531700"/>
          </a:xfrm>
          <a:prstGeom prst="roundRect">
            <a:avLst>
              <a:gd fmla="val 5725"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26" name="Google Shape;1126;p79"/>
          <p:cNvSpPr txBox="1"/>
          <p:nvPr/>
        </p:nvSpPr>
        <p:spPr>
          <a:xfrm>
            <a:off x="1149349" y="3810000"/>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What AI Can Do</a:t>
            </a:r>
            <a:endParaRPr b="1" sz="1800">
              <a:solidFill>
                <a:srgbClr val="4B0550"/>
              </a:solidFill>
              <a:latin typeface="Optimistic Text"/>
              <a:ea typeface="Optimistic Text"/>
              <a:cs typeface="Optimistic Text"/>
              <a:sym typeface="Optimistic Text"/>
            </a:endParaRPr>
          </a:p>
        </p:txBody>
      </p:sp>
      <p:sp>
        <p:nvSpPr>
          <p:cNvPr id="1127" name="Google Shape;1127;p79"/>
          <p:cNvSpPr txBox="1"/>
          <p:nvPr/>
        </p:nvSpPr>
        <p:spPr>
          <a:xfrm>
            <a:off x="1533151" y="5402600"/>
            <a:ext cx="33927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Chat, write, and translate</a:t>
            </a:r>
            <a:endParaRPr sz="1800">
              <a:solidFill>
                <a:srgbClr val="4B0550"/>
              </a:solidFill>
              <a:latin typeface="Optimistic Text"/>
              <a:ea typeface="Optimistic Text"/>
              <a:cs typeface="Optimistic Text"/>
              <a:sym typeface="Optimistic Text"/>
            </a:endParaRPr>
          </a:p>
        </p:txBody>
      </p:sp>
      <p:sp>
        <p:nvSpPr>
          <p:cNvPr id="1128" name="Google Shape;1128;p79"/>
          <p:cNvSpPr txBox="1"/>
          <p:nvPr/>
        </p:nvSpPr>
        <p:spPr>
          <a:xfrm>
            <a:off x="1533151" y="5983650"/>
            <a:ext cx="33927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Recognize voices and faces</a:t>
            </a:r>
            <a:endParaRPr sz="1800">
              <a:solidFill>
                <a:srgbClr val="4B0550"/>
              </a:solidFill>
              <a:latin typeface="Optimistic Text"/>
              <a:ea typeface="Optimistic Text"/>
              <a:cs typeface="Optimistic Text"/>
              <a:sym typeface="Optimistic Text"/>
            </a:endParaRPr>
          </a:p>
        </p:txBody>
      </p:sp>
      <p:grpSp>
        <p:nvGrpSpPr>
          <p:cNvPr id="1129" name="Google Shape;1129;p79"/>
          <p:cNvGrpSpPr/>
          <p:nvPr/>
        </p:nvGrpSpPr>
        <p:grpSpPr>
          <a:xfrm>
            <a:off x="1149349" y="4603453"/>
            <a:ext cx="178839" cy="159068"/>
            <a:chOff x="1714674" y="5538078"/>
            <a:chExt cx="178839" cy="159068"/>
          </a:xfrm>
        </p:grpSpPr>
        <p:sp>
          <p:nvSpPr>
            <p:cNvPr id="1130" name="Google Shape;1130;p79"/>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31" name="Google Shape;1131;p79"/>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32" name="Google Shape;1132;p79"/>
          <p:cNvGrpSpPr/>
          <p:nvPr/>
        </p:nvGrpSpPr>
        <p:grpSpPr>
          <a:xfrm>
            <a:off x="1149349" y="5456508"/>
            <a:ext cx="178839" cy="159068"/>
            <a:chOff x="1714674" y="6442783"/>
            <a:chExt cx="178839" cy="159068"/>
          </a:xfrm>
        </p:grpSpPr>
        <p:sp>
          <p:nvSpPr>
            <p:cNvPr id="1133" name="Google Shape;1133;p79"/>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34" name="Google Shape;1134;p79"/>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35" name="Google Shape;1135;p79"/>
          <p:cNvGrpSpPr/>
          <p:nvPr/>
        </p:nvGrpSpPr>
        <p:grpSpPr>
          <a:xfrm>
            <a:off x="1149349" y="6048349"/>
            <a:ext cx="178839" cy="159068"/>
            <a:chOff x="1714674" y="7115499"/>
            <a:chExt cx="178839" cy="159068"/>
          </a:xfrm>
        </p:grpSpPr>
        <p:sp>
          <p:nvSpPr>
            <p:cNvPr id="1136" name="Google Shape;1136;p79"/>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37" name="Google Shape;1137;p79"/>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138" name="Google Shape;1138;p79"/>
          <p:cNvSpPr txBox="1"/>
          <p:nvPr/>
        </p:nvSpPr>
        <p:spPr>
          <a:xfrm>
            <a:off x="1533151" y="45446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Spot patterns in photos, speech, and text</a:t>
            </a:r>
            <a:endParaRPr sz="1800">
              <a:solidFill>
                <a:srgbClr val="4B0550"/>
              </a:solidFill>
              <a:latin typeface="Optimistic Text"/>
              <a:ea typeface="Optimistic Text"/>
              <a:cs typeface="Optimistic Text"/>
              <a:sym typeface="Optimistic Text"/>
            </a:endParaRPr>
          </a:p>
        </p:txBody>
      </p:sp>
      <p:sp>
        <p:nvSpPr>
          <p:cNvPr id="1139" name="Google Shape;1139;p79"/>
          <p:cNvSpPr txBox="1"/>
          <p:nvPr/>
        </p:nvSpPr>
        <p:spPr>
          <a:xfrm>
            <a:off x="1533151" y="65377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Learn from data to get better over time</a:t>
            </a:r>
            <a:endParaRPr sz="1800">
              <a:solidFill>
                <a:srgbClr val="4B0550"/>
              </a:solidFill>
              <a:latin typeface="Optimistic Text"/>
              <a:ea typeface="Optimistic Text"/>
              <a:cs typeface="Optimistic Text"/>
              <a:sym typeface="Optimistic Text"/>
            </a:endParaRPr>
          </a:p>
        </p:txBody>
      </p:sp>
      <p:grpSp>
        <p:nvGrpSpPr>
          <p:cNvPr id="1140" name="Google Shape;1140;p79"/>
          <p:cNvGrpSpPr/>
          <p:nvPr/>
        </p:nvGrpSpPr>
        <p:grpSpPr>
          <a:xfrm>
            <a:off x="1149349" y="6602449"/>
            <a:ext cx="178839" cy="159068"/>
            <a:chOff x="1714674" y="7115499"/>
            <a:chExt cx="178839" cy="159068"/>
          </a:xfrm>
        </p:grpSpPr>
        <p:sp>
          <p:nvSpPr>
            <p:cNvPr id="1141" name="Google Shape;1141;p79"/>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42" name="Google Shape;1142;p79"/>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pic>
        <p:nvPicPr>
          <p:cNvPr id="1143" name="Google Shape;1143;p79" title="AI and You.png"/>
          <p:cNvPicPr preferRelativeResize="0"/>
          <p:nvPr/>
        </p:nvPicPr>
        <p:blipFill rotWithShape="1">
          <a:blip r:embed="rId3">
            <a:alphaModFix/>
          </a:blip>
          <a:srcRect b="22390" l="47835" r="25339" t="23647"/>
          <a:stretch/>
        </p:blipFill>
        <p:spPr>
          <a:xfrm>
            <a:off x="11567925" y="2442300"/>
            <a:ext cx="4905900" cy="5531700"/>
          </a:xfrm>
          <a:prstGeom prst="roundRect">
            <a:avLst>
              <a:gd fmla="val 3763" name="adj"/>
            </a:avLst>
          </a:prstGeom>
          <a:noFill/>
          <a:ln>
            <a:noFill/>
          </a:ln>
        </p:spPr>
      </p:pic>
      <p:sp>
        <p:nvSpPr>
          <p:cNvPr id="1144" name="Google Shape;1144;p79"/>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ETHICS &amp; SAFETY</a:t>
            </a:r>
            <a:endParaRPr b="1" sz="900">
              <a:solidFill>
                <a:srgbClr val="4B0550"/>
              </a:solidFill>
              <a:latin typeface="Optimistic Display"/>
              <a:ea typeface="Optimistic Display"/>
              <a:cs typeface="Optimistic Display"/>
              <a:sym typeface="Optimistic Display"/>
            </a:endParaRPr>
          </a:p>
        </p:txBody>
      </p:sp>
      <p:sp>
        <p:nvSpPr>
          <p:cNvPr id="1145" name="Google Shape;1145;p79"/>
          <p:cNvSpPr txBox="1"/>
          <p:nvPr/>
        </p:nvSpPr>
        <p:spPr>
          <a:xfrm>
            <a:off x="704096" y="8305302"/>
            <a:ext cx="103527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AI is helpful, but it still needs YOU to guide it.</a:t>
            </a:r>
            <a:endParaRPr b="1" sz="1800">
              <a:solidFill>
                <a:srgbClr val="4B0550"/>
              </a:solidFill>
              <a:latin typeface="Optimistic Text"/>
              <a:ea typeface="Optimistic Text"/>
              <a:cs typeface="Optimistic Text"/>
              <a:sym typeface="Optimistic Text"/>
            </a:endParaRPr>
          </a:p>
        </p:txBody>
      </p:sp>
      <p:sp>
        <p:nvSpPr>
          <p:cNvPr id="1146" name="Google Shape;1146;p79"/>
          <p:cNvSpPr/>
          <p:nvPr/>
        </p:nvSpPr>
        <p:spPr>
          <a:xfrm>
            <a:off x="4138725" y="2822100"/>
            <a:ext cx="1182000" cy="1182000"/>
          </a:xfrm>
          <a:prstGeom prst="ellipse">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47" name="Google Shape;1147;p79"/>
          <p:cNvSpPr/>
          <p:nvPr/>
        </p:nvSpPr>
        <p:spPr>
          <a:xfrm>
            <a:off x="9488775" y="2822100"/>
            <a:ext cx="1182000" cy="11820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148" name="Google Shape;1148;p79" title="Asset 74.png"/>
          <p:cNvPicPr preferRelativeResize="0"/>
          <p:nvPr/>
        </p:nvPicPr>
        <p:blipFill>
          <a:blip r:embed="rId4">
            <a:alphaModFix/>
          </a:blip>
          <a:stretch>
            <a:fillRect/>
          </a:stretch>
        </p:blipFill>
        <p:spPr>
          <a:xfrm>
            <a:off x="9801698" y="3151938"/>
            <a:ext cx="556180" cy="554100"/>
          </a:xfrm>
          <a:prstGeom prst="rect">
            <a:avLst/>
          </a:prstGeom>
          <a:noFill/>
          <a:ln>
            <a:noFill/>
          </a:ln>
        </p:spPr>
      </p:pic>
      <p:pic>
        <p:nvPicPr>
          <p:cNvPr id="1149" name="Google Shape;1149;p79" title="Asset 75.png"/>
          <p:cNvPicPr preferRelativeResize="0"/>
          <p:nvPr/>
        </p:nvPicPr>
        <p:blipFill>
          <a:blip r:embed="rId5">
            <a:alphaModFix/>
          </a:blip>
          <a:stretch>
            <a:fillRect/>
          </a:stretch>
        </p:blipFill>
        <p:spPr>
          <a:xfrm>
            <a:off x="4403288" y="3202499"/>
            <a:ext cx="652872" cy="4530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3" name="Shape 1153"/>
        <p:cNvGrpSpPr/>
        <p:nvPr/>
      </p:nvGrpSpPr>
      <p:grpSpPr>
        <a:xfrm>
          <a:off x="0" y="0"/>
          <a:ext cx="0" cy="0"/>
          <a:chOff x="0" y="0"/>
          <a:chExt cx="0" cy="0"/>
        </a:xfrm>
      </p:grpSpPr>
      <p:sp>
        <p:nvSpPr>
          <p:cNvPr id="1154" name="Google Shape;1154;p80"/>
          <p:cNvSpPr/>
          <p:nvPr/>
        </p:nvSpPr>
        <p:spPr>
          <a:xfrm>
            <a:off x="872875" y="2594700"/>
            <a:ext cx="4905900" cy="5531700"/>
          </a:xfrm>
          <a:prstGeom prst="roundRect">
            <a:avLst>
              <a:gd fmla="val 5725"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55" name="Google Shape;1155;p80"/>
          <p:cNvSpPr txBox="1"/>
          <p:nvPr/>
        </p:nvSpPr>
        <p:spPr>
          <a:xfrm>
            <a:off x="700500" y="1588400"/>
            <a:ext cx="5395500" cy="5541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3600">
                <a:solidFill>
                  <a:srgbClr val="4B0550"/>
                </a:solidFill>
                <a:latin typeface="Optimistic Display"/>
                <a:ea typeface="Optimistic Display"/>
                <a:cs typeface="Optimistic Display"/>
                <a:sym typeface="Optimistic Display"/>
              </a:rPr>
              <a:t>What AI can and can’t do</a:t>
            </a:r>
            <a:endParaRPr b="1" sz="3600">
              <a:solidFill>
                <a:srgbClr val="4B0550"/>
              </a:solidFill>
              <a:latin typeface="Optimistic Display"/>
              <a:ea typeface="Optimistic Display"/>
              <a:cs typeface="Optimistic Display"/>
              <a:sym typeface="Optimistic Display"/>
            </a:endParaRPr>
          </a:p>
        </p:txBody>
      </p:sp>
      <p:sp>
        <p:nvSpPr>
          <p:cNvPr id="1156" name="Google Shape;1156;p80"/>
          <p:cNvSpPr/>
          <p:nvPr/>
        </p:nvSpPr>
        <p:spPr>
          <a:xfrm>
            <a:off x="720475" y="2442300"/>
            <a:ext cx="4905900" cy="5531700"/>
          </a:xfrm>
          <a:prstGeom prst="roundRect">
            <a:avLst>
              <a:gd fmla="val 5725"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57" name="Google Shape;1157;p80"/>
          <p:cNvSpPr txBox="1"/>
          <p:nvPr/>
        </p:nvSpPr>
        <p:spPr>
          <a:xfrm>
            <a:off x="1149349" y="3810000"/>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GOOD (Go!)</a:t>
            </a:r>
            <a:endParaRPr b="1" sz="1800">
              <a:solidFill>
                <a:srgbClr val="4B0550"/>
              </a:solidFill>
              <a:latin typeface="Optimistic Text"/>
              <a:ea typeface="Optimistic Text"/>
              <a:cs typeface="Optimistic Text"/>
              <a:sym typeface="Optimistic Text"/>
            </a:endParaRPr>
          </a:p>
        </p:txBody>
      </p:sp>
      <p:sp>
        <p:nvSpPr>
          <p:cNvPr id="1158" name="Google Shape;1158;p80"/>
          <p:cNvSpPr txBox="1"/>
          <p:nvPr/>
        </p:nvSpPr>
        <p:spPr>
          <a:xfrm>
            <a:off x="1533151" y="5402600"/>
            <a:ext cx="33927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Making art for school projects</a:t>
            </a:r>
            <a:endParaRPr sz="1800">
              <a:solidFill>
                <a:srgbClr val="4B0550"/>
              </a:solidFill>
              <a:latin typeface="Optimistic Text"/>
              <a:ea typeface="Optimistic Text"/>
              <a:cs typeface="Optimistic Text"/>
              <a:sym typeface="Optimistic Text"/>
            </a:endParaRPr>
          </a:p>
        </p:txBody>
      </p:sp>
      <p:sp>
        <p:nvSpPr>
          <p:cNvPr id="1159" name="Google Shape;1159;p80"/>
          <p:cNvSpPr txBox="1"/>
          <p:nvPr/>
        </p:nvSpPr>
        <p:spPr>
          <a:xfrm>
            <a:off x="1533151" y="5983650"/>
            <a:ext cx="33927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Learning new languages </a:t>
            </a:r>
            <a:endParaRPr sz="1800">
              <a:solidFill>
                <a:srgbClr val="4B0550"/>
              </a:solidFill>
              <a:latin typeface="Optimistic Text"/>
              <a:ea typeface="Optimistic Text"/>
              <a:cs typeface="Optimistic Text"/>
              <a:sym typeface="Optimistic Text"/>
            </a:endParaRPr>
          </a:p>
        </p:txBody>
      </p:sp>
      <p:grpSp>
        <p:nvGrpSpPr>
          <p:cNvPr id="1160" name="Google Shape;1160;p80"/>
          <p:cNvGrpSpPr/>
          <p:nvPr/>
        </p:nvGrpSpPr>
        <p:grpSpPr>
          <a:xfrm>
            <a:off x="1149349" y="4603453"/>
            <a:ext cx="178839" cy="159068"/>
            <a:chOff x="1714674" y="5538078"/>
            <a:chExt cx="178839" cy="159068"/>
          </a:xfrm>
        </p:grpSpPr>
        <p:sp>
          <p:nvSpPr>
            <p:cNvPr id="1161" name="Google Shape;1161;p80"/>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62" name="Google Shape;1162;p80"/>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63" name="Google Shape;1163;p80"/>
          <p:cNvGrpSpPr/>
          <p:nvPr/>
        </p:nvGrpSpPr>
        <p:grpSpPr>
          <a:xfrm>
            <a:off x="1149349" y="5456508"/>
            <a:ext cx="178839" cy="159068"/>
            <a:chOff x="1714674" y="6442783"/>
            <a:chExt cx="178839" cy="159068"/>
          </a:xfrm>
        </p:grpSpPr>
        <p:sp>
          <p:nvSpPr>
            <p:cNvPr id="1164" name="Google Shape;1164;p80"/>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65" name="Google Shape;1165;p80"/>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66" name="Google Shape;1166;p80"/>
          <p:cNvGrpSpPr/>
          <p:nvPr/>
        </p:nvGrpSpPr>
        <p:grpSpPr>
          <a:xfrm>
            <a:off x="1149349" y="6048349"/>
            <a:ext cx="178839" cy="159068"/>
            <a:chOff x="1714674" y="7115499"/>
            <a:chExt cx="178839" cy="159068"/>
          </a:xfrm>
        </p:grpSpPr>
        <p:sp>
          <p:nvSpPr>
            <p:cNvPr id="1167" name="Google Shape;1167;p80"/>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68" name="Google Shape;1168;p80"/>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169" name="Google Shape;1169;p80"/>
          <p:cNvSpPr txBox="1"/>
          <p:nvPr/>
        </p:nvSpPr>
        <p:spPr>
          <a:xfrm>
            <a:off x="1533151" y="45446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Using AI to research homework topics</a:t>
            </a:r>
            <a:endParaRPr sz="1800">
              <a:solidFill>
                <a:srgbClr val="4B0550"/>
              </a:solidFill>
              <a:latin typeface="Optimistic Text"/>
              <a:ea typeface="Optimistic Text"/>
              <a:cs typeface="Optimistic Text"/>
              <a:sym typeface="Optimistic Text"/>
            </a:endParaRPr>
          </a:p>
        </p:txBody>
      </p:sp>
      <p:sp>
        <p:nvSpPr>
          <p:cNvPr id="1170" name="Google Shape;1170;p80"/>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ETHICS &amp; SAFETY</a:t>
            </a:r>
            <a:endParaRPr b="1" sz="900">
              <a:solidFill>
                <a:srgbClr val="4B0550"/>
              </a:solidFill>
              <a:latin typeface="Optimistic Display"/>
              <a:ea typeface="Optimistic Display"/>
              <a:cs typeface="Optimistic Display"/>
              <a:sym typeface="Optimistic Display"/>
            </a:endParaRPr>
          </a:p>
        </p:txBody>
      </p:sp>
      <p:sp>
        <p:nvSpPr>
          <p:cNvPr id="1171" name="Google Shape;1171;p80"/>
          <p:cNvSpPr txBox="1"/>
          <p:nvPr/>
        </p:nvSpPr>
        <p:spPr>
          <a:xfrm>
            <a:off x="704096" y="8305302"/>
            <a:ext cx="10352700" cy="2964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Not all AI use is safe or fair—your choices matter!</a:t>
            </a:r>
            <a:endParaRPr b="1" sz="1800">
              <a:solidFill>
                <a:srgbClr val="4B0550"/>
              </a:solidFill>
              <a:latin typeface="Optimistic Text"/>
              <a:ea typeface="Optimistic Text"/>
              <a:cs typeface="Optimistic Text"/>
              <a:sym typeface="Optimistic Text"/>
            </a:endParaRPr>
          </a:p>
        </p:txBody>
      </p:sp>
      <p:sp>
        <p:nvSpPr>
          <p:cNvPr id="1172" name="Google Shape;1172;p80"/>
          <p:cNvSpPr/>
          <p:nvPr/>
        </p:nvSpPr>
        <p:spPr>
          <a:xfrm>
            <a:off x="6248400" y="2594700"/>
            <a:ext cx="4905900" cy="5531700"/>
          </a:xfrm>
          <a:prstGeom prst="roundRect">
            <a:avLst>
              <a:gd fmla="val 5725"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73" name="Google Shape;1173;p80"/>
          <p:cNvSpPr/>
          <p:nvPr/>
        </p:nvSpPr>
        <p:spPr>
          <a:xfrm>
            <a:off x="6096000" y="2442300"/>
            <a:ext cx="4905900" cy="5531700"/>
          </a:xfrm>
          <a:prstGeom prst="roundRect">
            <a:avLst>
              <a:gd fmla="val 5725"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74" name="Google Shape;1174;p80"/>
          <p:cNvSpPr txBox="1"/>
          <p:nvPr/>
        </p:nvSpPr>
        <p:spPr>
          <a:xfrm>
            <a:off x="6524874" y="3810000"/>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RISKY (Slow Down!)</a:t>
            </a:r>
            <a:endParaRPr b="1" sz="1800">
              <a:solidFill>
                <a:srgbClr val="4B0550"/>
              </a:solidFill>
              <a:latin typeface="Optimistic Text"/>
              <a:ea typeface="Optimistic Text"/>
              <a:cs typeface="Optimistic Text"/>
              <a:sym typeface="Optimistic Text"/>
            </a:endParaRPr>
          </a:p>
        </p:txBody>
      </p:sp>
      <p:sp>
        <p:nvSpPr>
          <p:cNvPr id="1175" name="Google Shape;1175;p80"/>
          <p:cNvSpPr txBox="1"/>
          <p:nvPr/>
        </p:nvSpPr>
        <p:spPr>
          <a:xfrm>
            <a:off x="6908675" y="5402600"/>
            <a:ext cx="32586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Believing everything AI says is true</a:t>
            </a:r>
            <a:endParaRPr sz="1800">
              <a:solidFill>
                <a:srgbClr val="4B0550"/>
              </a:solidFill>
              <a:latin typeface="Optimistic Text"/>
              <a:ea typeface="Optimistic Text"/>
              <a:cs typeface="Optimistic Text"/>
              <a:sym typeface="Optimistic Text"/>
            </a:endParaRPr>
          </a:p>
        </p:txBody>
      </p:sp>
      <p:sp>
        <p:nvSpPr>
          <p:cNvPr id="1176" name="Google Shape;1176;p80"/>
          <p:cNvSpPr txBox="1"/>
          <p:nvPr/>
        </p:nvSpPr>
        <p:spPr>
          <a:xfrm>
            <a:off x="6908676" y="6207425"/>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Using AI to write assignments without saying so</a:t>
            </a:r>
            <a:endParaRPr sz="1800">
              <a:solidFill>
                <a:srgbClr val="4B0550"/>
              </a:solidFill>
              <a:latin typeface="Optimistic Text"/>
              <a:ea typeface="Optimistic Text"/>
              <a:cs typeface="Optimistic Text"/>
              <a:sym typeface="Optimistic Text"/>
            </a:endParaRPr>
          </a:p>
        </p:txBody>
      </p:sp>
      <p:grpSp>
        <p:nvGrpSpPr>
          <p:cNvPr id="1177" name="Google Shape;1177;p80"/>
          <p:cNvGrpSpPr/>
          <p:nvPr/>
        </p:nvGrpSpPr>
        <p:grpSpPr>
          <a:xfrm>
            <a:off x="6524873" y="4603453"/>
            <a:ext cx="178839" cy="159068"/>
            <a:chOff x="1714674" y="5538078"/>
            <a:chExt cx="178839" cy="159068"/>
          </a:xfrm>
        </p:grpSpPr>
        <p:sp>
          <p:nvSpPr>
            <p:cNvPr id="1178" name="Google Shape;1178;p80"/>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79" name="Google Shape;1179;p80"/>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80" name="Google Shape;1180;p80"/>
          <p:cNvGrpSpPr/>
          <p:nvPr/>
        </p:nvGrpSpPr>
        <p:grpSpPr>
          <a:xfrm>
            <a:off x="6524873" y="5456508"/>
            <a:ext cx="178839" cy="159068"/>
            <a:chOff x="1714674" y="6442783"/>
            <a:chExt cx="178839" cy="159068"/>
          </a:xfrm>
        </p:grpSpPr>
        <p:sp>
          <p:nvSpPr>
            <p:cNvPr id="1181" name="Google Shape;1181;p80"/>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82" name="Google Shape;1182;p80"/>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83" name="Google Shape;1183;p80"/>
          <p:cNvGrpSpPr/>
          <p:nvPr/>
        </p:nvGrpSpPr>
        <p:grpSpPr>
          <a:xfrm>
            <a:off x="6524873" y="6272124"/>
            <a:ext cx="178839" cy="159068"/>
            <a:chOff x="1714674" y="7115499"/>
            <a:chExt cx="178839" cy="159068"/>
          </a:xfrm>
        </p:grpSpPr>
        <p:sp>
          <p:nvSpPr>
            <p:cNvPr id="1184" name="Google Shape;1184;p80"/>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85" name="Google Shape;1185;p80"/>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186" name="Google Shape;1186;p80"/>
          <p:cNvSpPr txBox="1"/>
          <p:nvPr/>
        </p:nvSpPr>
        <p:spPr>
          <a:xfrm>
            <a:off x="6908676" y="45446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Sharing personal data or photos with AI apps</a:t>
            </a:r>
            <a:endParaRPr sz="1800">
              <a:solidFill>
                <a:srgbClr val="4B0550"/>
              </a:solidFill>
              <a:latin typeface="Optimistic Text"/>
              <a:ea typeface="Optimistic Text"/>
              <a:cs typeface="Optimistic Text"/>
              <a:sym typeface="Optimistic Text"/>
            </a:endParaRPr>
          </a:p>
        </p:txBody>
      </p:sp>
      <p:sp>
        <p:nvSpPr>
          <p:cNvPr id="1187" name="Google Shape;1187;p80"/>
          <p:cNvSpPr/>
          <p:nvPr/>
        </p:nvSpPr>
        <p:spPr>
          <a:xfrm>
            <a:off x="11623925" y="2594700"/>
            <a:ext cx="4905900" cy="5531700"/>
          </a:xfrm>
          <a:prstGeom prst="roundRect">
            <a:avLst>
              <a:gd fmla="val 5725"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88" name="Google Shape;1188;p80"/>
          <p:cNvSpPr/>
          <p:nvPr/>
        </p:nvSpPr>
        <p:spPr>
          <a:xfrm>
            <a:off x="11471525" y="2442300"/>
            <a:ext cx="4905900" cy="5531700"/>
          </a:xfrm>
          <a:prstGeom prst="roundRect">
            <a:avLst>
              <a:gd fmla="val 5725"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89" name="Google Shape;1189;p80"/>
          <p:cNvSpPr txBox="1"/>
          <p:nvPr/>
        </p:nvSpPr>
        <p:spPr>
          <a:xfrm>
            <a:off x="11900399" y="3810000"/>
            <a:ext cx="2915700" cy="453000"/>
          </a:xfrm>
          <a:prstGeom prst="rect">
            <a:avLst/>
          </a:prstGeom>
          <a:noFill/>
          <a:ln>
            <a:noFill/>
          </a:ln>
        </p:spPr>
        <p:txBody>
          <a:bodyPr anchorCtr="0" anchor="t" bIns="0" lIns="0" spcFirstLastPara="1" rIns="0" wrap="square" tIns="174300">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UGLY (Stop!</a:t>
            </a:r>
            <a:r>
              <a:rPr b="1" lang="en" sz="1800">
                <a:solidFill>
                  <a:srgbClr val="4B0550"/>
                </a:solidFill>
                <a:latin typeface="Optimistic Text"/>
                <a:ea typeface="Optimistic Text"/>
                <a:cs typeface="Optimistic Text"/>
                <a:sym typeface="Optimistic Text"/>
              </a:rPr>
              <a:t>)</a:t>
            </a:r>
            <a:endParaRPr b="1" sz="1800">
              <a:solidFill>
                <a:srgbClr val="4B0550"/>
              </a:solidFill>
              <a:latin typeface="Optimistic Text"/>
              <a:ea typeface="Optimistic Text"/>
              <a:cs typeface="Optimistic Text"/>
              <a:sym typeface="Optimistic Text"/>
            </a:endParaRPr>
          </a:p>
        </p:txBody>
      </p:sp>
      <p:sp>
        <p:nvSpPr>
          <p:cNvPr id="1190" name="Google Shape;1190;p80"/>
          <p:cNvSpPr txBox="1"/>
          <p:nvPr/>
        </p:nvSpPr>
        <p:spPr>
          <a:xfrm>
            <a:off x="12284200" y="5402600"/>
            <a:ext cx="31032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Generating harmful or violent content</a:t>
            </a:r>
            <a:endParaRPr sz="1800">
              <a:solidFill>
                <a:srgbClr val="4B0550"/>
              </a:solidFill>
              <a:latin typeface="Optimistic Text"/>
              <a:ea typeface="Optimistic Text"/>
              <a:cs typeface="Optimistic Text"/>
              <a:sym typeface="Optimistic Text"/>
            </a:endParaRPr>
          </a:p>
        </p:txBody>
      </p:sp>
      <p:sp>
        <p:nvSpPr>
          <p:cNvPr id="1191" name="Google Shape;1191;p80"/>
          <p:cNvSpPr txBox="1"/>
          <p:nvPr/>
        </p:nvSpPr>
        <p:spPr>
          <a:xfrm>
            <a:off x="12284201" y="62605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Pretending AI-generated work is your own</a:t>
            </a:r>
            <a:endParaRPr sz="1800">
              <a:solidFill>
                <a:srgbClr val="4B0550"/>
              </a:solidFill>
              <a:latin typeface="Optimistic Text"/>
              <a:ea typeface="Optimistic Text"/>
              <a:cs typeface="Optimistic Text"/>
              <a:sym typeface="Optimistic Text"/>
            </a:endParaRPr>
          </a:p>
        </p:txBody>
      </p:sp>
      <p:grpSp>
        <p:nvGrpSpPr>
          <p:cNvPr id="1192" name="Google Shape;1192;p80"/>
          <p:cNvGrpSpPr/>
          <p:nvPr/>
        </p:nvGrpSpPr>
        <p:grpSpPr>
          <a:xfrm>
            <a:off x="11900398" y="4603453"/>
            <a:ext cx="178839" cy="159068"/>
            <a:chOff x="1714674" y="5538078"/>
            <a:chExt cx="178839" cy="159068"/>
          </a:xfrm>
        </p:grpSpPr>
        <p:sp>
          <p:nvSpPr>
            <p:cNvPr id="1193" name="Google Shape;1193;p80"/>
            <p:cNvSpPr/>
            <p:nvPr/>
          </p:nvSpPr>
          <p:spPr>
            <a:xfrm>
              <a:off x="1714674" y="5617205"/>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94" name="Google Shape;1194;p80"/>
            <p:cNvSpPr/>
            <p:nvPr/>
          </p:nvSpPr>
          <p:spPr>
            <a:xfrm>
              <a:off x="1813503" y="5538078"/>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95" name="Google Shape;1195;p80"/>
          <p:cNvGrpSpPr/>
          <p:nvPr/>
        </p:nvGrpSpPr>
        <p:grpSpPr>
          <a:xfrm>
            <a:off x="11900398" y="5456508"/>
            <a:ext cx="178839" cy="159068"/>
            <a:chOff x="1714674" y="6442783"/>
            <a:chExt cx="178839" cy="159068"/>
          </a:xfrm>
        </p:grpSpPr>
        <p:sp>
          <p:nvSpPr>
            <p:cNvPr id="1196" name="Google Shape;1196;p80"/>
            <p:cNvSpPr/>
            <p:nvPr/>
          </p:nvSpPr>
          <p:spPr>
            <a:xfrm>
              <a:off x="1714674" y="6522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197" name="Google Shape;1197;p80"/>
            <p:cNvSpPr/>
            <p:nvPr/>
          </p:nvSpPr>
          <p:spPr>
            <a:xfrm>
              <a:off x="1813503" y="6442783"/>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grpSp>
        <p:nvGrpSpPr>
          <p:cNvPr id="1198" name="Google Shape;1198;p80"/>
          <p:cNvGrpSpPr/>
          <p:nvPr/>
        </p:nvGrpSpPr>
        <p:grpSpPr>
          <a:xfrm>
            <a:off x="11900398" y="6325249"/>
            <a:ext cx="178839" cy="159068"/>
            <a:chOff x="1714674" y="7115499"/>
            <a:chExt cx="178839" cy="159068"/>
          </a:xfrm>
        </p:grpSpPr>
        <p:sp>
          <p:nvSpPr>
            <p:cNvPr id="1199" name="Google Shape;1199;p80"/>
            <p:cNvSpPr/>
            <p:nvPr/>
          </p:nvSpPr>
          <p:spPr>
            <a:xfrm>
              <a:off x="1714674" y="7194626"/>
              <a:ext cx="178116"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sp>
          <p:nvSpPr>
            <p:cNvPr id="1200" name="Google Shape;1200;p80"/>
            <p:cNvSpPr/>
            <p:nvPr/>
          </p:nvSpPr>
          <p:spPr>
            <a:xfrm>
              <a:off x="1813503" y="7115499"/>
              <a:ext cx="80010" cy="15906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1800"/>
            </a:p>
          </p:txBody>
        </p:sp>
      </p:grpSp>
      <p:sp>
        <p:nvSpPr>
          <p:cNvPr id="1201" name="Google Shape;1201;p80"/>
          <p:cNvSpPr txBox="1"/>
          <p:nvPr/>
        </p:nvSpPr>
        <p:spPr>
          <a:xfrm>
            <a:off x="12284201" y="4544650"/>
            <a:ext cx="3392700" cy="5541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Creating fake photos of classmates</a:t>
            </a:r>
            <a:endParaRPr sz="1800">
              <a:solidFill>
                <a:srgbClr val="4B0550"/>
              </a:solidFill>
              <a:latin typeface="Optimistic Text"/>
              <a:ea typeface="Optimistic Text"/>
              <a:cs typeface="Optimistic Text"/>
              <a:sym typeface="Optimistic Text"/>
            </a:endParaRPr>
          </a:p>
        </p:txBody>
      </p:sp>
      <p:sp>
        <p:nvSpPr>
          <p:cNvPr id="1202" name="Google Shape;1202;p80"/>
          <p:cNvSpPr/>
          <p:nvPr/>
        </p:nvSpPr>
        <p:spPr>
          <a:xfrm>
            <a:off x="4133400" y="2811525"/>
            <a:ext cx="1064100" cy="1064100"/>
          </a:xfrm>
          <a:prstGeom prst="ellipse">
            <a:avLst/>
          </a:prstGeom>
          <a:solidFill>
            <a:schemeClr val="accent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03" name="Google Shape;1203;p80"/>
          <p:cNvSpPr/>
          <p:nvPr/>
        </p:nvSpPr>
        <p:spPr>
          <a:xfrm>
            <a:off x="9508579" y="2811525"/>
            <a:ext cx="1064100" cy="1064100"/>
          </a:xfrm>
          <a:prstGeom prst="ellipse">
            <a:avLst/>
          </a:prstGeom>
          <a:solidFill>
            <a:srgbClr val="F1C23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04" name="Google Shape;1204;p80"/>
          <p:cNvSpPr/>
          <p:nvPr/>
        </p:nvSpPr>
        <p:spPr>
          <a:xfrm>
            <a:off x="14952954" y="2811525"/>
            <a:ext cx="1064100" cy="1064100"/>
          </a:xfrm>
          <a:prstGeom prst="ellipse">
            <a:avLst/>
          </a:prstGeom>
          <a:solidFill>
            <a:srgbClr val="FF000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1205" name="Google Shape;1205;p80" title="Asset 74.png"/>
          <p:cNvPicPr preferRelativeResize="0"/>
          <p:nvPr/>
        </p:nvPicPr>
        <p:blipFill>
          <a:blip r:embed="rId3">
            <a:alphaModFix/>
          </a:blip>
          <a:stretch>
            <a:fillRect/>
          </a:stretch>
        </p:blipFill>
        <p:spPr>
          <a:xfrm>
            <a:off x="15274300" y="3133675"/>
            <a:ext cx="421400" cy="419800"/>
          </a:xfrm>
          <a:prstGeom prst="rect">
            <a:avLst/>
          </a:prstGeom>
          <a:noFill/>
          <a:ln>
            <a:noFill/>
          </a:ln>
        </p:spPr>
      </p:pic>
      <p:pic>
        <p:nvPicPr>
          <p:cNvPr id="1206" name="Google Shape;1206;p80" title="Asset 76.png"/>
          <p:cNvPicPr preferRelativeResize="0"/>
          <p:nvPr/>
        </p:nvPicPr>
        <p:blipFill>
          <a:blip r:embed="rId4">
            <a:alphaModFix/>
          </a:blip>
          <a:stretch>
            <a:fillRect/>
          </a:stretch>
        </p:blipFill>
        <p:spPr>
          <a:xfrm>
            <a:off x="9803398" y="3098424"/>
            <a:ext cx="474455" cy="490300"/>
          </a:xfrm>
          <a:prstGeom prst="rect">
            <a:avLst/>
          </a:prstGeom>
          <a:noFill/>
          <a:ln>
            <a:noFill/>
          </a:ln>
        </p:spPr>
      </p:pic>
      <p:pic>
        <p:nvPicPr>
          <p:cNvPr id="1207" name="Google Shape;1207;p80" title="Asset 78.png"/>
          <p:cNvPicPr preferRelativeResize="0"/>
          <p:nvPr/>
        </p:nvPicPr>
        <p:blipFill>
          <a:blip r:embed="rId5">
            <a:alphaModFix/>
          </a:blip>
          <a:stretch>
            <a:fillRect/>
          </a:stretch>
        </p:blipFill>
        <p:spPr>
          <a:xfrm>
            <a:off x="4405050" y="3162886"/>
            <a:ext cx="520800" cy="361376"/>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1" name="Shape 1211"/>
        <p:cNvGrpSpPr/>
        <p:nvPr/>
      </p:nvGrpSpPr>
      <p:grpSpPr>
        <a:xfrm>
          <a:off x="0" y="0"/>
          <a:ext cx="0" cy="0"/>
          <a:chOff x="0" y="0"/>
          <a:chExt cx="0" cy="0"/>
        </a:xfrm>
      </p:grpSpPr>
      <p:sp>
        <p:nvSpPr>
          <p:cNvPr id="1212" name="Google Shape;1212;p81"/>
          <p:cNvSpPr/>
          <p:nvPr/>
        </p:nvSpPr>
        <p:spPr>
          <a:xfrm>
            <a:off x="5794726" y="2312513"/>
            <a:ext cx="4653900" cy="5725500"/>
          </a:xfrm>
          <a:prstGeom prst="roundRect">
            <a:avLst>
              <a:gd fmla="val 3024" name="adj"/>
            </a:avLst>
          </a:prstGeom>
          <a:solidFill>
            <a:srgbClr val="EFEBF4"/>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13" name="Google Shape;1213;p81"/>
          <p:cNvSpPr/>
          <p:nvPr/>
        </p:nvSpPr>
        <p:spPr>
          <a:xfrm>
            <a:off x="10885351" y="2312513"/>
            <a:ext cx="4653900" cy="5725500"/>
          </a:xfrm>
          <a:prstGeom prst="roundRect">
            <a:avLst>
              <a:gd fmla="val 3024" name="adj"/>
            </a:avLst>
          </a:prstGeom>
          <a:solidFill>
            <a:srgbClr val="EFEBF4"/>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14" name="Google Shape;1214;p81"/>
          <p:cNvSpPr/>
          <p:nvPr/>
        </p:nvSpPr>
        <p:spPr>
          <a:xfrm>
            <a:off x="6077863" y="2583750"/>
            <a:ext cx="4084500" cy="758400"/>
          </a:xfrm>
          <a:prstGeom prst="roundRect">
            <a:avLst>
              <a:gd fmla="val 16667" name="adj"/>
            </a:avLst>
          </a:prstGeom>
          <a:solidFill>
            <a:srgbClr val="D8C8E1"/>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15" name="Google Shape;1215;p81"/>
          <p:cNvSpPr txBox="1"/>
          <p:nvPr/>
        </p:nvSpPr>
        <p:spPr>
          <a:xfrm>
            <a:off x="6284316" y="2778144"/>
            <a:ext cx="3646500" cy="369600"/>
          </a:xfrm>
          <a:prstGeom prst="rect">
            <a:avLst/>
          </a:prstGeom>
          <a:noFill/>
          <a:ln>
            <a:noFill/>
          </a:ln>
        </p:spPr>
        <p:txBody>
          <a:bodyPr anchorCtr="0" anchor="ctr" bIns="0" lIns="0" spcFirstLastPara="1" rIns="0" wrap="square" tIns="0">
            <a:noAutofit/>
          </a:bodyPr>
          <a:lstStyle/>
          <a:p>
            <a:pPr indent="0" lvl="0" marL="19050" rtl="0" algn="ctr">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Scenario 2</a:t>
            </a:r>
            <a:endParaRPr b="1" sz="2400">
              <a:solidFill>
                <a:srgbClr val="4B0550"/>
              </a:solidFill>
              <a:latin typeface="Optimistic Text"/>
              <a:ea typeface="Optimistic Text"/>
              <a:cs typeface="Optimistic Text"/>
              <a:sym typeface="Optimistic Text"/>
            </a:endParaRPr>
          </a:p>
        </p:txBody>
      </p:sp>
      <p:sp>
        <p:nvSpPr>
          <p:cNvPr id="1216" name="Google Shape;1216;p81"/>
          <p:cNvSpPr/>
          <p:nvPr/>
        </p:nvSpPr>
        <p:spPr>
          <a:xfrm>
            <a:off x="11169988" y="2583750"/>
            <a:ext cx="4084500" cy="758400"/>
          </a:xfrm>
          <a:prstGeom prst="roundRect">
            <a:avLst>
              <a:gd fmla="val 16667" name="adj"/>
            </a:avLst>
          </a:prstGeom>
          <a:solidFill>
            <a:srgbClr val="D9C8E1"/>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17" name="Google Shape;1217;p81"/>
          <p:cNvSpPr txBox="1"/>
          <p:nvPr/>
        </p:nvSpPr>
        <p:spPr>
          <a:xfrm>
            <a:off x="11376441" y="2778144"/>
            <a:ext cx="3646500" cy="369600"/>
          </a:xfrm>
          <a:prstGeom prst="rect">
            <a:avLst/>
          </a:prstGeom>
          <a:noFill/>
          <a:ln>
            <a:noFill/>
          </a:ln>
        </p:spPr>
        <p:txBody>
          <a:bodyPr anchorCtr="0" anchor="ctr" bIns="0" lIns="0" spcFirstLastPara="1" rIns="0" wrap="square" tIns="0">
            <a:noAutofit/>
          </a:bodyPr>
          <a:lstStyle/>
          <a:p>
            <a:pPr indent="0" lvl="0" marL="19050" rtl="0" algn="ctr">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Scenario 3</a:t>
            </a:r>
            <a:endParaRPr b="1" sz="2400">
              <a:solidFill>
                <a:srgbClr val="4B0550"/>
              </a:solidFill>
              <a:latin typeface="Optimistic Text"/>
              <a:ea typeface="Optimistic Text"/>
              <a:cs typeface="Optimistic Text"/>
              <a:sym typeface="Optimistic Text"/>
            </a:endParaRPr>
          </a:p>
        </p:txBody>
      </p:sp>
      <p:sp>
        <p:nvSpPr>
          <p:cNvPr id="1218" name="Google Shape;1218;p81"/>
          <p:cNvSpPr/>
          <p:nvPr/>
        </p:nvSpPr>
        <p:spPr>
          <a:xfrm>
            <a:off x="704101" y="2312513"/>
            <a:ext cx="4653900" cy="5725500"/>
          </a:xfrm>
          <a:prstGeom prst="roundRect">
            <a:avLst>
              <a:gd fmla="val 3024" name="adj"/>
            </a:avLst>
          </a:prstGeom>
          <a:solidFill>
            <a:srgbClr val="EFEBF4"/>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19" name="Google Shape;1219;p81"/>
          <p:cNvSpPr txBox="1"/>
          <p:nvPr/>
        </p:nvSpPr>
        <p:spPr>
          <a:xfrm>
            <a:off x="1042662" y="3599888"/>
            <a:ext cx="3560400" cy="246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Your friend shares a photo claiming there’s flooding at school tomorrow. The photo looks real, but you think it’s AI-generated.</a:t>
            </a:r>
            <a:endParaRPr sz="2400">
              <a:solidFill>
                <a:srgbClr val="4B0550"/>
              </a:solidFill>
              <a:latin typeface="Optimistic Text"/>
              <a:ea typeface="Optimistic Text"/>
              <a:cs typeface="Optimistic Text"/>
              <a:sym typeface="Optimistic Text"/>
            </a:endParaRPr>
          </a:p>
        </p:txBody>
      </p:sp>
      <p:sp>
        <p:nvSpPr>
          <p:cNvPr id="1220" name="Google Shape;1220;p81"/>
          <p:cNvSpPr/>
          <p:nvPr/>
        </p:nvSpPr>
        <p:spPr>
          <a:xfrm>
            <a:off x="987238" y="2583750"/>
            <a:ext cx="4084500" cy="758400"/>
          </a:xfrm>
          <a:prstGeom prst="roundRect">
            <a:avLst>
              <a:gd fmla="val 16667" name="adj"/>
            </a:avLst>
          </a:prstGeom>
          <a:solidFill>
            <a:srgbClr val="D8C8E1"/>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221" name="Google Shape;1221;p81"/>
          <p:cNvSpPr txBox="1"/>
          <p:nvPr/>
        </p:nvSpPr>
        <p:spPr>
          <a:xfrm>
            <a:off x="1193691" y="2778144"/>
            <a:ext cx="3646500" cy="369600"/>
          </a:xfrm>
          <a:prstGeom prst="rect">
            <a:avLst/>
          </a:prstGeom>
          <a:noFill/>
          <a:ln>
            <a:noFill/>
          </a:ln>
        </p:spPr>
        <p:txBody>
          <a:bodyPr anchorCtr="0" anchor="ctr" bIns="0" lIns="0" spcFirstLastPara="1" rIns="0" wrap="square" tIns="0">
            <a:noAutofit/>
          </a:bodyPr>
          <a:lstStyle/>
          <a:p>
            <a:pPr indent="0" lvl="0" marL="19050" rtl="0" algn="ctr">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Scenario 1</a:t>
            </a:r>
            <a:endParaRPr b="1" sz="2400">
              <a:solidFill>
                <a:srgbClr val="4B0550"/>
              </a:solidFill>
              <a:latin typeface="Optimistic Text"/>
              <a:ea typeface="Optimistic Text"/>
              <a:cs typeface="Optimistic Text"/>
              <a:sym typeface="Optimistic Text"/>
            </a:endParaRPr>
          </a:p>
        </p:txBody>
      </p:sp>
      <p:sp>
        <p:nvSpPr>
          <p:cNvPr id="1222" name="Google Shape;1222;p81"/>
          <p:cNvSpPr txBox="1"/>
          <p:nvPr/>
        </p:nvSpPr>
        <p:spPr>
          <a:xfrm>
            <a:off x="1042662" y="6617538"/>
            <a:ext cx="3560400" cy="36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b="1" lang="en" sz="2400">
                <a:solidFill>
                  <a:srgbClr val="4B0550"/>
                </a:solidFill>
                <a:latin typeface="Optimistic Text"/>
                <a:ea typeface="Optimistic Text"/>
                <a:cs typeface="Optimistic Text"/>
                <a:sym typeface="Optimistic Text"/>
              </a:rPr>
              <a:t>What do you do?</a:t>
            </a:r>
            <a:endParaRPr b="1" sz="2400">
              <a:solidFill>
                <a:srgbClr val="4B0550"/>
              </a:solidFill>
              <a:latin typeface="Optimistic Text"/>
              <a:ea typeface="Optimistic Text"/>
              <a:cs typeface="Optimistic Text"/>
              <a:sym typeface="Optimistic Text"/>
            </a:endParaRPr>
          </a:p>
        </p:txBody>
      </p:sp>
      <p:sp>
        <p:nvSpPr>
          <p:cNvPr id="1223" name="Google Shape;1223;p81"/>
          <p:cNvSpPr txBox="1"/>
          <p:nvPr/>
        </p:nvSpPr>
        <p:spPr>
          <a:xfrm>
            <a:off x="6116909" y="3599888"/>
            <a:ext cx="3560400" cy="204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You forgot to write your English, Kiswahili, or Afrikaans essay. Your older sibling offers to help – with ChatGPT.</a:t>
            </a:r>
            <a:endParaRPr sz="2400">
              <a:solidFill>
                <a:srgbClr val="4B0550"/>
              </a:solidFill>
              <a:latin typeface="Optimistic Text"/>
              <a:ea typeface="Optimistic Text"/>
              <a:cs typeface="Optimistic Text"/>
              <a:sym typeface="Optimistic Text"/>
            </a:endParaRPr>
          </a:p>
        </p:txBody>
      </p:sp>
      <p:sp>
        <p:nvSpPr>
          <p:cNvPr id="1224" name="Google Shape;1224;p81"/>
          <p:cNvSpPr txBox="1"/>
          <p:nvPr/>
        </p:nvSpPr>
        <p:spPr>
          <a:xfrm>
            <a:off x="6116900" y="6617550"/>
            <a:ext cx="4084500" cy="36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b="1" lang="en" sz="2400">
                <a:solidFill>
                  <a:srgbClr val="4B0550"/>
                </a:solidFill>
                <a:latin typeface="Optimistic Text"/>
                <a:ea typeface="Optimistic Text"/>
                <a:cs typeface="Optimistic Text"/>
                <a:sym typeface="Optimistic Text"/>
              </a:rPr>
              <a:t>What choice do you make?</a:t>
            </a:r>
            <a:endParaRPr b="1" sz="2400">
              <a:solidFill>
                <a:srgbClr val="4B0550"/>
              </a:solidFill>
              <a:latin typeface="Optimistic Text"/>
              <a:ea typeface="Optimistic Text"/>
              <a:cs typeface="Optimistic Text"/>
              <a:sym typeface="Optimistic Text"/>
            </a:endParaRPr>
          </a:p>
        </p:txBody>
      </p:sp>
      <p:sp>
        <p:nvSpPr>
          <p:cNvPr id="1225" name="Google Shape;1225;p81"/>
          <p:cNvSpPr txBox="1"/>
          <p:nvPr/>
        </p:nvSpPr>
        <p:spPr>
          <a:xfrm>
            <a:off x="11209025" y="3599900"/>
            <a:ext cx="3646500" cy="204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Someone shares an AI-generated video of a classmate saying embarrassing things. It’s fake, but it’s going viral.</a:t>
            </a:r>
            <a:endParaRPr sz="2400">
              <a:solidFill>
                <a:srgbClr val="4B0550"/>
              </a:solidFill>
              <a:latin typeface="Optimistic Text"/>
              <a:ea typeface="Optimistic Text"/>
              <a:cs typeface="Optimistic Text"/>
              <a:sym typeface="Optimistic Text"/>
            </a:endParaRPr>
          </a:p>
        </p:txBody>
      </p:sp>
      <p:sp>
        <p:nvSpPr>
          <p:cNvPr id="1226" name="Google Shape;1226;p81"/>
          <p:cNvSpPr txBox="1"/>
          <p:nvPr/>
        </p:nvSpPr>
        <p:spPr>
          <a:xfrm>
            <a:off x="11209034" y="6617538"/>
            <a:ext cx="3560400" cy="369300"/>
          </a:xfrm>
          <a:prstGeom prst="rect">
            <a:avLst/>
          </a:prstGeom>
          <a:noFill/>
          <a:ln>
            <a:noFill/>
          </a:ln>
        </p:spPr>
        <p:txBody>
          <a:bodyPr anchorCtr="0" anchor="t" bIns="0" lIns="0" spcFirstLastPara="1" rIns="0" wrap="square" tIns="0">
            <a:spAutoFit/>
          </a:bodyPr>
          <a:lstStyle/>
          <a:p>
            <a:pPr indent="0" lvl="0" marL="0" marR="7620" rtl="0" algn="l">
              <a:lnSpc>
                <a:spcPct val="113684"/>
              </a:lnSpc>
              <a:spcBef>
                <a:spcPts val="1200"/>
              </a:spcBef>
              <a:spcAft>
                <a:spcPts val="0"/>
              </a:spcAft>
              <a:buNone/>
            </a:pPr>
            <a:r>
              <a:rPr b="1" lang="en" sz="2400">
                <a:solidFill>
                  <a:srgbClr val="4B0550"/>
                </a:solidFill>
                <a:latin typeface="Optimistic Text"/>
                <a:ea typeface="Optimistic Text"/>
                <a:cs typeface="Optimistic Text"/>
                <a:sym typeface="Optimistic Text"/>
              </a:rPr>
              <a:t>How do you respond?</a:t>
            </a:r>
            <a:endParaRPr b="1" sz="2400">
              <a:solidFill>
                <a:srgbClr val="4B0550"/>
              </a:solidFill>
              <a:latin typeface="Optimistic Text"/>
              <a:ea typeface="Optimistic Text"/>
              <a:cs typeface="Optimistic Text"/>
              <a:sym typeface="Optimistic Text"/>
            </a:endParaRPr>
          </a:p>
        </p:txBody>
      </p:sp>
      <p:sp>
        <p:nvSpPr>
          <p:cNvPr id="1227" name="Google Shape;1227;p81"/>
          <p:cNvSpPr txBox="1"/>
          <p:nvPr/>
        </p:nvSpPr>
        <p:spPr>
          <a:xfrm>
            <a:off x="704096" y="8381502"/>
            <a:ext cx="10352700" cy="3888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400">
                <a:solidFill>
                  <a:srgbClr val="FFFFFF"/>
                </a:solidFill>
                <a:latin typeface="Optimistic Text"/>
                <a:ea typeface="Optimistic Text"/>
                <a:cs typeface="Optimistic Text"/>
                <a:sym typeface="Optimistic Text"/>
              </a:rPr>
              <a:t>Discuss each with your partner and share your answers!</a:t>
            </a:r>
            <a:endParaRPr b="1" sz="2400">
              <a:solidFill>
                <a:srgbClr val="FFFFFF"/>
              </a:solidFill>
              <a:latin typeface="Optimistic Text"/>
              <a:ea typeface="Optimistic Text"/>
              <a:cs typeface="Optimistic Text"/>
              <a:sym typeface="Optimistic Text"/>
            </a:endParaRPr>
          </a:p>
        </p:txBody>
      </p:sp>
      <p:sp>
        <p:nvSpPr>
          <p:cNvPr id="1228" name="Google Shape;1228;p81"/>
          <p:cNvSpPr txBox="1"/>
          <p:nvPr/>
        </p:nvSpPr>
        <p:spPr>
          <a:xfrm>
            <a:off x="700500" y="1588400"/>
            <a:ext cx="9152400" cy="5541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3600">
                <a:solidFill>
                  <a:schemeClr val="lt2"/>
                </a:solidFill>
                <a:latin typeface="Optimistic Display"/>
                <a:ea typeface="Optimistic Display"/>
                <a:cs typeface="Optimistic Display"/>
                <a:sym typeface="Optimistic Display"/>
              </a:rPr>
              <a:t>What would you do? AI in real life.</a:t>
            </a:r>
            <a:endParaRPr b="1" sz="3600">
              <a:solidFill>
                <a:schemeClr val="lt2"/>
              </a:solidFill>
              <a:latin typeface="Optimistic Display"/>
              <a:ea typeface="Optimistic Display"/>
              <a:cs typeface="Optimistic Display"/>
              <a:sym typeface="Optimistic Display"/>
            </a:endParaRPr>
          </a:p>
        </p:txBody>
      </p:sp>
      <p:sp>
        <p:nvSpPr>
          <p:cNvPr id="1229" name="Google Shape;1229;p81"/>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AI ETHICS &amp; SAFETY</a:t>
            </a:r>
            <a:endParaRPr b="1" sz="900">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3" name="Shape 1233"/>
        <p:cNvGrpSpPr/>
        <p:nvPr/>
      </p:nvGrpSpPr>
      <p:grpSpPr>
        <a:xfrm>
          <a:off x="0" y="0"/>
          <a:ext cx="0" cy="0"/>
          <a:chOff x="0" y="0"/>
          <a:chExt cx="0" cy="0"/>
        </a:xfrm>
      </p:grpSpPr>
      <p:grpSp>
        <p:nvGrpSpPr>
          <p:cNvPr id="1234" name="Google Shape;1234;p82"/>
          <p:cNvGrpSpPr/>
          <p:nvPr/>
        </p:nvGrpSpPr>
        <p:grpSpPr>
          <a:xfrm>
            <a:off x="8183250" y="2694350"/>
            <a:ext cx="3913823" cy="2876550"/>
            <a:chOff x="5939708" y="1796233"/>
            <a:chExt cx="2609215" cy="1917700"/>
          </a:xfrm>
        </p:grpSpPr>
        <p:sp>
          <p:nvSpPr>
            <p:cNvPr id="1235" name="Google Shape;1235;p82"/>
            <p:cNvSpPr/>
            <p:nvPr/>
          </p:nvSpPr>
          <p:spPr>
            <a:xfrm>
              <a:off x="5939708" y="1796233"/>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36" name="Google Shape;1236;p82"/>
            <p:cNvSpPr/>
            <p:nvPr/>
          </p:nvSpPr>
          <p:spPr>
            <a:xfrm>
              <a:off x="5939708" y="1796233"/>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23000">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237" name="Google Shape;1237;p82"/>
          <p:cNvSpPr txBox="1"/>
          <p:nvPr/>
        </p:nvSpPr>
        <p:spPr>
          <a:xfrm>
            <a:off x="8484529" y="3599753"/>
            <a:ext cx="3024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Respect</a:t>
            </a:r>
            <a:endParaRPr b="1" sz="1800">
              <a:solidFill>
                <a:srgbClr val="4B0550"/>
              </a:solidFill>
              <a:latin typeface="Optimistic Text"/>
              <a:ea typeface="Optimistic Text"/>
              <a:cs typeface="Optimistic Text"/>
              <a:sym typeface="Optimistic Text"/>
            </a:endParaRPr>
          </a:p>
        </p:txBody>
      </p:sp>
      <p:grpSp>
        <p:nvGrpSpPr>
          <p:cNvPr id="1238" name="Google Shape;1238;p82"/>
          <p:cNvGrpSpPr/>
          <p:nvPr/>
        </p:nvGrpSpPr>
        <p:grpSpPr>
          <a:xfrm>
            <a:off x="12286943" y="2694350"/>
            <a:ext cx="3913823" cy="2876550"/>
            <a:chOff x="8675504" y="1796233"/>
            <a:chExt cx="2609215" cy="1917700"/>
          </a:xfrm>
        </p:grpSpPr>
        <p:sp>
          <p:nvSpPr>
            <p:cNvPr id="1239" name="Google Shape;1239;p82"/>
            <p:cNvSpPr/>
            <p:nvPr/>
          </p:nvSpPr>
          <p:spPr>
            <a:xfrm>
              <a:off x="8675504" y="1796233"/>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40" name="Google Shape;1240;p82"/>
            <p:cNvSpPr/>
            <p:nvPr/>
          </p:nvSpPr>
          <p:spPr>
            <a:xfrm>
              <a:off x="8675504" y="1796233"/>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23000">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241" name="Google Shape;1241;p82"/>
          <p:cNvSpPr txBox="1"/>
          <p:nvPr/>
        </p:nvSpPr>
        <p:spPr>
          <a:xfrm>
            <a:off x="12588223" y="3599753"/>
            <a:ext cx="31329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Responsibility</a:t>
            </a:r>
            <a:endParaRPr b="1" sz="1800">
              <a:solidFill>
                <a:srgbClr val="4B0550"/>
              </a:solidFill>
              <a:latin typeface="Optimistic Text"/>
              <a:ea typeface="Optimistic Text"/>
              <a:cs typeface="Optimistic Text"/>
              <a:sym typeface="Optimistic Text"/>
            </a:endParaRPr>
          </a:p>
        </p:txBody>
      </p:sp>
      <p:grpSp>
        <p:nvGrpSpPr>
          <p:cNvPr id="1242" name="Google Shape;1242;p82"/>
          <p:cNvGrpSpPr/>
          <p:nvPr/>
        </p:nvGrpSpPr>
        <p:grpSpPr>
          <a:xfrm>
            <a:off x="12284056" y="5747718"/>
            <a:ext cx="3913823" cy="2876550"/>
            <a:chOff x="8673579" y="3831812"/>
            <a:chExt cx="2609215" cy="1917700"/>
          </a:xfrm>
        </p:grpSpPr>
        <p:sp>
          <p:nvSpPr>
            <p:cNvPr id="1243" name="Google Shape;1243;p82"/>
            <p:cNvSpPr/>
            <p:nvPr/>
          </p:nvSpPr>
          <p:spPr>
            <a:xfrm>
              <a:off x="8673579" y="3831812"/>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44" name="Google Shape;1244;p82"/>
            <p:cNvSpPr/>
            <p:nvPr/>
          </p:nvSpPr>
          <p:spPr>
            <a:xfrm>
              <a:off x="8673579" y="3831812"/>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23000">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245" name="Google Shape;1245;p82"/>
          <p:cNvSpPr txBox="1"/>
          <p:nvPr/>
        </p:nvSpPr>
        <p:spPr>
          <a:xfrm>
            <a:off x="12585340" y="6581455"/>
            <a:ext cx="30204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Recognition</a:t>
            </a:r>
            <a:endParaRPr b="1" sz="1800">
              <a:solidFill>
                <a:srgbClr val="4B0550"/>
              </a:solidFill>
              <a:latin typeface="Optimistic Text"/>
              <a:ea typeface="Optimistic Text"/>
              <a:cs typeface="Optimistic Text"/>
              <a:sym typeface="Optimistic Text"/>
            </a:endParaRPr>
          </a:p>
        </p:txBody>
      </p:sp>
      <p:grpSp>
        <p:nvGrpSpPr>
          <p:cNvPr id="1246" name="Google Shape;1246;p82"/>
          <p:cNvGrpSpPr/>
          <p:nvPr/>
        </p:nvGrpSpPr>
        <p:grpSpPr>
          <a:xfrm>
            <a:off x="8183250" y="5747718"/>
            <a:ext cx="3913823" cy="2876550"/>
            <a:chOff x="5939708" y="3831812"/>
            <a:chExt cx="2609215" cy="1917700"/>
          </a:xfrm>
        </p:grpSpPr>
        <p:sp>
          <p:nvSpPr>
            <p:cNvPr id="1247" name="Google Shape;1247;p82"/>
            <p:cNvSpPr/>
            <p:nvPr/>
          </p:nvSpPr>
          <p:spPr>
            <a:xfrm>
              <a:off x="5939708" y="3831812"/>
              <a:ext cx="2609215" cy="1917700"/>
            </a:xfrm>
            <a:custGeom>
              <a:rect b="b" l="l" r="r" t="t"/>
              <a:pathLst>
                <a:path extrusionOk="0" h="1917700" w="2609215">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cap="flat" cmpd="sng" w="9525">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48" name="Google Shape;1248;p82"/>
            <p:cNvSpPr/>
            <p:nvPr/>
          </p:nvSpPr>
          <p:spPr>
            <a:xfrm>
              <a:off x="5939708" y="3831812"/>
              <a:ext cx="2609215" cy="1917700"/>
            </a:xfrm>
            <a:custGeom>
              <a:rect b="b" l="l" r="r" t="t"/>
              <a:pathLst>
                <a:path extrusionOk="0" h="1917700" w="2609215">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cap="flat" cmpd="sng" w="23000">
              <a:solidFill>
                <a:srgbClr val="733279"/>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249" name="Google Shape;1249;p82"/>
          <p:cNvSpPr txBox="1"/>
          <p:nvPr/>
        </p:nvSpPr>
        <p:spPr>
          <a:xfrm>
            <a:off x="8484529" y="6581426"/>
            <a:ext cx="2980500" cy="277200"/>
          </a:xfrm>
          <a:prstGeom prst="rect">
            <a:avLst/>
          </a:prstGeom>
          <a:noFill/>
          <a:ln>
            <a:noFill/>
          </a:ln>
        </p:spPr>
        <p:txBody>
          <a:bodyPr anchorCtr="0" anchor="t" bIns="0" lIns="0" spcFirstLastPara="1" rIns="0" wrap="square" tIns="0">
            <a:spAutoFit/>
          </a:bodyPr>
          <a:lstStyle/>
          <a:p>
            <a:pPr indent="0" lvl="0" marL="0" marR="7620" rtl="0" algn="l">
              <a:lnSpc>
                <a:spcPct val="101299"/>
              </a:lnSpc>
              <a:spcBef>
                <a:spcPts val="0"/>
              </a:spcBef>
              <a:spcAft>
                <a:spcPts val="0"/>
              </a:spcAft>
              <a:buNone/>
            </a:pPr>
            <a:r>
              <a:rPr b="1" lang="en" sz="1800">
                <a:solidFill>
                  <a:srgbClr val="4B0550"/>
                </a:solidFill>
                <a:latin typeface="Optimistic Text"/>
                <a:ea typeface="Optimistic Text"/>
                <a:cs typeface="Optimistic Text"/>
                <a:sym typeface="Optimistic Text"/>
              </a:rPr>
              <a:t>Rights</a:t>
            </a:r>
            <a:endParaRPr b="1" sz="1800">
              <a:solidFill>
                <a:srgbClr val="4B0550"/>
              </a:solidFill>
              <a:latin typeface="Optimistic Text"/>
              <a:ea typeface="Optimistic Text"/>
              <a:cs typeface="Optimistic Text"/>
              <a:sym typeface="Optimistic Text"/>
            </a:endParaRPr>
          </a:p>
        </p:txBody>
      </p:sp>
      <p:sp>
        <p:nvSpPr>
          <p:cNvPr id="1250" name="Google Shape;1250;p82"/>
          <p:cNvSpPr txBox="1"/>
          <p:nvPr/>
        </p:nvSpPr>
        <p:spPr>
          <a:xfrm>
            <a:off x="8484512" y="3942650"/>
            <a:ext cx="2820900" cy="8313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Don’t use AI to create fake or harmful content about others.</a:t>
            </a:r>
            <a:endParaRPr sz="1800">
              <a:solidFill>
                <a:srgbClr val="4B0550"/>
              </a:solidFill>
              <a:latin typeface="Optimistic Text"/>
              <a:ea typeface="Optimistic Text"/>
              <a:cs typeface="Optimistic Text"/>
              <a:sym typeface="Optimistic Text"/>
            </a:endParaRPr>
          </a:p>
        </p:txBody>
      </p:sp>
      <p:sp>
        <p:nvSpPr>
          <p:cNvPr id="1251" name="Google Shape;1251;p82"/>
          <p:cNvSpPr txBox="1"/>
          <p:nvPr/>
        </p:nvSpPr>
        <p:spPr>
          <a:xfrm>
            <a:off x="12588213" y="3942650"/>
            <a:ext cx="26712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Always check if what AI tells you is true. You’re responsible for what you share.</a:t>
            </a:r>
            <a:endParaRPr sz="1800">
              <a:solidFill>
                <a:srgbClr val="4B0550"/>
              </a:solidFill>
              <a:latin typeface="Optimistic Text"/>
              <a:ea typeface="Optimistic Text"/>
              <a:cs typeface="Optimistic Text"/>
              <a:sym typeface="Optimistic Text"/>
            </a:endParaRPr>
          </a:p>
        </p:txBody>
      </p:sp>
      <p:sp>
        <p:nvSpPr>
          <p:cNvPr id="1252" name="Google Shape;1252;p82"/>
          <p:cNvSpPr txBox="1"/>
          <p:nvPr/>
        </p:nvSpPr>
        <p:spPr>
          <a:xfrm>
            <a:off x="8484512" y="6924350"/>
            <a:ext cx="2612700" cy="1119000"/>
          </a:xfrm>
          <a:prstGeom prst="rect">
            <a:avLst/>
          </a:prstGeom>
          <a:noFill/>
          <a:ln>
            <a:noFill/>
          </a:ln>
        </p:spPr>
        <p:txBody>
          <a:bodyPr anchorCtr="0" anchor="t" bIns="0" lIns="0" spcFirstLastPara="1" rIns="0" wrap="square" tIns="0">
            <a:spAutoFit/>
          </a:bodyPr>
          <a:lstStyle/>
          <a:p>
            <a:pPr indent="0" lvl="0" marL="0" marR="7620" rtl="0" algn="l">
              <a:lnSpc>
                <a:spcPct val="101299"/>
              </a:lnSpc>
              <a:spcBef>
                <a:spcPts val="0"/>
              </a:spcBef>
              <a:spcAft>
                <a:spcPts val="0"/>
              </a:spcAft>
              <a:buNone/>
            </a:pPr>
            <a:r>
              <a:rPr lang="en" sz="1800">
                <a:solidFill>
                  <a:srgbClr val="4B0550"/>
                </a:solidFill>
                <a:latin typeface="Optimistic Text"/>
                <a:ea typeface="Optimistic Text"/>
                <a:cs typeface="Optimistic Text"/>
                <a:sym typeface="Optimistic Text"/>
              </a:rPr>
              <a:t>Know what data you’re sharing with AI apps. Do your research and/or ask an adult. </a:t>
            </a:r>
            <a:endParaRPr sz="1800">
              <a:solidFill>
                <a:srgbClr val="4B0550"/>
              </a:solidFill>
              <a:latin typeface="Optimistic Text"/>
              <a:ea typeface="Optimistic Text"/>
              <a:cs typeface="Optimistic Text"/>
              <a:sym typeface="Optimistic Text"/>
            </a:endParaRPr>
          </a:p>
        </p:txBody>
      </p:sp>
      <p:sp>
        <p:nvSpPr>
          <p:cNvPr id="1253" name="Google Shape;1253;p82"/>
          <p:cNvSpPr txBox="1"/>
          <p:nvPr/>
        </p:nvSpPr>
        <p:spPr>
          <a:xfrm>
            <a:off x="12588236" y="6924350"/>
            <a:ext cx="2612700" cy="8313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Say when you’ve used AI. Give credit—just like teamwork!</a:t>
            </a:r>
            <a:endParaRPr sz="1800">
              <a:solidFill>
                <a:srgbClr val="4B0550"/>
              </a:solidFill>
              <a:latin typeface="Optimistic Text"/>
              <a:ea typeface="Optimistic Text"/>
              <a:cs typeface="Optimistic Text"/>
              <a:sym typeface="Optimistic Text"/>
            </a:endParaRPr>
          </a:p>
        </p:txBody>
      </p:sp>
      <p:sp>
        <p:nvSpPr>
          <p:cNvPr id="1254" name="Google Shape;1254;p82"/>
          <p:cNvSpPr/>
          <p:nvPr/>
        </p:nvSpPr>
        <p:spPr>
          <a:xfrm>
            <a:off x="11160463" y="2929200"/>
            <a:ext cx="723300" cy="7233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55" name="Google Shape;1255;p82"/>
          <p:cNvSpPr txBox="1"/>
          <p:nvPr/>
        </p:nvSpPr>
        <p:spPr>
          <a:xfrm>
            <a:off x="11236234" y="3004200"/>
            <a:ext cx="519300" cy="5733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b="1" lang="en" sz="3600">
                <a:solidFill>
                  <a:schemeClr val="lt2"/>
                </a:solidFill>
                <a:latin typeface="Optimistic Display"/>
                <a:ea typeface="Optimistic Display"/>
                <a:cs typeface="Optimistic Display"/>
                <a:sym typeface="Optimistic Display"/>
              </a:rPr>
              <a:t>1</a:t>
            </a:r>
            <a:endParaRPr b="1" sz="3600">
              <a:solidFill>
                <a:schemeClr val="lt2"/>
              </a:solidFill>
              <a:latin typeface="Optimistic Display"/>
              <a:ea typeface="Optimistic Display"/>
              <a:cs typeface="Optimistic Display"/>
              <a:sym typeface="Optimistic Display"/>
            </a:endParaRPr>
          </a:p>
        </p:txBody>
      </p:sp>
      <p:sp>
        <p:nvSpPr>
          <p:cNvPr id="1256" name="Google Shape;1256;p82"/>
          <p:cNvSpPr/>
          <p:nvPr/>
        </p:nvSpPr>
        <p:spPr>
          <a:xfrm>
            <a:off x="15200938" y="2929200"/>
            <a:ext cx="723300" cy="7233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57" name="Google Shape;1257;p82"/>
          <p:cNvSpPr txBox="1"/>
          <p:nvPr/>
        </p:nvSpPr>
        <p:spPr>
          <a:xfrm>
            <a:off x="15276709" y="3004200"/>
            <a:ext cx="519300" cy="5733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b="1" lang="en" sz="3600">
                <a:solidFill>
                  <a:schemeClr val="lt2"/>
                </a:solidFill>
                <a:latin typeface="Optimistic Display"/>
                <a:ea typeface="Optimistic Display"/>
                <a:cs typeface="Optimistic Display"/>
                <a:sym typeface="Optimistic Display"/>
              </a:rPr>
              <a:t>2</a:t>
            </a:r>
            <a:endParaRPr b="1" sz="3600">
              <a:solidFill>
                <a:schemeClr val="lt2"/>
              </a:solidFill>
              <a:latin typeface="Optimistic Display"/>
              <a:ea typeface="Optimistic Display"/>
              <a:cs typeface="Optimistic Display"/>
              <a:sym typeface="Optimistic Display"/>
            </a:endParaRPr>
          </a:p>
        </p:txBody>
      </p:sp>
      <p:sp>
        <p:nvSpPr>
          <p:cNvPr id="1258" name="Google Shape;1258;p82"/>
          <p:cNvSpPr/>
          <p:nvPr/>
        </p:nvSpPr>
        <p:spPr>
          <a:xfrm>
            <a:off x="11160463" y="5978950"/>
            <a:ext cx="723300" cy="7233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59" name="Google Shape;1259;p82"/>
          <p:cNvSpPr txBox="1"/>
          <p:nvPr/>
        </p:nvSpPr>
        <p:spPr>
          <a:xfrm>
            <a:off x="11236234" y="6053950"/>
            <a:ext cx="519300" cy="5733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b="1" lang="en" sz="3600">
                <a:solidFill>
                  <a:schemeClr val="lt2"/>
                </a:solidFill>
                <a:latin typeface="Optimistic Display"/>
                <a:ea typeface="Optimistic Display"/>
                <a:cs typeface="Optimistic Display"/>
                <a:sym typeface="Optimistic Display"/>
              </a:rPr>
              <a:t>3</a:t>
            </a:r>
            <a:endParaRPr b="1" sz="3600">
              <a:solidFill>
                <a:schemeClr val="lt2"/>
              </a:solidFill>
              <a:latin typeface="Optimistic Display"/>
              <a:ea typeface="Optimistic Display"/>
              <a:cs typeface="Optimistic Display"/>
              <a:sym typeface="Optimistic Display"/>
            </a:endParaRPr>
          </a:p>
        </p:txBody>
      </p:sp>
      <p:sp>
        <p:nvSpPr>
          <p:cNvPr id="1260" name="Google Shape;1260;p82"/>
          <p:cNvSpPr/>
          <p:nvPr/>
        </p:nvSpPr>
        <p:spPr>
          <a:xfrm>
            <a:off x="15200938" y="5978950"/>
            <a:ext cx="723300" cy="7233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61" name="Google Shape;1261;p82"/>
          <p:cNvSpPr txBox="1"/>
          <p:nvPr/>
        </p:nvSpPr>
        <p:spPr>
          <a:xfrm>
            <a:off x="15276709" y="6053950"/>
            <a:ext cx="519300" cy="573300"/>
          </a:xfrm>
          <a:prstGeom prst="rect">
            <a:avLst/>
          </a:prstGeom>
          <a:noFill/>
          <a:ln>
            <a:noFill/>
          </a:ln>
        </p:spPr>
        <p:txBody>
          <a:bodyPr anchorCtr="0" anchor="t" bIns="0" lIns="0" spcFirstLastPara="1" rIns="0" wrap="square" tIns="19050">
            <a:spAutoFit/>
          </a:bodyPr>
          <a:lstStyle/>
          <a:p>
            <a:pPr indent="0" lvl="0" marL="19050" rtl="0" algn="ctr">
              <a:lnSpc>
                <a:spcPct val="100000"/>
              </a:lnSpc>
              <a:spcBef>
                <a:spcPts val="0"/>
              </a:spcBef>
              <a:spcAft>
                <a:spcPts val="0"/>
              </a:spcAft>
              <a:buNone/>
            </a:pPr>
            <a:r>
              <a:rPr b="1" lang="en" sz="3600">
                <a:solidFill>
                  <a:schemeClr val="lt2"/>
                </a:solidFill>
                <a:latin typeface="Optimistic Display"/>
                <a:ea typeface="Optimistic Display"/>
                <a:cs typeface="Optimistic Display"/>
                <a:sym typeface="Optimistic Display"/>
              </a:rPr>
              <a:t>4</a:t>
            </a:r>
            <a:endParaRPr b="1" sz="3600">
              <a:solidFill>
                <a:schemeClr val="lt2"/>
              </a:solidFill>
              <a:latin typeface="Optimistic Display"/>
              <a:ea typeface="Optimistic Display"/>
              <a:cs typeface="Optimistic Display"/>
              <a:sym typeface="Optimistic Display"/>
            </a:endParaRPr>
          </a:p>
        </p:txBody>
      </p:sp>
      <p:sp>
        <p:nvSpPr>
          <p:cNvPr id="1262" name="Google Shape;1262;p82"/>
          <p:cNvSpPr txBox="1"/>
          <p:nvPr/>
        </p:nvSpPr>
        <p:spPr>
          <a:xfrm>
            <a:off x="1403325" y="2710075"/>
            <a:ext cx="4925700" cy="27861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Be a good digital citizen with AI</a:t>
            </a:r>
            <a:endParaRPr b="1" sz="6000">
              <a:solidFill>
                <a:srgbClr val="4B0550"/>
              </a:solidFill>
              <a:latin typeface="Optimistic Display"/>
              <a:ea typeface="Optimistic Display"/>
              <a:cs typeface="Optimistic Display"/>
              <a:sym typeface="Optimistic Display"/>
            </a:endParaRPr>
          </a:p>
        </p:txBody>
      </p:sp>
      <p:sp>
        <p:nvSpPr>
          <p:cNvPr id="1263" name="Google Shape;1263;p82"/>
          <p:cNvSpPr txBox="1"/>
          <p:nvPr/>
        </p:nvSpPr>
        <p:spPr>
          <a:xfrm>
            <a:off x="1403300" y="5656025"/>
            <a:ext cx="4752600" cy="9429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The 4 R’s of Responsible AI Use</a:t>
            </a:r>
            <a:endParaRPr sz="3000">
              <a:solidFill>
                <a:srgbClr val="4B0550"/>
              </a:solidFill>
              <a:latin typeface="Optimistic Text Light"/>
              <a:ea typeface="Optimistic Text Light"/>
              <a:cs typeface="Optimistic Text Light"/>
              <a:sym typeface="Optimistic Text Light"/>
            </a:endParaRPr>
          </a:p>
        </p:txBody>
      </p:sp>
      <p:sp>
        <p:nvSpPr>
          <p:cNvPr id="1264" name="Google Shape;1264;p82"/>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ETHICS &amp; SAFETY</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8" name="Shape 1268"/>
        <p:cNvGrpSpPr/>
        <p:nvPr/>
      </p:nvGrpSpPr>
      <p:grpSpPr>
        <a:xfrm>
          <a:off x="0" y="0"/>
          <a:ext cx="0" cy="0"/>
          <a:chOff x="0" y="0"/>
          <a:chExt cx="0" cy="0"/>
        </a:xfrm>
      </p:grpSpPr>
      <p:sp>
        <p:nvSpPr>
          <p:cNvPr id="1269" name="Google Shape;1269;p83"/>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Staying safe</a:t>
            </a:r>
            <a:endParaRPr b="1" sz="5400">
              <a:solidFill>
                <a:srgbClr val="FFFFFF"/>
              </a:solidFill>
              <a:latin typeface="Optimistic Display"/>
              <a:ea typeface="Optimistic Display"/>
              <a:cs typeface="Optimistic Display"/>
              <a:sym typeface="Optimistic Display"/>
            </a:endParaRPr>
          </a:p>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with AI</a:t>
            </a:r>
            <a:endParaRPr b="1" sz="5400">
              <a:solidFill>
                <a:srgbClr val="FFFFFF"/>
              </a:solidFill>
              <a:latin typeface="Optimistic Display"/>
              <a:ea typeface="Optimistic Display"/>
              <a:cs typeface="Optimistic Display"/>
              <a:sym typeface="Optimistic Display"/>
            </a:endParaRPr>
          </a:p>
        </p:txBody>
      </p:sp>
      <p:sp>
        <p:nvSpPr>
          <p:cNvPr id="1270" name="Google Shape;1270;p83"/>
          <p:cNvSpPr txBox="1"/>
          <p:nvPr/>
        </p:nvSpPr>
        <p:spPr>
          <a:xfrm>
            <a:off x="704101" y="54979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YOUR AI SAFETY TOOLKIT</a:t>
            </a:r>
            <a:endParaRPr>
              <a:solidFill>
                <a:srgbClr val="FFFFFF"/>
              </a:solidFill>
              <a:latin typeface="Optimistic Text"/>
              <a:ea typeface="Optimistic Text"/>
              <a:cs typeface="Optimistic Text"/>
              <a:sym typeface="Optimistic Text"/>
            </a:endParaRPr>
          </a:p>
        </p:txBody>
      </p:sp>
      <p:pic>
        <p:nvPicPr>
          <p:cNvPr id="1271" name="Google Shape;1271;p83" title="Middle E Asset 07.png"/>
          <p:cNvPicPr preferRelativeResize="0"/>
          <p:nvPr/>
        </p:nvPicPr>
        <p:blipFill rotWithShape="1">
          <a:blip r:embed="rId3">
            <a:alphaModFix/>
          </a:blip>
          <a:srcRect b="3138" l="0" r="0" t="30244"/>
          <a:stretch/>
        </p:blipFill>
        <p:spPr>
          <a:xfrm>
            <a:off x="6016894" y="0"/>
            <a:ext cx="12350213" cy="10287002"/>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5" name="Shape 1275"/>
        <p:cNvGrpSpPr/>
        <p:nvPr/>
      </p:nvGrpSpPr>
      <p:grpSpPr>
        <a:xfrm>
          <a:off x="0" y="0"/>
          <a:ext cx="0" cy="0"/>
          <a:chOff x="0" y="0"/>
          <a:chExt cx="0" cy="0"/>
        </a:xfrm>
      </p:grpSpPr>
      <p:sp>
        <p:nvSpPr>
          <p:cNvPr id="1276" name="Google Shape;1276;p84"/>
          <p:cNvSpPr/>
          <p:nvPr/>
        </p:nvSpPr>
        <p:spPr>
          <a:xfrm>
            <a:off x="852912" y="3780003"/>
            <a:ext cx="16623982" cy="3713798"/>
          </a:xfrm>
          <a:custGeom>
            <a:rect b="b" l="l" r="r" t="t"/>
            <a:pathLst>
              <a:path extrusionOk="0" h="2475865" w="11082655">
                <a:moveTo>
                  <a:pt x="11003622" y="2475636"/>
                </a:moveTo>
                <a:lnTo>
                  <a:pt x="78600" y="2475636"/>
                </a:lnTo>
                <a:lnTo>
                  <a:pt x="48005" y="2469459"/>
                </a:lnTo>
                <a:lnTo>
                  <a:pt x="23021" y="2452614"/>
                </a:lnTo>
                <a:lnTo>
                  <a:pt x="6176" y="2427630"/>
                </a:lnTo>
                <a:lnTo>
                  <a:pt x="0" y="2397036"/>
                </a:lnTo>
                <a:lnTo>
                  <a:pt x="0" y="78600"/>
                </a:lnTo>
                <a:lnTo>
                  <a:pt x="6176" y="48006"/>
                </a:lnTo>
                <a:lnTo>
                  <a:pt x="23021" y="23021"/>
                </a:lnTo>
                <a:lnTo>
                  <a:pt x="48006" y="6176"/>
                </a:lnTo>
                <a:lnTo>
                  <a:pt x="78600" y="0"/>
                </a:lnTo>
                <a:lnTo>
                  <a:pt x="11003622" y="0"/>
                </a:lnTo>
                <a:lnTo>
                  <a:pt x="11034217" y="6176"/>
                </a:lnTo>
                <a:lnTo>
                  <a:pt x="11059201" y="23021"/>
                </a:lnTo>
                <a:lnTo>
                  <a:pt x="11076046" y="48006"/>
                </a:lnTo>
                <a:lnTo>
                  <a:pt x="11082223" y="78600"/>
                </a:lnTo>
                <a:lnTo>
                  <a:pt x="11082223" y="2397036"/>
                </a:lnTo>
                <a:lnTo>
                  <a:pt x="11076046" y="2427630"/>
                </a:lnTo>
                <a:lnTo>
                  <a:pt x="11059201" y="2452614"/>
                </a:lnTo>
                <a:lnTo>
                  <a:pt x="11034217" y="2469459"/>
                </a:lnTo>
                <a:lnTo>
                  <a:pt x="11003622" y="2475636"/>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77" name="Google Shape;1277;p84"/>
          <p:cNvSpPr txBox="1"/>
          <p:nvPr/>
        </p:nvSpPr>
        <p:spPr>
          <a:xfrm>
            <a:off x="702637" y="7892550"/>
            <a:ext cx="11294100" cy="7581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Example</a:t>
            </a:r>
            <a:endParaRPr sz="24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lang="en" sz="2400">
                <a:solidFill>
                  <a:srgbClr val="4B0550"/>
                </a:solidFill>
                <a:latin typeface="Optimistic Text"/>
                <a:ea typeface="Optimistic Text"/>
                <a:cs typeface="Optimistic Text"/>
                <a:sym typeface="Optimistic Text"/>
              </a:rPr>
              <a:t>"Free iPads for all students?" Use TRACE to check before you share!</a:t>
            </a:r>
            <a:endParaRPr sz="2400">
              <a:solidFill>
                <a:srgbClr val="4B0550"/>
              </a:solidFill>
              <a:latin typeface="Optimistic Text"/>
              <a:ea typeface="Optimistic Text"/>
              <a:cs typeface="Optimistic Text"/>
              <a:sym typeface="Optimistic Text"/>
            </a:endParaRPr>
          </a:p>
        </p:txBody>
      </p:sp>
      <p:sp>
        <p:nvSpPr>
          <p:cNvPr id="1278" name="Google Shape;1278;p84"/>
          <p:cNvSpPr/>
          <p:nvPr/>
        </p:nvSpPr>
        <p:spPr>
          <a:xfrm>
            <a:off x="700512" y="3627603"/>
            <a:ext cx="16623982" cy="3713798"/>
          </a:xfrm>
          <a:custGeom>
            <a:rect b="b" l="l" r="r" t="t"/>
            <a:pathLst>
              <a:path extrusionOk="0" h="2475865" w="11082655">
                <a:moveTo>
                  <a:pt x="11003622" y="0"/>
                </a:moveTo>
                <a:lnTo>
                  <a:pt x="78600" y="0"/>
                </a:lnTo>
                <a:lnTo>
                  <a:pt x="48006" y="6176"/>
                </a:lnTo>
                <a:lnTo>
                  <a:pt x="23021" y="23021"/>
                </a:lnTo>
                <a:lnTo>
                  <a:pt x="6176" y="48006"/>
                </a:lnTo>
                <a:lnTo>
                  <a:pt x="0" y="78600"/>
                </a:lnTo>
                <a:lnTo>
                  <a:pt x="0" y="2397036"/>
                </a:lnTo>
                <a:lnTo>
                  <a:pt x="6176" y="2427630"/>
                </a:lnTo>
                <a:lnTo>
                  <a:pt x="23021" y="2452614"/>
                </a:lnTo>
                <a:lnTo>
                  <a:pt x="48005" y="2469459"/>
                </a:lnTo>
                <a:lnTo>
                  <a:pt x="78600" y="2475636"/>
                </a:lnTo>
                <a:lnTo>
                  <a:pt x="11003622" y="2475636"/>
                </a:lnTo>
                <a:lnTo>
                  <a:pt x="11034217" y="2469459"/>
                </a:lnTo>
                <a:lnTo>
                  <a:pt x="11059201" y="2452614"/>
                </a:lnTo>
                <a:lnTo>
                  <a:pt x="11076046" y="2427630"/>
                </a:lnTo>
                <a:lnTo>
                  <a:pt x="11082223" y="2397036"/>
                </a:lnTo>
                <a:lnTo>
                  <a:pt x="11082223" y="78600"/>
                </a:lnTo>
                <a:lnTo>
                  <a:pt x="11076046" y="48006"/>
                </a:lnTo>
                <a:lnTo>
                  <a:pt x="11059201" y="23021"/>
                </a:lnTo>
                <a:lnTo>
                  <a:pt x="11034217" y="6176"/>
                </a:lnTo>
                <a:lnTo>
                  <a:pt x="11003622" y="0"/>
                </a:lnTo>
                <a:close/>
              </a:path>
            </a:pathLst>
          </a:custGeom>
          <a:solidFill>
            <a:srgbClr val="FFFFFF"/>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79" name="Google Shape;1279;p84"/>
          <p:cNvSpPr/>
          <p:nvPr/>
        </p:nvSpPr>
        <p:spPr>
          <a:xfrm>
            <a:off x="3747243" y="4712139"/>
            <a:ext cx="699133" cy="0"/>
          </a:xfrm>
          <a:custGeom>
            <a:rect b="b" l="l" r="r" t="t"/>
            <a:pathLst>
              <a:path extrusionOk="0" h="120000" w="466089">
                <a:moveTo>
                  <a:pt x="0" y="0"/>
                </a:moveTo>
                <a:lnTo>
                  <a:pt x="465696" y="0"/>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0" name="Google Shape;1280;p84"/>
          <p:cNvSpPr/>
          <p:nvPr/>
        </p:nvSpPr>
        <p:spPr>
          <a:xfrm>
            <a:off x="4366655" y="4633013"/>
            <a:ext cx="80008" cy="159068"/>
          </a:xfrm>
          <a:custGeom>
            <a:rect b="b" l="l" r="r" t="t"/>
            <a:pathLst>
              <a:path extrusionOk="0" h="106045" w="53339">
                <a:moveTo>
                  <a:pt x="0" y="0"/>
                </a:moveTo>
                <a:lnTo>
                  <a:pt x="52755" y="52755"/>
                </a:lnTo>
                <a:lnTo>
                  <a:pt x="0" y="105498"/>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1" name="Google Shape;1281;p84"/>
          <p:cNvSpPr/>
          <p:nvPr/>
        </p:nvSpPr>
        <p:spPr>
          <a:xfrm>
            <a:off x="6955155" y="4712139"/>
            <a:ext cx="699134" cy="0"/>
          </a:xfrm>
          <a:custGeom>
            <a:rect b="b" l="l" r="r" t="t"/>
            <a:pathLst>
              <a:path extrusionOk="0" h="120000" w="466089">
                <a:moveTo>
                  <a:pt x="0" y="0"/>
                </a:moveTo>
                <a:lnTo>
                  <a:pt x="465696" y="0"/>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2" name="Google Shape;1282;p84"/>
          <p:cNvSpPr/>
          <p:nvPr/>
        </p:nvSpPr>
        <p:spPr>
          <a:xfrm>
            <a:off x="7574568" y="4633013"/>
            <a:ext cx="80009" cy="159068"/>
          </a:xfrm>
          <a:custGeom>
            <a:rect b="b" l="l" r="r" t="t"/>
            <a:pathLst>
              <a:path extrusionOk="0" h="106045" w="53339">
                <a:moveTo>
                  <a:pt x="0" y="0"/>
                </a:moveTo>
                <a:lnTo>
                  <a:pt x="52755" y="52755"/>
                </a:lnTo>
                <a:lnTo>
                  <a:pt x="0" y="105498"/>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3" name="Google Shape;1283;p84"/>
          <p:cNvSpPr/>
          <p:nvPr/>
        </p:nvSpPr>
        <p:spPr>
          <a:xfrm>
            <a:off x="10263266" y="4712139"/>
            <a:ext cx="699135" cy="0"/>
          </a:xfrm>
          <a:custGeom>
            <a:rect b="b" l="l" r="r" t="t"/>
            <a:pathLst>
              <a:path extrusionOk="0" h="120000" w="466090">
                <a:moveTo>
                  <a:pt x="0" y="0"/>
                </a:moveTo>
                <a:lnTo>
                  <a:pt x="465696" y="0"/>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4" name="Google Shape;1284;p84"/>
          <p:cNvSpPr/>
          <p:nvPr/>
        </p:nvSpPr>
        <p:spPr>
          <a:xfrm>
            <a:off x="10882677" y="4633013"/>
            <a:ext cx="80010" cy="159068"/>
          </a:xfrm>
          <a:custGeom>
            <a:rect b="b" l="l" r="r" t="t"/>
            <a:pathLst>
              <a:path extrusionOk="0" h="106045" w="53340">
                <a:moveTo>
                  <a:pt x="0" y="0"/>
                </a:moveTo>
                <a:lnTo>
                  <a:pt x="52755" y="52755"/>
                </a:lnTo>
                <a:lnTo>
                  <a:pt x="0" y="105498"/>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5" name="Google Shape;1285;p84"/>
          <p:cNvSpPr/>
          <p:nvPr/>
        </p:nvSpPr>
        <p:spPr>
          <a:xfrm>
            <a:off x="13440273" y="4712139"/>
            <a:ext cx="699135" cy="0"/>
          </a:xfrm>
          <a:custGeom>
            <a:rect b="b" l="l" r="r" t="t"/>
            <a:pathLst>
              <a:path extrusionOk="0" h="120000" w="466090">
                <a:moveTo>
                  <a:pt x="0" y="0"/>
                </a:moveTo>
                <a:lnTo>
                  <a:pt x="465696" y="0"/>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6" name="Google Shape;1286;p84"/>
          <p:cNvSpPr/>
          <p:nvPr/>
        </p:nvSpPr>
        <p:spPr>
          <a:xfrm>
            <a:off x="14059686" y="4633013"/>
            <a:ext cx="80010" cy="159068"/>
          </a:xfrm>
          <a:custGeom>
            <a:rect b="b" l="l" r="r" t="t"/>
            <a:pathLst>
              <a:path extrusionOk="0" h="106045" w="53340">
                <a:moveTo>
                  <a:pt x="0" y="0"/>
                </a:moveTo>
                <a:lnTo>
                  <a:pt x="52755" y="52755"/>
                </a:lnTo>
                <a:lnTo>
                  <a:pt x="0" y="105498"/>
                </a:lnTo>
              </a:path>
            </a:pathLst>
          </a:custGeom>
          <a:noFill/>
          <a:ln cap="flat" cmpd="sng" w="19050">
            <a:solidFill>
              <a:srgbClr val="092838"/>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7" name="Google Shape;1287;p84"/>
          <p:cNvSpPr/>
          <p:nvPr/>
        </p:nvSpPr>
        <p:spPr>
          <a:xfrm>
            <a:off x="1809149" y="4039293"/>
            <a:ext cx="1345882" cy="1345881"/>
          </a:xfrm>
          <a:custGeom>
            <a:rect b="b" l="l" r="r" t="t"/>
            <a:pathLst>
              <a:path extrusionOk="0" h="897254" w="897255">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D43693"/>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8" name="Google Shape;1288;p84"/>
          <p:cNvSpPr/>
          <p:nvPr/>
        </p:nvSpPr>
        <p:spPr>
          <a:xfrm>
            <a:off x="1809149" y="4039293"/>
            <a:ext cx="1345882" cy="1345881"/>
          </a:xfrm>
          <a:custGeom>
            <a:rect b="b" l="l" r="r" t="t"/>
            <a:pathLst>
              <a:path extrusionOk="0" h="897254" w="897255">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89" name="Google Shape;1289;p84"/>
          <p:cNvSpPr txBox="1"/>
          <p:nvPr/>
        </p:nvSpPr>
        <p:spPr>
          <a:xfrm>
            <a:off x="10209223" y="1792825"/>
            <a:ext cx="4642500" cy="538800"/>
          </a:xfrm>
          <a:prstGeom prst="rect">
            <a:avLst/>
          </a:prstGeom>
          <a:noFill/>
          <a:ln>
            <a:noFill/>
          </a:ln>
        </p:spPr>
        <p:txBody>
          <a:bodyPr anchorCtr="0" anchor="t" bIns="0" lIns="0" spcFirstLastPara="1" rIns="0" wrap="square" tIns="53325">
            <a:spAutoFit/>
          </a:bodyPr>
          <a:lstStyle/>
          <a:p>
            <a:pPr indent="0" lvl="0" marL="19050" rtl="0" algn="l">
              <a:lnSpc>
                <a:spcPct val="100000"/>
              </a:lnSpc>
              <a:spcBef>
                <a:spcPts val="0"/>
              </a:spcBef>
              <a:spcAft>
                <a:spcPts val="0"/>
              </a:spcAft>
              <a:buNone/>
            </a:pPr>
            <a:r>
              <a:rPr b="1" lang="en" sz="3150">
                <a:solidFill>
                  <a:srgbClr val="4B0550"/>
                </a:solidFill>
                <a:latin typeface="Optimistic Text"/>
                <a:ea typeface="Optimistic Text"/>
                <a:cs typeface="Optimistic Text"/>
                <a:sym typeface="Optimistic Text"/>
              </a:rPr>
              <a:t>The TRACE Method</a:t>
            </a:r>
            <a:endParaRPr sz="3150">
              <a:solidFill>
                <a:srgbClr val="4B0550"/>
              </a:solidFill>
              <a:latin typeface="Optimistic Text"/>
              <a:ea typeface="Optimistic Text"/>
              <a:cs typeface="Optimistic Text"/>
              <a:sym typeface="Optimistic Text"/>
            </a:endParaRPr>
          </a:p>
        </p:txBody>
      </p:sp>
      <p:sp>
        <p:nvSpPr>
          <p:cNvPr id="1290" name="Google Shape;1290;p84"/>
          <p:cNvSpPr txBox="1"/>
          <p:nvPr/>
        </p:nvSpPr>
        <p:spPr>
          <a:xfrm>
            <a:off x="2015899" y="4115825"/>
            <a:ext cx="882900" cy="1127400"/>
          </a:xfrm>
          <a:prstGeom prst="rect">
            <a:avLst/>
          </a:prstGeom>
          <a:noFill/>
          <a:ln>
            <a:noFill/>
          </a:ln>
        </p:spPr>
        <p:txBody>
          <a:bodyPr anchorCtr="0" anchor="t" bIns="0" lIns="0" spcFirstLastPara="1" rIns="0" wrap="square" tIns="19050">
            <a:spAutoFit/>
          </a:bodyPr>
          <a:lstStyle/>
          <a:p>
            <a:pPr indent="0" lvl="0" marL="49530" rtl="0" algn="ctr">
              <a:lnSpc>
                <a:spcPct val="100000"/>
              </a:lnSpc>
              <a:spcBef>
                <a:spcPts val="0"/>
              </a:spcBef>
              <a:spcAft>
                <a:spcPts val="0"/>
              </a:spcAft>
              <a:buNone/>
            </a:pPr>
            <a:r>
              <a:rPr b="1" lang="en" sz="7200">
                <a:solidFill>
                  <a:schemeClr val="lt2"/>
                </a:solidFill>
                <a:latin typeface="Roboto Condensed"/>
                <a:ea typeface="Roboto Condensed"/>
                <a:cs typeface="Roboto Condensed"/>
                <a:sym typeface="Roboto Condensed"/>
              </a:rPr>
              <a:t>T</a:t>
            </a:r>
            <a:endParaRPr sz="2100">
              <a:solidFill>
                <a:schemeClr val="lt2"/>
              </a:solidFill>
              <a:latin typeface="Roboto Condensed"/>
              <a:ea typeface="Roboto Condensed"/>
              <a:cs typeface="Roboto Condensed"/>
              <a:sym typeface="Roboto Condensed"/>
            </a:endParaRPr>
          </a:p>
        </p:txBody>
      </p:sp>
      <p:grpSp>
        <p:nvGrpSpPr>
          <p:cNvPr id="1291" name="Google Shape;1291;p84"/>
          <p:cNvGrpSpPr/>
          <p:nvPr/>
        </p:nvGrpSpPr>
        <p:grpSpPr>
          <a:xfrm>
            <a:off x="5038206" y="4039293"/>
            <a:ext cx="1345881" cy="1345881"/>
            <a:chOff x="3499604" y="2896062"/>
            <a:chExt cx="897254" cy="897254"/>
          </a:xfrm>
        </p:grpSpPr>
        <p:sp>
          <p:nvSpPr>
            <p:cNvPr id="1292" name="Google Shape;1292;p84"/>
            <p:cNvSpPr/>
            <p:nvPr/>
          </p:nvSpPr>
          <p:spPr>
            <a:xfrm>
              <a:off x="3499604"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93" name="Google Shape;1293;p84"/>
            <p:cNvSpPr/>
            <p:nvPr/>
          </p:nvSpPr>
          <p:spPr>
            <a:xfrm>
              <a:off x="3499604"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294" name="Google Shape;1294;p84"/>
          <p:cNvGrpSpPr/>
          <p:nvPr/>
        </p:nvGrpSpPr>
        <p:grpSpPr>
          <a:xfrm>
            <a:off x="8425367" y="4039293"/>
            <a:ext cx="1345881" cy="1345881"/>
            <a:chOff x="5757711" y="2896062"/>
            <a:chExt cx="897254" cy="897254"/>
          </a:xfrm>
        </p:grpSpPr>
        <p:sp>
          <p:nvSpPr>
            <p:cNvPr id="1295" name="Google Shape;1295;p84"/>
            <p:cNvSpPr/>
            <p:nvPr/>
          </p:nvSpPr>
          <p:spPr>
            <a:xfrm>
              <a:off x="5757711"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96" name="Google Shape;1296;p84"/>
            <p:cNvSpPr/>
            <p:nvPr/>
          </p:nvSpPr>
          <p:spPr>
            <a:xfrm>
              <a:off x="5757711"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297" name="Google Shape;1297;p84"/>
          <p:cNvGrpSpPr/>
          <p:nvPr/>
        </p:nvGrpSpPr>
        <p:grpSpPr>
          <a:xfrm>
            <a:off x="11454030" y="4039293"/>
            <a:ext cx="1345881" cy="1345881"/>
            <a:chOff x="7776820" y="2896062"/>
            <a:chExt cx="897254" cy="897254"/>
          </a:xfrm>
        </p:grpSpPr>
        <p:sp>
          <p:nvSpPr>
            <p:cNvPr id="1298" name="Google Shape;1298;p84"/>
            <p:cNvSpPr/>
            <p:nvPr/>
          </p:nvSpPr>
          <p:spPr>
            <a:xfrm>
              <a:off x="7776820"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299" name="Google Shape;1299;p84"/>
            <p:cNvSpPr/>
            <p:nvPr/>
          </p:nvSpPr>
          <p:spPr>
            <a:xfrm>
              <a:off x="7776820"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00" name="Google Shape;1300;p84"/>
          <p:cNvGrpSpPr/>
          <p:nvPr/>
        </p:nvGrpSpPr>
        <p:grpSpPr>
          <a:xfrm>
            <a:off x="14779383" y="4039293"/>
            <a:ext cx="1345881" cy="1345881"/>
            <a:chOff x="9993722" y="2896062"/>
            <a:chExt cx="897254" cy="897254"/>
          </a:xfrm>
        </p:grpSpPr>
        <p:sp>
          <p:nvSpPr>
            <p:cNvPr id="1301" name="Google Shape;1301;p84"/>
            <p:cNvSpPr/>
            <p:nvPr/>
          </p:nvSpPr>
          <p:spPr>
            <a:xfrm>
              <a:off x="9993722" y="2896062"/>
              <a:ext cx="897254" cy="897254"/>
            </a:xfrm>
            <a:custGeom>
              <a:rect b="b" l="l" r="r" t="t"/>
              <a:pathLst>
                <a:path extrusionOk="0" h="897254" w="897254">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02" name="Google Shape;1302;p84"/>
            <p:cNvSpPr/>
            <p:nvPr/>
          </p:nvSpPr>
          <p:spPr>
            <a:xfrm>
              <a:off x="9993722" y="2896062"/>
              <a:ext cx="897254" cy="897254"/>
            </a:xfrm>
            <a:custGeom>
              <a:rect b="b" l="l" r="r" t="t"/>
              <a:pathLst>
                <a:path extrusionOk="0" h="897254" w="897254">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303" name="Google Shape;1303;p84"/>
          <p:cNvSpPr txBox="1"/>
          <p:nvPr/>
        </p:nvSpPr>
        <p:spPr>
          <a:xfrm>
            <a:off x="10247300" y="2363675"/>
            <a:ext cx="5478900" cy="792600"/>
          </a:xfrm>
          <a:prstGeom prst="rect">
            <a:avLst/>
          </a:prstGeom>
          <a:noFill/>
          <a:ln>
            <a:noFill/>
          </a:ln>
        </p:spPr>
        <p:txBody>
          <a:bodyPr anchorCtr="0" anchor="t" bIns="0" lIns="0" spcFirstLastPara="1" rIns="0" wrap="square" tIns="53325">
            <a:spAutoFit/>
          </a:bodyPr>
          <a:lstStyle/>
          <a:p>
            <a:pPr indent="0" lvl="0" marL="19050" rtl="0" algn="l">
              <a:lnSpc>
                <a:spcPct val="100000"/>
              </a:lnSpc>
              <a:spcBef>
                <a:spcPts val="240"/>
              </a:spcBef>
              <a:spcAft>
                <a:spcPts val="0"/>
              </a:spcAft>
              <a:buNone/>
            </a:pPr>
            <a:r>
              <a:rPr lang="en" sz="2400">
                <a:solidFill>
                  <a:srgbClr val="4B0550"/>
                </a:solidFill>
                <a:latin typeface="Optimistic Text"/>
                <a:ea typeface="Optimistic Text"/>
                <a:cs typeface="Optimistic Text"/>
                <a:sym typeface="Optimistic Text"/>
              </a:rPr>
              <a:t>Your 5-step toolkit for spotting fake or misleading content</a:t>
            </a:r>
            <a:endParaRPr sz="2400">
              <a:solidFill>
                <a:srgbClr val="4B0550"/>
              </a:solidFill>
              <a:latin typeface="Optimistic Text"/>
              <a:ea typeface="Optimistic Text"/>
              <a:cs typeface="Optimistic Text"/>
              <a:sym typeface="Optimistic Text"/>
            </a:endParaRPr>
          </a:p>
        </p:txBody>
      </p:sp>
      <p:sp>
        <p:nvSpPr>
          <p:cNvPr id="1304" name="Google Shape;1304;p84"/>
          <p:cNvSpPr txBox="1"/>
          <p:nvPr/>
        </p:nvSpPr>
        <p:spPr>
          <a:xfrm>
            <a:off x="5089910" y="4115813"/>
            <a:ext cx="1242600" cy="1127400"/>
          </a:xfrm>
          <a:prstGeom prst="rect">
            <a:avLst/>
          </a:prstGeom>
          <a:noFill/>
          <a:ln>
            <a:noFill/>
          </a:ln>
        </p:spPr>
        <p:txBody>
          <a:bodyPr anchorCtr="0" anchor="t" bIns="0" lIns="0" spcFirstLastPara="1" rIns="0" wrap="square" tIns="19050">
            <a:spAutoFit/>
          </a:bodyPr>
          <a:lstStyle/>
          <a:p>
            <a:pPr indent="0" lvl="0" marL="49530" rtl="0" algn="ctr">
              <a:lnSpc>
                <a:spcPct val="100000"/>
              </a:lnSpc>
              <a:spcBef>
                <a:spcPts val="0"/>
              </a:spcBef>
              <a:spcAft>
                <a:spcPts val="0"/>
              </a:spcAft>
              <a:buNone/>
            </a:pPr>
            <a:r>
              <a:rPr b="1" lang="en" sz="7200">
                <a:solidFill>
                  <a:schemeClr val="lt2"/>
                </a:solidFill>
                <a:latin typeface="Roboto Condensed"/>
                <a:ea typeface="Roboto Condensed"/>
                <a:cs typeface="Roboto Condensed"/>
                <a:sym typeface="Roboto Condensed"/>
              </a:rPr>
              <a:t>R</a:t>
            </a:r>
            <a:endParaRPr sz="2100">
              <a:solidFill>
                <a:schemeClr val="lt2"/>
              </a:solidFill>
              <a:latin typeface="Roboto Condensed"/>
              <a:ea typeface="Roboto Condensed"/>
              <a:cs typeface="Roboto Condensed"/>
              <a:sym typeface="Roboto Condensed"/>
            </a:endParaRPr>
          </a:p>
        </p:txBody>
      </p:sp>
      <p:sp>
        <p:nvSpPr>
          <p:cNvPr id="1305" name="Google Shape;1305;p84"/>
          <p:cNvSpPr txBox="1"/>
          <p:nvPr/>
        </p:nvSpPr>
        <p:spPr>
          <a:xfrm>
            <a:off x="1216701" y="5617082"/>
            <a:ext cx="2481300" cy="2964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2646"/>
              </a:spcBef>
              <a:spcAft>
                <a:spcPts val="0"/>
              </a:spcAft>
              <a:buNone/>
            </a:pPr>
            <a:r>
              <a:rPr b="1" lang="en" sz="1800">
                <a:solidFill>
                  <a:srgbClr val="4B0550"/>
                </a:solidFill>
                <a:latin typeface="Optimistic Text"/>
                <a:ea typeface="Optimistic Text"/>
                <a:cs typeface="Optimistic Text"/>
                <a:sym typeface="Optimistic Text"/>
              </a:rPr>
              <a:t>Track the Source</a:t>
            </a:r>
            <a:endParaRPr sz="1800">
              <a:solidFill>
                <a:srgbClr val="4B0550"/>
              </a:solidFill>
              <a:latin typeface="Optimistic Text"/>
              <a:ea typeface="Optimistic Text"/>
              <a:cs typeface="Optimistic Text"/>
              <a:sym typeface="Optimistic Text"/>
            </a:endParaRPr>
          </a:p>
        </p:txBody>
      </p:sp>
      <p:sp>
        <p:nvSpPr>
          <p:cNvPr id="1306" name="Google Shape;1306;p84"/>
          <p:cNvSpPr txBox="1"/>
          <p:nvPr/>
        </p:nvSpPr>
        <p:spPr>
          <a:xfrm>
            <a:off x="1103438" y="5990363"/>
            <a:ext cx="2707800" cy="850500"/>
          </a:xfrm>
          <a:prstGeom prst="rect">
            <a:avLst/>
          </a:prstGeom>
          <a:noFill/>
          <a:ln>
            <a:noFill/>
          </a:ln>
        </p:spPr>
        <p:txBody>
          <a:bodyPr anchorCtr="0" anchor="t" bIns="0" lIns="0" spcFirstLastPara="1" rIns="0" wrap="square" tIns="19050">
            <a:spAutoFit/>
          </a:bodyPr>
          <a:lstStyle/>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Who created it?</a:t>
            </a:r>
            <a:endParaRPr sz="1800">
              <a:solidFill>
                <a:srgbClr val="4B0550"/>
              </a:solidFill>
              <a:latin typeface="Optimistic Text"/>
              <a:ea typeface="Optimistic Text"/>
              <a:cs typeface="Optimistic Text"/>
              <a:sym typeface="Optimistic Text"/>
            </a:endParaRPr>
          </a:p>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Is it from a trusted site, or just WhatsApp?</a:t>
            </a:r>
            <a:endParaRPr sz="1800">
              <a:solidFill>
                <a:srgbClr val="4B0550"/>
              </a:solidFill>
              <a:latin typeface="Optimistic Text"/>
              <a:ea typeface="Optimistic Text"/>
              <a:cs typeface="Optimistic Text"/>
              <a:sym typeface="Optimistic Text"/>
            </a:endParaRPr>
          </a:p>
        </p:txBody>
      </p:sp>
      <p:sp>
        <p:nvSpPr>
          <p:cNvPr id="1307" name="Google Shape;1307;p84"/>
          <p:cNvSpPr txBox="1"/>
          <p:nvPr/>
        </p:nvSpPr>
        <p:spPr>
          <a:xfrm>
            <a:off x="4470501" y="5617082"/>
            <a:ext cx="2481300" cy="2964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2646"/>
              </a:spcBef>
              <a:spcAft>
                <a:spcPts val="0"/>
              </a:spcAft>
              <a:buNone/>
            </a:pPr>
            <a:r>
              <a:rPr b="1" lang="en" sz="1800">
                <a:solidFill>
                  <a:srgbClr val="4B0550"/>
                </a:solidFill>
                <a:latin typeface="Optimistic Text"/>
                <a:ea typeface="Optimistic Text"/>
                <a:cs typeface="Optimistic Text"/>
                <a:sym typeface="Optimistic Text"/>
              </a:rPr>
              <a:t>Reverse Image Search</a:t>
            </a:r>
            <a:endParaRPr sz="1800">
              <a:solidFill>
                <a:srgbClr val="4B0550"/>
              </a:solidFill>
              <a:latin typeface="Optimistic Text"/>
              <a:ea typeface="Optimistic Text"/>
              <a:cs typeface="Optimistic Text"/>
              <a:sym typeface="Optimistic Text"/>
            </a:endParaRPr>
          </a:p>
        </p:txBody>
      </p:sp>
      <p:sp>
        <p:nvSpPr>
          <p:cNvPr id="1308" name="Google Shape;1308;p84"/>
          <p:cNvSpPr txBox="1"/>
          <p:nvPr/>
        </p:nvSpPr>
        <p:spPr>
          <a:xfrm>
            <a:off x="4233337" y="5990363"/>
            <a:ext cx="2955600" cy="573300"/>
          </a:xfrm>
          <a:prstGeom prst="rect">
            <a:avLst/>
          </a:prstGeom>
          <a:noFill/>
          <a:ln>
            <a:noFill/>
          </a:ln>
        </p:spPr>
        <p:txBody>
          <a:bodyPr anchorCtr="0" anchor="t" bIns="0" lIns="0" spcFirstLastPara="1" rIns="0" wrap="square" tIns="19050">
            <a:spAutoFit/>
          </a:bodyPr>
          <a:lstStyle/>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Check if the photo has appeared elsewhere online</a:t>
            </a:r>
            <a:endParaRPr sz="1800">
              <a:solidFill>
                <a:srgbClr val="4B0550"/>
              </a:solidFill>
              <a:latin typeface="Optimistic Text"/>
              <a:ea typeface="Optimistic Text"/>
              <a:cs typeface="Optimistic Text"/>
              <a:sym typeface="Optimistic Text"/>
            </a:endParaRPr>
          </a:p>
        </p:txBody>
      </p:sp>
      <p:sp>
        <p:nvSpPr>
          <p:cNvPr id="1309" name="Google Shape;1309;p84"/>
          <p:cNvSpPr txBox="1"/>
          <p:nvPr/>
        </p:nvSpPr>
        <p:spPr>
          <a:xfrm>
            <a:off x="8477079" y="4115813"/>
            <a:ext cx="1242600" cy="1127400"/>
          </a:xfrm>
          <a:prstGeom prst="rect">
            <a:avLst/>
          </a:prstGeom>
          <a:noFill/>
          <a:ln>
            <a:noFill/>
          </a:ln>
        </p:spPr>
        <p:txBody>
          <a:bodyPr anchorCtr="0" anchor="t" bIns="0" lIns="0" spcFirstLastPara="1" rIns="0" wrap="square" tIns="19050">
            <a:spAutoFit/>
          </a:bodyPr>
          <a:lstStyle/>
          <a:p>
            <a:pPr indent="0" lvl="0" marL="49530" rtl="0" algn="ctr">
              <a:lnSpc>
                <a:spcPct val="100000"/>
              </a:lnSpc>
              <a:spcBef>
                <a:spcPts val="0"/>
              </a:spcBef>
              <a:spcAft>
                <a:spcPts val="0"/>
              </a:spcAft>
              <a:buNone/>
            </a:pPr>
            <a:r>
              <a:rPr b="1" lang="en" sz="7200">
                <a:solidFill>
                  <a:schemeClr val="lt2"/>
                </a:solidFill>
                <a:latin typeface="Roboto Condensed"/>
                <a:ea typeface="Roboto Condensed"/>
                <a:cs typeface="Roboto Condensed"/>
                <a:sym typeface="Roboto Condensed"/>
              </a:rPr>
              <a:t>A</a:t>
            </a:r>
            <a:endParaRPr sz="2100">
              <a:solidFill>
                <a:schemeClr val="lt2"/>
              </a:solidFill>
              <a:latin typeface="Roboto Condensed"/>
              <a:ea typeface="Roboto Condensed"/>
              <a:cs typeface="Roboto Condensed"/>
              <a:sym typeface="Roboto Condensed"/>
            </a:endParaRPr>
          </a:p>
        </p:txBody>
      </p:sp>
      <p:sp>
        <p:nvSpPr>
          <p:cNvPr id="1310" name="Google Shape;1310;p84"/>
          <p:cNvSpPr txBox="1"/>
          <p:nvPr/>
        </p:nvSpPr>
        <p:spPr>
          <a:xfrm>
            <a:off x="7857670" y="5617082"/>
            <a:ext cx="2481300" cy="2964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2646"/>
              </a:spcBef>
              <a:spcAft>
                <a:spcPts val="0"/>
              </a:spcAft>
              <a:buNone/>
            </a:pPr>
            <a:r>
              <a:rPr b="1" lang="en" sz="1800">
                <a:solidFill>
                  <a:srgbClr val="4B0550"/>
                </a:solidFill>
                <a:latin typeface="Optimistic Text"/>
                <a:ea typeface="Optimistic Text"/>
                <a:cs typeface="Optimistic Text"/>
                <a:sym typeface="Optimistic Text"/>
              </a:rPr>
              <a:t>Ask an Expert</a:t>
            </a:r>
            <a:endParaRPr sz="1800">
              <a:solidFill>
                <a:srgbClr val="4B0550"/>
              </a:solidFill>
              <a:latin typeface="Optimistic Text"/>
              <a:ea typeface="Optimistic Text"/>
              <a:cs typeface="Optimistic Text"/>
              <a:sym typeface="Optimistic Text"/>
            </a:endParaRPr>
          </a:p>
        </p:txBody>
      </p:sp>
      <p:sp>
        <p:nvSpPr>
          <p:cNvPr id="1311" name="Google Shape;1311;p84"/>
          <p:cNvSpPr txBox="1"/>
          <p:nvPr/>
        </p:nvSpPr>
        <p:spPr>
          <a:xfrm>
            <a:off x="7857656" y="5990363"/>
            <a:ext cx="2481300" cy="850500"/>
          </a:xfrm>
          <a:prstGeom prst="rect">
            <a:avLst/>
          </a:prstGeom>
          <a:noFill/>
          <a:ln>
            <a:noFill/>
          </a:ln>
        </p:spPr>
        <p:txBody>
          <a:bodyPr anchorCtr="0" anchor="t" bIns="0" lIns="0" spcFirstLastPara="1" rIns="0" wrap="square" tIns="19050">
            <a:spAutoFit/>
          </a:bodyPr>
          <a:lstStyle/>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Talk to a teacher, parent, or someone you trust</a:t>
            </a:r>
            <a:endParaRPr sz="1800">
              <a:solidFill>
                <a:srgbClr val="4B0550"/>
              </a:solidFill>
              <a:latin typeface="Optimistic Text"/>
              <a:ea typeface="Optimistic Text"/>
              <a:cs typeface="Optimistic Text"/>
              <a:sym typeface="Optimistic Text"/>
            </a:endParaRPr>
          </a:p>
        </p:txBody>
      </p:sp>
      <p:sp>
        <p:nvSpPr>
          <p:cNvPr id="1312" name="Google Shape;1312;p84"/>
          <p:cNvSpPr txBox="1"/>
          <p:nvPr/>
        </p:nvSpPr>
        <p:spPr>
          <a:xfrm>
            <a:off x="11505729" y="4115813"/>
            <a:ext cx="1242600" cy="1127400"/>
          </a:xfrm>
          <a:prstGeom prst="rect">
            <a:avLst/>
          </a:prstGeom>
          <a:noFill/>
          <a:ln>
            <a:noFill/>
          </a:ln>
        </p:spPr>
        <p:txBody>
          <a:bodyPr anchorCtr="0" anchor="t" bIns="0" lIns="0" spcFirstLastPara="1" rIns="0" wrap="square" tIns="19050">
            <a:spAutoFit/>
          </a:bodyPr>
          <a:lstStyle/>
          <a:p>
            <a:pPr indent="0" lvl="0" marL="49530" rtl="0" algn="ctr">
              <a:lnSpc>
                <a:spcPct val="100000"/>
              </a:lnSpc>
              <a:spcBef>
                <a:spcPts val="0"/>
              </a:spcBef>
              <a:spcAft>
                <a:spcPts val="0"/>
              </a:spcAft>
              <a:buNone/>
            </a:pPr>
            <a:r>
              <a:rPr b="1" lang="en" sz="7200">
                <a:solidFill>
                  <a:schemeClr val="lt2"/>
                </a:solidFill>
                <a:latin typeface="Roboto Condensed"/>
                <a:ea typeface="Roboto Condensed"/>
                <a:cs typeface="Roboto Condensed"/>
                <a:sym typeface="Roboto Condensed"/>
              </a:rPr>
              <a:t>C</a:t>
            </a:r>
            <a:endParaRPr sz="2100">
              <a:solidFill>
                <a:schemeClr val="lt2"/>
              </a:solidFill>
              <a:latin typeface="Roboto Condensed"/>
              <a:ea typeface="Roboto Condensed"/>
              <a:cs typeface="Roboto Condensed"/>
              <a:sym typeface="Roboto Condensed"/>
            </a:endParaRPr>
          </a:p>
        </p:txBody>
      </p:sp>
      <p:sp>
        <p:nvSpPr>
          <p:cNvPr id="1313" name="Google Shape;1313;p84"/>
          <p:cNvSpPr txBox="1"/>
          <p:nvPr/>
        </p:nvSpPr>
        <p:spPr>
          <a:xfrm>
            <a:off x="10886320" y="5617082"/>
            <a:ext cx="2481300" cy="2964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2646"/>
              </a:spcBef>
              <a:spcAft>
                <a:spcPts val="0"/>
              </a:spcAft>
              <a:buNone/>
            </a:pPr>
            <a:r>
              <a:rPr b="1" lang="en" sz="1800">
                <a:solidFill>
                  <a:srgbClr val="4B0550"/>
                </a:solidFill>
                <a:latin typeface="Optimistic Text"/>
                <a:ea typeface="Optimistic Text"/>
                <a:cs typeface="Optimistic Text"/>
                <a:sym typeface="Optimistic Text"/>
              </a:rPr>
              <a:t>Cross-Reference</a:t>
            </a:r>
            <a:endParaRPr sz="1800">
              <a:solidFill>
                <a:srgbClr val="4B0550"/>
              </a:solidFill>
              <a:latin typeface="Optimistic Text"/>
              <a:ea typeface="Optimistic Text"/>
              <a:cs typeface="Optimistic Text"/>
              <a:sym typeface="Optimistic Text"/>
            </a:endParaRPr>
          </a:p>
        </p:txBody>
      </p:sp>
      <p:sp>
        <p:nvSpPr>
          <p:cNvPr id="1314" name="Google Shape;1314;p84"/>
          <p:cNvSpPr txBox="1"/>
          <p:nvPr/>
        </p:nvSpPr>
        <p:spPr>
          <a:xfrm>
            <a:off x="11027550" y="5990363"/>
            <a:ext cx="2198700" cy="850500"/>
          </a:xfrm>
          <a:prstGeom prst="rect">
            <a:avLst/>
          </a:prstGeom>
          <a:noFill/>
          <a:ln>
            <a:noFill/>
          </a:ln>
        </p:spPr>
        <p:txBody>
          <a:bodyPr anchorCtr="0" anchor="t" bIns="0" lIns="0" spcFirstLastPara="1" rIns="0" wrap="square" tIns="19050">
            <a:spAutoFit/>
          </a:bodyPr>
          <a:lstStyle/>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Do other reliable sources say the same thing?</a:t>
            </a:r>
            <a:endParaRPr sz="1800">
              <a:solidFill>
                <a:srgbClr val="4B0550"/>
              </a:solidFill>
              <a:latin typeface="Optimistic Text"/>
              <a:ea typeface="Optimistic Text"/>
              <a:cs typeface="Optimistic Text"/>
              <a:sym typeface="Optimistic Text"/>
            </a:endParaRPr>
          </a:p>
        </p:txBody>
      </p:sp>
      <p:sp>
        <p:nvSpPr>
          <p:cNvPr id="1315" name="Google Shape;1315;p84"/>
          <p:cNvSpPr txBox="1"/>
          <p:nvPr/>
        </p:nvSpPr>
        <p:spPr>
          <a:xfrm>
            <a:off x="14831079" y="4115813"/>
            <a:ext cx="1242600" cy="1127400"/>
          </a:xfrm>
          <a:prstGeom prst="rect">
            <a:avLst/>
          </a:prstGeom>
          <a:noFill/>
          <a:ln>
            <a:noFill/>
          </a:ln>
        </p:spPr>
        <p:txBody>
          <a:bodyPr anchorCtr="0" anchor="t" bIns="0" lIns="0" spcFirstLastPara="1" rIns="0" wrap="square" tIns="19050">
            <a:spAutoFit/>
          </a:bodyPr>
          <a:lstStyle/>
          <a:p>
            <a:pPr indent="0" lvl="0" marL="49530" rtl="0" algn="ctr">
              <a:lnSpc>
                <a:spcPct val="100000"/>
              </a:lnSpc>
              <a:spcBef>
                <a:spcPts val="0"/>
              </a:spcBef>
              <a:spcAft>
                <a:spcPts val="0"/>
              </a:spcAft>
              <a:buNone/>
            </a:pPr>
            <a:r>
              <a:rPr b="1" lang="en" sz="7200">
                <a:solidFill>
                  <a:schemeClr val="lt2"/>
                </a:solidFill>
                <a:latin typeface="Roboto Condensed"/>
                <a:ea typeface="Roboto Condensed"/>
                <a:cs typeface="Roboto Condensed"/>
                <a:sym typeface="Roboto Condensed"/>
              </a:rPr>
              <a:t>E</a:t>
            </a:r>
            <a:endParaRPr sz="2100">
              <a:solidFill>
                <a:schemeClr val="lt2"/>
              </a:solidFill>
              <a:latin typeface="Roboto Condensed"/>
              <a:ea typeface="Roboto Condensed"/>
              <a:cs typeface="Roboto Condensed"/>
              <a:sym typeface="Roboto Condensed"/>
            </a:endParaRPr>
          </a:p>
        </p:txBody>
      </p:sp>
      <p:sp>
        <p:nvSpPr>
          <p:cNvPr id="1316" name="Google Shape;1316;p84"/>
          <p:cNvSpPr txBox="1"/>
          <p:nvPr/>
        </p:nvSpPr>
        <p:spPr>
          <a:xfrm>
            <a:off x="14211670" y="5617082"/>
            <a:ext cx="2481300" cy="296400"/>
          </a:xfrm>
          <a:prstGeom prst="rect">
            <a:avLst/>
          </a:prstGeom>
          <a:noFill/>
          <a:ln>
            <a:noFill/>
          </a:ln>
        </p:spPr>
        <p:txBody>
          <a:bodyPr anchorCtr="0" anchor="t" bIns="0" lIns="0" spcFirstLastPara="1" rIns="0" wrap="square" tIns="19050">
            <a:spAutoFit/>
          </a:bodyPr>
          <a:lstStyle/>
          <a:p>
            <a:pPr indent="0" lvl="0" marL="0" rtl="0" algn="ctr">
              <a:lnSpc>
                <a:spcPct val="100000"/>
              </a:lnSpc>
              <a:spcBef>
                <a:spcPts val="2646"/>
              </a:spcBef>
              <a:spcAft>
                <a:spcPts val="0"/>
              </a:spcAft>
              <a:buNone/>
            </a:pPr>
            <a:r>
              <a:rPr b="1" lang="en" sz="1800">
                <a:solidFill>
                  <a:srgbClr val="4B0550"/>
                </a:solidFill>
                <a:latin typeface="Optimistic Text"/>
                <a:ea typeface="Optimistic Text"/>
                <a:cs typeface="Optimistic Text"/>
                <a:sym typeface="Optimistic Text"/>
              </a:rPr>
              <a:t>Evaluate Logic</a:t>
            </a:r>
            <a:endParaRPr sz="1800">
              <a:solidFill>
                <a:srgbClr val="4B0550"/>
              </a:solidFill>
              <a:latin typeface="Optimistic Text"/>
              <a:ea typeface="Optimistic Text"/>
              <a:cs typeface="Optimistic Text"/>
              <a:sym typeface="Optimistic Text"/>
            </a:endParaRPr>
          </a:p>
        </p:txBody>
      </p:sp>
      <p:sp>
        <p:nvSpPr>
          <p:cNvPr id="1317" name="Google Shape;1317;p84"/>
          <p:cNvSpPr txBox="1"/>
          <p:nvPr/>
        </p:nvSpPr>
        <p:spPr>
          <a:xfrm>
            <a:off x="14043825" y="5990363"/>
            <a:ext cx="2816700" cy="1127400"/>
          </a:xfrm>
          <a:prstGeom prst="rect">
            <a:avLst/>
          </a:prstGeom>
          <a:noFill/>
          <a:ln>
            <a:noFill/>
          </a:ln>
        </p:spPr>
        <p:txBody>
          <a:bodyPr anchorCtr="0" anchor="t" bIns="0" lIns="0" spcFirstLastPara="1" rIns="0" wrap="square" tIns="19050">
            <a:spAutoFit/>
          </a:bodyPr>
          <a:lstStyle/>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Does it make sense?</a:t>
            </a:r>
            <a:endParaRPr sz="1800">
              <a:solidFill>
                <a:srgbClr val="4B0550"/>
              </a:solidFill>
              <a:latin typeface="Optimistic Text"/>
              <a:ea typeface="Optimistic Text"/>
              <a:cs typeface="Optimistic Text"/>
              <a:sym typeface="Optimistic Text"/>
            </a:endParaRPr>
          </a:p>
          <a:p>
            <a:pPr indent="0" lvl="0" marL="19050" marR="7620" rtl="0" algn="ctr">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Or does it sound  or look too good ((or too scary) to be true?</a:t>
            </a:r>
            <a:endParaRPr sz="1800">
              <a:solidFill>
                <a:srgbClr val="4B0550"/>
              </a:solidFill>
              <a:latin typeface="Optimistic Text"/>
              <a:ea typeface="Optimistic Text"/>
              <a:cs typeface="Optimistic Text"/>
              <a:sym typeface="Optimistic Text"/>
            </a:endParaRPr>
          </a:p>
        </p:txBody>
      </p:sp>
      <p:sp>
        <p:nvSpPr>
          <p:cNvPr id="1318" name="Google Shape;1318;p84"/>
          <p:cNvSpPr txBox="1"/>
          <p:nvPr/>
        </p:nvSpPr>
        <p:spPr>
          <a:xfrm>
            <a:off x="700500" y="1554680"/>
            <a:ext cx="9152400" cy="17310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5600">
                <a:solidFill>
                  <a:srgbClr val="4B0550"/>
                </a:solidFill>
                <a:latin typeface="Optimistic Display"/>
                <a:ea typeface="Optimistic Display"/>
                <a:cs typeface="Optimistic Display"/>
                <a:sym typeface="Optimistic Display"/>
              </a:rPr>
              <a:t>How to know if AI content</a:t>
            </a:r>
            <a:br>
              <a:rPr b="1" lang="en" sz="5600">
                <a:solidFill>
                  <a:srgbClr val="4B0550"/>
                </a:solidFill>
                <a:latin typeface="Optimistic Display"/>
                <a:ea typeface="Optimistic Display"/>
                <a:cs typeface="Optimistic Display"/>
                <a:sym typeface="Optimistic Display"/>
              </a:rPr>
            </a:br>
            <a:r>
              <a:rPr b="1" lang="en" sz="5600">
                <a:solidFill>
                  <a:srgbClr val="4B0550"/>
                </a:solidFill>
                <a:latin typeface="Optimistic Display"/>
                <a:ea typeface="Optimistic Display"/>
                <a:cs typeface="Optimistic Display"/>
                <a:sym typeface="Optimistic Display"/>
              </a:rPr>
              <a:t>is true: Use TRACE!</a:t>
            </a:r>
            <a:endParaRPr b="1" sz="5600">
              <a:solidFill>
                <a:srgbClr val="4B0550"/>
              </a:solidFill>
              <a:latin typeface="Optimistic Display"/>
              <a:ea typeface="Optimistic Display"/>
              <a:cs typeface="Optimistic Display"/>
              <a:sym typeface="Optimistic Display"/>
            </a:endParaRPr>
          </a:p>
        </p:txBody>
      </p:sp>
      <p:sp>
        <p:nvSpPr>
          <p:cNvPr id="1319" name="Google Shape;1319;p84"/>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STAYING SAFE WITH AI</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3" name="Shape 1323"/>
        <p:cNvGrpSpPr/>
        <p:nvPr/>
      </p:nvGrpSpPr>
      <p:grpSpPr>
        <a:xfrm>
          <a:off x="0" y="0"/>
          <a:ext cx="0" cy="0"/>
          <a:chOff x="0" y="0"/>
          <a:chExt cx="0" cy="0"/>
        </a:xfrm>
      </p:grpSpPr>
      <p:sp>
        <p:nvSpPr>
          <p:cNvPr id="1324" name="Google Shape;1324;p85"/>
          <p:cNvSpPr/>
          <p:nvPr/>
        </p:nvSpPr>
        <p:spPr>
          <a:xfrm>
            <a:off x="10520388" y="5333200"/>
            <a:ext cx="2766600" cy="22089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25" name="Google Shape;1325;p85"/>
          <p:cNvSpPr/>
          <p:nvPr/>
        </p:nvSpPr>
        <p:spPr>
          <a:xfrm>
            <a:off x="10717788" y="5511375"/>
            <a:ext cx="1796400" cy="452400"/>
          </a:xfrm>
          <a:prstGeom prst="roundRect">
            <a:avLst>
              <a:gd fmla="val 9703"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26" name="Google Shape;1326;p85"/>
          <p:cNvSpPr txBox="1"/>
          <p:nvPr/>
        </p:nvSpPr>
        <p:spPr>
          <a:xfrm>
            <a:off x="10715186" y="5585850"/>
            <a:ext cx="1771800" cy="3231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100">
                <a:solidFill>
                  <a:srgbClr val="4B0550"/>
                </a:solidFill>
                <a:latin typeface="Optimistic Text"/>
                <a:ea typeface="Optimistic Text"/>
                <a:cs typeface="Optimistic Text"/>
                <a:sym typeface="Optimistic Text"/>
              </a:rPr>
              <a:t>Dangerous</a:t>
            </a:r>
            <a:endParaRPr sz="2100">
              <a:solidFill>
                <a:srgbClr val="4B0550"/>
              </a:solidFill>
              <a:latin typeface="Optimistic Text"/>
              <a:ea typeface="Optimistic Text"/>
              <a:cs typeface="Optimistic Text"/>
              <a:sym typeface="Optimistic Text"/>
            </a:endParaRPr>
          </a:p>
        </p:txBody>
      </p:sp>
      <p:sp>
        <p:nvSpPr>
          <p:cNvPr id="1327" name="Google Shape;1327;p85"/>
          <p:cNvSpPr/>
          <p:nvPr/>
        </p:nvSpPr>
        <p:spPr>
          <a:xfrm>
            <a:off x="7619550" y="5333188"/>
            <a:ext cx="2766600" cy="22089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28" name="Google Shape;1328;p85"/>
          <p:cNvSpPr/>
          <p:nvPr/>
        </p:nvSpPr>
        <p:spPr>
          <a:xfrm>
            <a:off x="7816950" y="5511363"/>
            <a:ext cx="1796400" cy="452400"/>
          </a:xfrm>
          <a:prstGeom prst="roundRect">
            <a:avLst>
              <a:gd fmla="val 9703"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29" name="Google Shape;1329;p85"/>
          <p:cNvSpPr txBox="1"/>
          <p:nvPr/>
        </p:nvSpPr>
        <p:spPr>
          <a:xfrm>
            <a:off x="7829537" y="5585838"/>
            <a:ext cx="1771800" cy="3231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100">
                <a:solidFill>
                  <a:schemeClr val="lt2"/>
                </a:solidFill>
                <a:latin typeface="Optimistic Text"/>
                <a:ea typeface="Optimistic Text"/>
                <a:cs typeface="Optimistic Text"/>
                <a:sym typeface="Optimistic Text"/>
              </a:rPr>
              <a:t>Safe</a:t>
            </a:r>
            <a:endParaRPr sz="2100">
              <a:solidFill>
                <a:schemeClr val="lt2"/>
              </a:solidFill>
              <a:latin typeface="Optimistic Text"/>
              <a:ea typeface="Optimistic Text"/>
              <a:cs typeface="Optimistic Text"/>
              <a:sym typeface="Optimistic Text"/>
            </a:endParaRPr>
          </a:p>
        </p:txBody>
      </p:sp>
      <p:sp>
        <p:nvSpPr>
          <p:cNvPr id="1330" name="Google Shape;1330;p85"/>
          <p:cNvSpPr/>
          <p:nvPr/>
        </p:nvSpPr>
        <p:spPr>
          <a:xfrm>
            <a:off x="7619550" y="2988475"/>
            <a:ext cx="2766600" cy="22089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1" name="Google Shape;1331;p85"/>
          <p:cNvSpPr/>
          <p:nvPr/>
        </p:nvSpPr>
        <p:spPr>
          <a:xfrm>
            <a:off x="7816950" y="3166650"/>
            <a:ext cx="1796400" cy="452400"/>
          </a:xfrm>
          <a:prstGeom prst="roundRect">
            <a:avLst>
              <a:gd fmla="val 9703"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2" name="Google Shape;1332;p85"/>
          <p:cNvSpPr/>
          <p:nvPr/>
        </p:nvSpPr>
        <p:spPr>
          <a:xfrm>
            <a:off x="10520388" y="2988475"/>
            <a:ext cx="2766600" cy="22089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3" name="Google Shape;1333;p85"/>
          <p:cNvSpPr/>
          <p:nvPr/>
        </p:nvSpPr>
        <p:spPr>
          <a:xfrm>
            <a:off x="10717788" y="3166650"/>
            <a:ext cx="1796400" cy="452400"/>
          </a:xfrm>
          <a:prstGeom prst="roundRect">
            <a:avLst>
              <a:gd fmla="val 9703"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4" name="Google Shape;1334;p85"/>
          <p:cNvSpPr/>
          <p:nvPr/>
        </p:nvSpPr>
        <p:spPr>
          <a:xfrm>
            <a:off x="13421238" y="2988475"/>
            <a:ext cx="2766600" cy="22089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5" name="Google Shape;1335;p85"/>
          <p:cNvSpPr/>
          <p:nvPr/>
        </p:nvSpPr>
        <p:spPr>
          <a:xfrm>
            <a:off x="13618638" y="3166650"/>
            <a:ext cx="1796400" cy="452400"/>
          </a:xfrm>
          <a:prstGeom prst="roundRect">
            <a:avLst>
              <a:gd fmla="val 9703" name="adj"/>
            </a:avLst>
          </a:prstGeom>
          <a:solidFill>
            <a:srgbClr val="D8C8E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36" name="Google Shape;1336;p85"/>
          <p:cNvSpPr txBox="1"/>
          <p:nvPr/>
        </p:nvSpPr>
        <p:spPr>
          <a:xfrm>
            <a:off x="13616036" y="3241125"/>
            <a:ext cx="1771800" cy="3231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100">
                <a:solidFill>
                  <a:srgbClr val="092838"/>
                </a:solidFill>
                <a:latin typeface="Optimistic Text"/>
                <a:ea typeface="Optimistic Text"/>
                <a:cs typeface="Optimistic Text"/>
                <a:sym typeface="Optimistic Text"/>
              </a:rPr>
              <a:t>Risky</a:t>
            </a:r>
            <a:endParaRPr sz="2100">
              <a:latin typeface="Optimistic Text"/>
              <a:ea typeface="Optimistic Text"/>
              <a:cs typeface="Optimistic Text"/>
              <a:sym typeface="Optimistic Text"/>
            </a:endParaRPr>
          </a:p>
        </p:txBody>
      </p:sp>
      <p:sp>
        <p:nvSpPr>
          <p:cNvPr id="1337" name="Google Shape;1337;p85"/>
          <p:cNvSpPr txBox="1"/>
          <p:nvPr/>
        </p:nvSpPr>
        <p:spPr>
          <a:xfrm>
            <a:off x="7829537" y="3241125"/>
            <a:ext cx="1771800" cy="3231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100">
                <a:solidFill>
                  <a:schemeClr val="lt2"/>
                </a:solidFill>
                <a:latin typeface="Optimistic Text"/>
                <a:ea typeface="Optimistic Text"/>
                <a:cs typeface="Optimistic Text"/>
                <a:sym typeface="Optimistic Text"/>
              </a:rPr>
              <a:t>Safe</a:t>
            </a:r>
            <a:endParaRPr sz="2100">
              <a:solidFill>
                <a:schemeClr val="lt2"/>
              </a:solidFill>
              <a:latin typeface="Optimistic Text"/>
              <a:ea typeface="Optimistic Text"/>
              <a:cs typeface="Optimistic Text"/>
              <a:sym typeface="Optimistic Text"/>
            </a:endParaRPr>
          </a:p>
        </p:txBody>
      </p:sp>
      <p:sp>
        <p:nvSpPr>
          <p:cNvPr id="1338" name="Google Shape;1338;p85"/>
          <p:cNvSpPr txBox="1"/>
          <p:nvPr/>
        </p:nvSpPr>
        <p:spPr>
          <a:xfrm>
            <a:off x="10715186" y="3241125"/>
            <a:ext cx="1771800" cy="323100"/>
          </a:xfrm>
          <a:prstGeom prst="rect">
            <a:avLst/>
          </a:prstGeom>
          <a:noFill/>
          <a:ln>
            <a:noFill/>
          </a:ln>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100">
                <a:solidFill>
                  <a:srgbClr val="092838"/>
                </a:solidFill>
                <a:latin typeface="Optimistic Text"/>
                <a:ea typeface="Optimistic Text"/>
                <a:cs typeface="Optimistic Text"/>
                <a:sym typeface="Optimistic Text"/>
              </a:rPr>
              <a:t>Risky</a:t>
            </a:r>
            <a:endParaRPr sz="2100">
              <a:latin typeface="Optimistic Text"/>
              <a:ea typeface="Optimistic Text"/>
              <a:cs typeface="Optimistic Text"/>
              <a:sym typeface="Optimistic Text"/>
            </a:endParaRPr>
          </a:p>
        </p:txBody>
      </p:sp>
      <p:sp>
        <p:nvSpPr>
          <p:cNvPr id="1339" name="Google Shape;1339;p85"/>
          <p:cNvSpPr txBox="1"/>
          <p:nvPr/>
        </p:nvSpPr>
        <p:spPr>
          <a:xfrm>
            <a:off x="7950509" y="3794598"/>
            <a:ext cx="20814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AI photo app wants access to your camera.</a:t>
            </a:r>
            <a:endParaRPr sz="1800">
              <a:latin typeface="Optimistic Text"/>
              <a:ea typeface="Optimistic Text"/>
              <a:cs typeface="Optimistic Text"/>
              <a:sym typeface="Optimistic Text"/>
            </a:endParaRPr>
          </a:p>
        </p:txBody>
      </p:sp>
      <p:sp>
        <p:nvSpPr>
          <p:cNvPr id="1340" name="Google Shape;1340;p85"/>
          <p:cNvSpPr txBox="1"/>
          <p:nvPr/>
        </p:nvSpPr>
        <p:spPr>
          <a:xfrm>
            <a:off x="10836050" y="3794598"/>
            <a:ext cx="19005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AI homework tool asks for your contacts.</a:t>
            </a:r>
            <a:endParaRPr sz="1800">
              <a:latin typeface="Optimistic Text"/>
              <a:ea typeface="Optimistic Text"/>
              <a:cs typeface="Optimistic Text"/>
              <a:sym typeface="Optimistic Text"/>
            </a:endParaRPr>
          </a:p>
        </p:txBody>
      </p:sp>
      <p:sp>
        <p:nvSpPr>
          <p:cNvPr id="1341" name="Google Shape;1341;p85"/>
          <p:cNvSpPr txBox="1"/>
          <p:nvPr/>
        </p:nvSpPr>
        <p:spPr>
          <a:xfrm>
            <a:off x="7934093" y="6147896"/>
            <a:ext cx="18996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Language tutor wants to use your mic.</a:t>
            </a:r>
            <a:endParaRPr sz="1800">
              <a:latin typeface="Optimistic Text"/>
              <a:ea typeface="Optimistic Text"/>
              <a:cs typeface="Optimistic Text"/>
              <a:sym typeface="Optimistic Text"/>
            </a:endParaRPr>
          </a:p>
        </p:txBody>
      </p:sp>
      <p:sp>
        <p:nvSpPr>
          <p:cNvPr id="1342" name="Google Shape;1342;p85"/>
          <p:cNvSpPr txBox="1"/>
          <p:nvPr/>
        </p:nvSpPr>
        <p:spPr>
          <a:xfrm>
            <a:off x="10832438" y="6147900"/>
            <a:ext cx="22815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Free AI game asks for access to your phone calls.</a:t>
            </a:r>
            <a:endParaRPr sz="1800">
              <a:latin typeface="Optimistic Text"/>
              <a:ea typeface="Optimistic Text"/>
              <a:cs typeface="Optimistic Text"/>
              <a:sym typeface="Optimistic Text"/>
            </a:endParaRPr>
          </a:p>
        </p:txBody>
      </p:sp>
      <p:sp>
        <p:nvSpPr>
          <p:cNvPr id="1343" name="Google Shape;1343;p85"/>
          <p:cNvSpPr txBox="1"/>
          <p:nvPr/>
        </p:nvSpPr>
        <p:spPr>
          <a:xfrm>
            <a:off x="700475" y="2710075"/>
            <a:ext cx="5628600" cy="3717300"/>
          </a:xfrm>
          <a:prstGeom prst="rect">
            <a:avLst/>
          </a:prstGeom>
          <a:noFill/>
          <a:ln>
            <a:noFill/>
          </a:ln>
        </p:spPr>
        <p:txBody>
          <a:bodyPr anchorCtr="0" anchor="t" bIns="0" lIns="0" spcFirstLastPara="1" rIns="0" wrap="square" tIns="0">
            <a:spAutoFit/>
          </a:bodyPr>
          <a:lstStyle/>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Think before you share:</a:t>
            </a:r>
            <a:endParaRPr b="1" sz="6000">
              <a:solidFill>
                <a:srgbClr val="4B0550"/>
              </a:solidFill>
              <a:latin typeface="Optimistic Display"/>
              <a:ea typeface="Optimistic Display"/>
              <a:cs typeface="Optimistic Display"/>
              <a:sym typeface="Optimistic Display"/>
            </a:endParaRPr>
          </a:p>
          <a:p>
            <a:pPr indent="0" lvl="0" marL="0" marR="0" rtl="0" algn="l">
              <a:lnSpc>
                <a:spcPct val="100833"/>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AI app privacy check</a:t>
            </a:r>
            <a:endParaRPr b="1" sz="6000">
              <a:solidFill>
                <a:srgbClr val="4B0550"/>
              </a:solidFill>
              <a:latin typeface="Optimistic Display"/>
              <a:ea typeface="Optimistic Display"/>
              <a:cs typeface="Optimistic Display"/>
              <a:sym typeface="Optimistic Display"/>
            </a:endParaRPr>
          </a:p>
        </p:txBody>
      </p:sp>
      <p:sp>
        <p:nvSpPr>
          <p:cNvPr id="1344" name="Google Shape;1344;p85"/>
          <p:cNvSpPr txBox="1"/>
          <p:nvPr/>
        </p:nvSpPr>
        <p:spPr>
          <a:xfrm>
            <a:off x="700475" y="6599200"/>
            <a:ext cx="47526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Rule</a:t>
            </a:r>
            <a:endParaRPr sz="1800">
              <a:solidFill>
                <a:srgbClr val="4B0550"/>
              </a:solidFill>
              <a:latin typeface="Optimistic Text Light"/>
              <a:ea typeface="Optimistic Text Light"/>
              <a:cs typeface="Optimistic Text Light"/>
              <a:sym typeface="Optimistic Text Light"/>
            </a:endParaRPr>
          </a:p>
          <a:p>
            <a:pPr indent="0" lvl="0" marL="19050" marR="7620" rtl="0" algn="l">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Only give apps access to what they really need to work!</a:t>
            </a:r>
            <a:endParaRPr sz="1800">
              <a:solidFill>
                <a:srgbClr val="4B0550"/>
              </a:solidFill>
              <a:latin typeface="Optimistic Text Light"/>
              <a:ea typeface="Optimistic Text Light"/>
              <a:cs typeface="Optimistic Text Light"/>
              <a:sym typeface="Optimistic Text Light"/>
            </a:endParaRPr>
          </a:p>
        </p:txBody>
      </p:sp>
      <p:sp>
        <p:nvSpPr>
          <p:cNvPr id="1345" name="Google Shape;1345;p85"/>
          <p:cNvSpPr txBox="1"/>
          <p:nvPr/>
        </p:nvSpPr>
        <p:spPr>
          <a:xfrm>
            <a:off x="13715190" y="3794598"/>
            <a:ext cx="20814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AI music app wants your </a:t>
            </a:r>
            <a:r>
              <a:rPr lang="en" sz="1800">
                <a:solidFill>
                  <a:srgbClr val="092838"/>
                </a:solidFill>
                <a:latin typeface="Optimistic Text"/>
                <a:ea typeface="Optimistic Text"/>
                <a:cs typeface="Optimistic Text"/>
                <a:sym typeface="Optimistic Text"/>
              </a:rPr>
              <a:t>location</a:t>
            </a:r>
            <a:r>
              <a:rPr lang="en" sz="1800">
                <a:solidFill>
                  <a:srgbClr val="092838"/>
                </a:solidFill>
                <a:latin typeface="Optimistic Text"/>
                <a:ea typeface="Optimistic Text"/>
                <a:cs typeface="Optimistic Text"/>
                <a:sym typeface="Optimistic Text"/>
              </a:rPr>
              <a:t> 24/7.</a:t>
            </a:r>
            <a:endParaRPr sz="1800">
              <a:latin typeface="Optimistic Text"/>
              <a:ea typeface="Optimistic Text"/>
              <a:cs typeface="Optimistic Text"/>
              <a:sym typeface="Optimistic Text"/>
            </a:endParaRPr>
          </a:p>
        </p:txBody>
      </p:sp>
      <p:sp>
        <p:nvSpPr>
          <p:cNvPr id="1346" name="Google Shape;1346;p85"/>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STAYING SAFE WITH AI</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0" name="Shape 1350"/>
        <p:cNvGrpSpPr/>
        <p:nvPr/>
      </p:nvGrpSpPr>
      <p:grpSpPr>
        <a:xfrm>
          <a:off x="0" y="0"/>
          <a:ext cx="0" cy="0"/>
          <a:chOff x="0" y="0"/>
          <a:chExt cx="0" cy="0"/>
        </a:xfrm>
      </p:grpSpPr>
      <p:sp>
        <p:nvSpPr>
          <p:cNvPr id="1351" name="Google Shape;1351;p86"/>
          <p:cNvSpPr/>
          <p:nvPr/>
        </p:nvSpPr>
        <p:spPr>
          <a:xfrm>
            <a:off x="11399963" y="3595825"/>
            <a:ext cx="5725500" cy="4788000"/>
          </a:xfrm>
          <a:prstGeom prst="roundRect">
            <a:avLst>
              <a:gd fmla="val 4418"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52" name="Google Shape;1352;p86"/>
          <p:cNvSpPr/>
          <p:nvPr/>
        </p:nvSpPr>
        <p:spPr>
          <a:xfrm>
            <a:off x="856500" y="3595825"/>
            <a:ext cx="5725500" cy="4788000"/>
          </a:xfrm>
          <a:prstGeom prst="roundRect">
            <a:avLst>
              <a:gd fmla="val 4418" name="adj"/>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53" name="Google Shape;1353;p86"/>
          <p:cNvSpPr/>
          <p:nvPr/>
        </p:nvSpPr>
        <p:spPr>
          <a:xfrm>
            <a:off x="11247563" y="3443425"/>
            <a:ext cx="5725500" cy="4788000"/>
          </a:xfrm>
          <a:prstGeom prst="roundRect">
            <a:avLst>
              <a:gd fmla="val 4418" name="adj"/>
            </a:avLst>
          </a:prstGeom>
          <a:solidFill>
            <a:schemeClr val="lt2"/>
          </a:solidFill>
          <a:ln cap="flat" cmpd="sng" w="19050">
            <a:solidFill>
              <a:srgbClr val="4B055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54" name="Google Shape;1354;p86"/>
          <p:cNvSpPr/>
          <p:nvPr/>
        </p:nvSpPr>
        <p:spPr>
          <a:xfrm>
            <a:off x="704100" y="3443425"/>
            <a:ext cx="5725500" cy="4788000"/>
          </a:xfrm>
          <a:prstGeom prst="roundRect">
            <a:avLst>
              <a:gd fmla="val 4418" name="adj"/>
            </a:avLst>
          </a:prstGeom>
          <a:solidFill>
            <a:schemeClr val="lt2"/>
          </a:solidFill>
          <a:ln cap="flat" cmpd="sng" w="19050">
            <a:solidFill>
              <a:srgbClr val="4B055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nvGrpSpPr>
          <p:cNvPr id="1355" name="Google Shape;1355;p86"/>
          <p:cNvGrpSpPr/>
          <p:nvPr/>
        </p:nvGrpSpPr>
        <p:grpSpPr>
          <a:xfrm>
            <a:off x="1308272" y="5060265"/>
            <a:ext cx="178839" cy="152306"/>
            <a:chOff x="948648" y="3189885"/>
            <a:chExt cx="119226" cy="101537"/>
          </a:xfrm>
        </p:grpSpPr>
        <p:sp>
          <p:nvSpPr>
            <p:cNvPr id="1356" name="Google Shape;1356;p86"/>
            <p:cNvSpPr/>
            <p:nvPr/>
          </p:nvSpPr>
          <p:spPr>
            <a:xfrm>
              <a:off x="948648" y="3240436"/>
              <a:ext cx="118744"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57" name="Google Shape;1357;p86"/>
            <p:cNvSpPr/>
            <p:nvPr/>
          </p:nvSpPr>
          <p:spPr>
            <a:xfrm>
              <a:off x="1014534" y="3189885"/>
              <a:ext cx="53340" cy="101537"/>
            </a:xfrm>
            <a:custGeom>
              <a:rect b="b" l="l" r="r" t="t"/>
              <a:pathLst>
                <a:path extrusionOk="0" h="106044"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58" name="Google Shape;1358;p86"/>
          <p:cNvGrpSpPr/>
          <p:nvPr/>
        </p:nvGrpSpPr>
        <p:grpSpPr>
          <a:xfrm>
            <a:off x="1308272" y="5721254"/>
            <a:ext cx="178839" cy="152307"/>
            <a:chOff x="948648" y="3639215"/>
            <a:chExt cx="119226" cy="101538"/>
          </a:xfrm>
        </p:grpSpPr>
        <p:sp>
          <p:nvSpPr>
            <p:cNvPr id="1359" name="Google Shape;1359;p86"/>
            <p:cNvSpPr/>
            <p:nvPr/>
          </p:nvSpPr>
          <p:spPr>
            <a:xfrm>
              <a:off x="948648" y="3689767"/>
              <a:ext cx="118744"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60" name="Google Shape;1360;p86"/>
            <p:cNvSpPr/>
            <p:nvPr/>
          </p:nvSpPr>
          <p:spPr>
            <a:xfrm>
              <a:off x="1014534" y="3639215"/>
              <a:ext cx="53340" cy="10153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61" name="Google Shape;1361;p86"/>
          <p:cNvGrpSpPr/>
          <p:nvPr/>
        </p:nvGrpSpPr>
        <p:grpSpPr>
          <a:xfrm>
            <a:off x="1308272" y="6704448"/>
            <a:ext cx="178839" cy="152307"/>
            <a:chOff x="948648" y="4336807"/>
            <a:chExt cx="119226" cy="101538"/>
          </a:xfrm>
        </p:grpSpPr>
        <p:sp>
          <p:nvSpPr>
            <p:cNvPr id="1362" name="Google Shape;1362;p86"/>
            <p:cNvSpPr/>
            <p:nvPr/>
          </p:nvSpPr>
          <p:spPr>
            <a:xfrm>
              <a:off x="948648" y="4387358"/>
              <a:ext cx="118744"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63" name="Google Shape;1363;p86"/>
            <p:cNvSpPr/>
            <p:nvPr/>
          </p:nvSpPr>
          <p:spPr>
            <a:xfrm>
              <a:off x="1014534" y="4336807"/>
              <a:ext cx="53340" cy="10153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64" name="Google Shape;1364;p86"/>
          <p:cNvGrpSpPr/>
          <p:nvPr/>
        </p:nvGrpSpPr>
        <p:grpSpPr>
          <a:xfrm>
            <a:off x="1308272" y="7340960"/>
            <a:ext cx="178839" cy="152307"/>
            <a:chOff x="948648" y="4761148"/>
            <a:chExt cx="119226" cy="101538"/>
          </a:xfrm>
        </p:grpSpPr>
        <p:sp>
          <p:nvSpPr>
            <p:cNvPr id="1365" name="Google Shape;1365;p86"/>
            <p:cNvSpPr/>
            <p:nvPr/>
          </p:nvSpPr>
          <p:spPr>
            <a:xfrm>
              <a:off x="948648" y="4811699"/>
              <a:ext cx="118744" cy="0"/>
            </a:xfrm>
            <a:custGeom>
              <a:rect b="b" l="l" r="r" t="t"/>
              <a:pathLst>
                <a:path extrusionOk="0" h="120000" w="118744">
                  <a:moveTo>
                    <a:pt x="0" y="0"/>
                  </a:moveTo>
                  <a:lnTo>
                    <a:pt x="118643"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66" name="Google Shape;1366;p86"/>
            <p:cNvSpPr/>
            <p:nvPr/>
          </p:nvSpPr>
          <p:spPr>
            <a:xfrm>
              <a:off x="1014534" y="4761148"/>
              <a:ext cx="53340" cy="101538"/>
            </a:xfrm>
            <a:custGeom>
              <a:rect b="b" l="l" r="r" t="t"/>
              <a:pathLst>
                <a:path extrusionOk="0" h="106045" w="53340">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367" name="Google Shape;1367;p86"/>
          <p:cNvSpPr txBox="1"/>
          <p:nvPr/>
        </p:nvSpPr>
        <p:spPr>
          <a:xfrm>
            <a:off x="1289225" y="3827450"/>
            <a:ext cx="4625400" cy="7581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If you see harmful or fake </a:t>
            </a:r>
            <a:endParaRPr b="1" sz="2400">
              <a:solidFill>
                <a:srgbClr val="4B0550"/>
              </a:solidFill>
              <a:latin typeface="Optimistic Text"/>
              <a:ea typeface="Optimistic Text"/>
              <a:cs typeface="Optimistic Text"/>
              <a:sym typeface="Optimistic Text"/>
            </a:endParaRPr>
          </a:p>
          <a:p>
            <a:pPr indent="0" lvl="0" marL="19050" marR="762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AI content:</a:t>
            </a:r>
            <a:endParaRPr sz="2400">
              <a:solidFill>
                <a:srgbClr val="4B0550"/>
              </a:solidFill>
              <a:latin typeface="Optimistic Text"/>
              <a:ea typeface="Optimistic Text"/>
              <a:cs typeface="Optimistic Text"/>
              <a:sym typeface="Optimistic Text"/>
            </a:endParaRPr>
          </a:p>
        </p:txBody>
      </p:sp>
      <p:sp>
        <p:nvSpPr>
          <p:cNvPr id="1368" name="Google Shape;1368;p86"/>
          <p:cNvSpPr txBox="1"/>
          <p:nvPr/>
        </p:nvSpPr>
        <p:spPr>
          <a:xfrm>
            <a:off x="1604375" y="4995619"/>
            <a:ext cx="23532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Don’t share it</a:t>
            </a:r>
            <a:endParaRPr sz="1800">
              <a:solidFill>
                <a:srgbClr val="4B0550"/>
              </a:solidFill>
              <a:latin typeface="Optimistic Text"/>
              <a:ea typeface="Optimistic Text"/>
              <a:cs typeface="Optimistic Text"/>
              <a:sym typeface="Optimistic Text"/>
            </a:endParaRPr>
          </a:p>
        </p:txBody>
      </p:sp>
      <p:sp>
        <p:nvSpPr>
          <p:cNvPr id="1369" name="Google Shape;1369;p86"/>
          <p:cNvSpPr txBox="1"/>
          <p:nvPr/>
        </p:nvSpPr>
        <p:spPr>
          <a:xfrm>
            <a:off x="1604375" y="5651700"/>
            <a:ext cx="4310100" cy="591000"/>
          </a:xfrm>
          <a:prstGeom prst="rect">
            <a:avLst/>
          </a:prstGeom>
          <a:noFill/>
          <a:ln>
            <a:noFill/>
          </a:ln>
        </p:spPr>
        <p:txBody>
          <a:bodyPr anchorCtr="0" anchor="t" bIns="0" lIns="0" spcFirstLastPara="1" rIns="0" wrap="square" tIns="0">
            <a:spAutoFit/>
          </a:bodyPr>
          <a:lstStyle/>
          <a:p>
            <a:pPr indent="0" lvl="0" marL="0" marR="7620" rtl="0" algn="l">
              <a:lnSpc>
                <a:spcPct val="113277"/>
              </a:lnSpc>
              <a:spcBef>
                <a:spcPts val="0"/>
              </a:spcBef>
              <a:spcAft>
                <a:spcPts val="0"/>
              </a:spcAft>
              <a:buNone/>
            </a:pPr>
            <a:r>
              <a:rPr lang="en" sz="1800">
                <a:solidFill>
                  <a:srgbClr val="4B0550"/>
                </a:solidFill>
                <a:latin typeface="Optimistic Text"/>
                <a:ea typeface="Optimistic Text"/>
                <a:cs typeface="Optimistic Text"/>
                <a:sym typeface="Optimistic Text"/>
              </a:rPr>
              <a:t>Report it on the platform (look for “Report” or “Flag”)</a:t>
            </a:r>
            <a:endParaRPr sz="1800">
              <a:solidFill>
                <a:srgbClr val="4B0550"/>
              </a:solidFill>
              <a:latin typeface="Optimistic Text"/>
              <a:ea typeface="Optimistic Text"/>
              <a:cs typeface="Optimistic Text"/>
              <a:sym typeface="Optimistic Text"/>
            </a:endParaRPr>
          </a:p>
        </p:txBody>
      </p:sp>
      <p:sp>
        <p:nvSpPr>
          <p:cNvPr id="1370" name="Google Shape;1370;p86"/>
          <p:cNvSpPr txBox="1"/>
          <p:nvPr/>
        </p:nvSpPr>
        <p:spPr>
          <a:xfrm>
            <a:off x="1604375" y="6627938"/>
            <a:ext cx="32676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Tell a trusted adult</a:t>
            </a:r>
            <a:endParaRPr sz="1800">
              <a:solidFill>
                <a:srgbClr val="4B0550"/>
              </a:solidFill>
              <a:latin typeface="Optimistic Text"/>
              <a:ea typeface="Optimistic Text"/>
              <a:cs typeface="Optimistic Text"/>
              <a:sym typeface="Optimistic Text"/>
            </a:endParaRPr>
          </a:p>
        </p:txBody>
      </p:sp>
      <p:grpSp>
        <p:nvGrpSpPr>
          <p:cNvPr id="1371" name="Google Shape;1371;p86"/>
          <p:cNvGrpSpPr/>
          <p:nvPr/>
        </p:nvGrpSpPr>
        <p:grpSpPr>
          <a:xfrm>
            <a:off x="11914437" y="5060265"/>
            <a:ext cx="178836" cy="152306"/>
            <a:chOff x="4894958" y="3189885"/>
            <a:chExt cx="119224" cy="101537"/>
          </a:xfrm>
        </p:grpSpPr>
        <p:sp>
          <p:nvSpPr>
            <p:cNvPr id="1372" name="Google Shape;1372;p86"/>
            <p:cNvSpPr/>
            <p:nvPr/>
          </p:nvSpPr>
          <p:spPr>
            <a:xfrm>
              <a:off x="4894958" y="3240436"/>
              <a:ext cx="118745" cy="0"/>
            </a:xfrm>
            <a:custGeom>
              <a:rect b="b" l="l" r="r" t="t"/>
              <a:pathLst>
                <a:path extrusionOk="0" h="120000" w="118745">
                  <a:moveTo>
                    <a:pt x="0" y="0"/>
                  </a:moveTo>
                  <a:lnTo>
                    <a:pt x="118630"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73" name="Google Shape;1373;p86"/>
            <p:cNvSpPr/>
            <p:nvPr/>
          </p:nvSpPr>
          <p:spPr>
            <a:xfrm>
              <a:off x="4960843" y="3189885"/>
              <a:ext cx="53339" cy="101537"/>
            </a:xfrm>
            <a:custGeom>
              <a:rect b="b" l="l" r="r" t="t"/>
              <a:pathLst>
                <a:path extrusionOk="0" h="106044" w="53339">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74" name="Google Shape;1374;p86"/>
          <p:cNvGrpSpPr/>
          <p:nvPr/>
        </p:nvGrpSpPr>
        <p:grpSpPr>
          <a:xfrm>
            <a:off x="11914437" y="5638336"/>
            <a:ext cx="178836" cy="152307"/>
            <a:chOff x="4894958" y="3639215"/>
            <a:chExt cx="119224" cy="101538"/>
          </a:xfrm>
        </p:grpSpPr>
        <p:sp>
          <p:nvSpPr>
            <p:cNvPr id="1375" name="Google Shape;1375;p86"/>
            <p:cNvSpPr/>
            <p:nvPr/>
          </p:nvSpPr>
          <p:spPr>
            <a:xfrm>
              <a:off x="4894958" y="3689767"/>
              <a:ext cx="118745" cy="0"/>
            </a:xfrm>
            <a:custGeom>
              <a:rect b="b" l="l" r="r" t="t"/>
              <a:pathLst>
                <a:path extrusionOk="0" h="120000" w="118745">
                  <a:moveTo>
                    <a:pt x="0" y="0"/>
                  </a:moveTo>
                  <a:lnTo>
                    <a:pt x="118630"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76" name="Google Shape;1376;p86"/>
            <p:cNvSpPr/>
            <p:nvPr/>
          </p:nvSpPr>
          <p:spPr>
            <a:xfrm>
              <a:off x="4960843" y="3639215"/>
              <a:ext cx="53339" cy="101538"/>
            </a:xfrm>
            <a:custGeom>
              <a:rect b="b" l="l" r="r" t="t"/>
              <a:pathLst>
                <a:path extrusionOk="0" h="106045" w="53339">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grpSp>
        <p:nvGrpSpPr>
          <p:cNvPr id="1377" name="Google Shape;1377;p86"/>
          <p:cNvGrpSpPr/>
          <p:nvPr/>
        </p:nvGrpSpPr>
        <p:grpSpPr>
          <a:xfrm>
            <a:off x="11914437" y="6423700"/>
            <a:ext cx="178836" cy="152307"/>
            <a:chOff x="4894958" y="4278841"/>
            <a:chExt cx="119224" cy="101538"/>
          </a:xfrm>
        </p:grpSpPr>
        <p:sp>
          <p:nvSpPr>
            <p:cNvPr id="1378" name="Google Shape;1378;p86"/>
            <p:cNvSpPr/>
            <p:nvPr/>
          </p:nvSpPr>
          <p:spPr>
            <a:xfrm>
              <a:off x="4894958" y="4329392"/>
              <a:ext cx="118745" cy="0"/>
            </a:xfrm>
            <a:custGeom>
              <a:rect b="b" l="l" r="r" t="t"/>
              <a:pathLst>
                <a:path extrusionOk="0" h="120000" w="118745">
                  <a:moveTo>
                    <a:pt x="0" y="0"/>
                  </a:moveTo>
                  <a:lnTo>
                    <a:pt x="118630"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79" name="Google Shape;1379;p86"/>
            <p:cNvSpPr/>
            <p:nvPr/>
          </p:nvSpPr>
          <p:spPr>
            <a:xfrm>
              <a:off x="4960843" y="4278841"/>
              <a:ext cx="53339" cy="101538"/>
            </a:xfrm>
            <a:custGeom>
              <a:rect b="b" l="l" r="r" t="t"/>
              <a:pathLst>
                <a:path extrusionOk="0" h="106045" w="53339">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380" name="Google Shape;1380;p86"/>
          <p:cNvSpPr txBox="1"/>
          <p:nvPr/>
        </p:nvSpPr>
        <p:spPr>
          <a:xfrm>
            <a:off x="11895371" y="3827450"/>
            <a:ext cx="4128000" cy="7581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If AI makes you uncomfortable:</a:t>
            </a:r>
            <a:endParaRPr sz="2400">
              <a:solidFill>
                <a:srgbClr val="4B0550"/>
              </a:solidFill>
              <a:latin typeface="Optimistic Text"/>
              <a:ea typeface="Optimistic Text"/>
              <a:cs typeface="Optimistic Text"/>
              <a:sym typeface="Optimistic Text"/>
            </a:endParaRPr>
          </a:p>
        </p:txBody>
      </p:sp>
      <p:sp>
        <p:nvSpPr>
          <p:cNvPr id="1381" name="Google Shape;1381;p86"/>
          <p:cNvSpPr txBox="1"/>
          <p:nvPr/>
        </p:nvSpPr>
        <p:spPr>
          <a:xfrm>
            <a:off x="12210522" y="4978688"/>
            <a:ext cx="21507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Stop using it</a:t>
            </a:r>
            <a:endParaRPr sz="1800">
              <a:solidFill>
                <a:srgbClr val="4B0550"/>
              </a:solidFill>
              <a:latin typeface="Optimistic Text"/>
              <a:ea typeface="Optimistic Text"/>
              <a:cs typeface="Optimistic Text"/>
              <a:sym typeface="Optimistic Text"/>
            </a:endParaRPr>
          </a:p>
        </p:txBody>
      </p:sp>
      <p:sp>
        <p:nvSpPr>
          <p:cNvPr id="1382" name="Google Shape;1382;p86"/>
          <p:cNvSpPr txBox="1"/>
          <p:nvPr/>
        </p:nvSpPr>
        <p:spPr>
          <a:xfrm>
            <a:off x="12210525" y="5609556"/>
            <a:ext cx="3726900" cy="420600"/>
          </a:xfrm>
          <a:prstGeom prst="rect">
            <a:avLst/>
          </a:prstGeom>
          <a:noFill/>
          <a:ln>
            <a:noFill/>
          </a:ln>
        </p:spPr>
        <p:txBody>
          <a:bodyPr anchorCtr="0" anchor="t" bIns="0" lIns="0" spcFirstLastPara="1" rIns="0" wrap="square" tIns="0">
            <a:spAutoFit/>
          </a:bodyPr>
          <a:lstStyle/>
          <a:p>
            <a:pPr indent="0" lvl="0" marL="0" marR="7620" rtl="0" algn="l">
              <a:lnSpc>
                <a:spcPct val="75900"/>
              </a:lnSpc>
              <a:spcBef>
                <a:spcPts val="0"/>
              </a:spcBef>
              <a:spcAft>
                <a:spcPts val="0"/>
              </a:spcAft>
              <a:buNone/>
            </a:pPr>
            <a:r>
              <a:rPr lang="en" sz="1800">
                <a:solidFill>
                  <a:srgbClr val="4B0550"/>
                </a:solidFill>
                <a:latin typeface="Optimistic Text"/>
                <a:ea typeface="Optimistic Text"/>
                <a:cs typeface="Optimistic Text"/>
                <a:sym typeface="Optimistic Text"/>
              </a:rPr>
              <a:t>Talk to a teacher, parent, or counselor</a:t>
            </a:r>
            <a:endParaRPr sz="1800">
              <a:solidFill>
                <a:srgbClr val="4B0550"/>
              </a:solidFill>
              <a:latin typeface="Optimistic Text"/>
              <a:ea typeface="Optimistic Text"/>
              <a:cs typeface="Optimistic Text"/>
              <a:sym typeface="Optimistic Text"/>
            </a:endParaRPr>
          </a:p>
        </p:txBody>
      </p:sp>
      <p:sp>
        <p:nvSpPr>
          <p:cNvPr id="1383" name="Google Shape;1383;p86"/>
          <p:cNvSpPr txBox="1"/>
          <p:nvPr/>
        </p:nvSpPr>
        <p:spPr>
          <a:xfrm>
            <a:off x="12210537" y="6341418"/>
            <a:ext cx="4477500" cy="560100"/>
          </a:xfrm>
          <a:prstGeom prst="rect">
            <a:avLst/>
          </a:prstGeom>
          <a:noFill/>
          <a:ln>
            <a:noFill/>
          </a:ln>
        </p:spPr>
        <p:txBody>
          <a:bodyPr anchorCtr="0" anchor="t" bIns="0" lIns="0" spcFirstLastPara="1" rIns="0" wrap="square" tIns="0">
            <a:spAutoFit/>
          </a:bodyPr>
          <a:lstStyle/>
          <a:p>
            <a:pPr indent="0" lvl="0" marL="0" marR="7620" rtl="0" algn="l">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Call your local child helpline for confidential support</a:t>
            </a:r>
            <a:endParaRPr sz="1800">
              <a:solidFill>
                <a:srgbClr val="4B0550"/>
              </a:solidFill>
              <a:latin typeface="Optimistic Text"/>
              <a:ea typeface="Optimistic Text"/>
              <a:cs typeface="Optimistic Text"/>
              <a:sym typeface="Optimistic Text"/>
            </a:endParaRPr>
          </a:p>
        </p:txBody>
      </p:sp>
      <p:sp>
        <p:nvSpPr>
          <p:cNvPr id="1384" name="Google Shape;1384;p86"/>
          <p:cNvSpPr txBox="1"/>
          <p:nvPr/>
        </p:nvSpPr>
        <p:spPr>
          <a:xfrm>
            <a:off x="1604374" y="7276355"/>
            <a:ext cx="4899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Screenshot the content (if it’s safe)</a:t>
            </a:r>
            <a:endParaRPr sz="1800">
              <a:solidFill>
                <a:srgbClr val="4B0550"/>
              </a:solidFill>
              <a:latin typeface="Optimistic Text"/>
              <a:ea typeface="Optimistic Text"/>
              <a:cs typeface="Optimistic Text"/>
              <a:sym typeface="Optimistic Text"/>
            </a:endParaRPr>
          </a:p>
        </p:txBody>
      </p:sp>
      <p:sp>
        <p:nvSpPr>
          <p:cNvPr id="1385" name="Google Shape;1385;p86"/>
          <p:cNvSpPr txBox="1"/>
          <p:nvPr/>
        </p:nvSpPr>
        <p:spPr>
          <a:xfrm>
            <a:off x="11247570" y="8517225"/>
            <a:ext cx="4899000" cy="7581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You’re never alone—asking for help is smart, not weak.</a:t>
            </a:r>
            <a:endParaRPr sz="2400">
              <a:solidFill>
                <a:srgbClr val="4B0550"/>
              </a:solidFill>
              <a:latin typeface="Optimistic Text"/>
              <a:ea typeface="Optimistic Text"/>
              <a:cs typeface="Optimistic Text"/>
              <a:sym typeface="Optimistic Text"/>
            </a:endParaRPr>
          </a:p>
        </p:txBody>
      </p:sp>
      <p:pic>
        <p:nvPicPr>
          <p:cNvPr id="1386" name="Google Shape;1386;p86" title="AI Robot 01.png"/>
          <p:cNvPicPr preferRelativeResize="0"/>
          <p:nvPr/>
        </p:nvPicPr>
        <p:blipFill>
          <a:blip r:embed="rId3">
            <a:alphaModFix/>
          </a:blip>
          <a:stretch>
            <a:fillRect/>
          </a:stretch>
        </p:blipFill>
        <p:spPr>
          <a:xfrm>
            <a:off x="6172200" y="2165937"/>
            <a:ext cx="5303977" cy="7958066"/>
          </a:xfrm>
          <a:prstGeom prst="rect">
            <a:avLst/>
          </a:prstGeom>
          <a:noFill/>
          <a:ln>
            <a:noFill/>
          </a:ln>
        </p:spPr>
      </p:pic>
      <p:grpSp>
        <p:nvGrpSpPr>
          <p:cNvPr id="1387" name="Google Shape;1387;p86"/>
          <p:cNvGrpSpPr/>
          <p:nvPr/>
        </p:nvGrpSpPr>
        <p:grpSpPr>
          <a:xfrm>
            <a:off x="11914437" y="7300000"/>
            <a:ext cx="178836" cy="152307"/>
            <a:chOff x="4894958" y="4278841"/>
            <a:chExt cx="119224" cy="101538"/>
          </a:xfrm>
        </p:grpSpPr>
        <p:sp>
          <p:nvSpPr>
            <p:cNvPr id="1388" name="Google Shape;1388;p86"/>
            <p:cNvSpPr/>
            <p:nvPr/>
          </p:nvSpPr>
          <p:spPr>
            <a:xfrm>
              <a:off x="4894958" y="4329392"/>
              <a:ext cx="118745" cy="0"/>
            </a:xfrm>
            <a:custGeom>
              <a:rect b="b" l="l" r="r" t="t"/>
              <a:pathLst>
                <a:path extrusionOk="0" h="120000" w="118745">
                  <a:moveTo>
                    <a:pt x="0" y="0"/>
                  </a:moveTo>
                  <a:lnTo>
                    <a:pt x="118630" y="0"/>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sp>
          <p:nvSpPr>
            <p:cNvPr id="1389" name="Google Shape;1389;p86"/>
            <p:cNvSpPr/>
            <p:nvPr/>
          </p:nvSpPr>
          <p:spPr>
            <a:xfrm>
              <a:off x="4960843" y="4278841"/>
              <a:ext cx="53339" cy="101538"/>
            </a:xfrm>
            <a:custGeom>
              <a:rect b="b" l="l" r="r" t="t"/>
              <a:pathLst>
                <a:path extrusionOk="0" h="106045" w="53339">
                  <a:moveTo>
                    <a:pt x="0" y="0"/>
                  </a:moveTo>
                  <a:lnTo>
                    <a:pt x="52755" y="52755"/>
                  </a:lnTo>
                  <a:lnTo>
                    <a:pt x="0" y="105498"/>
                  </a:lnTo>
                </a:path>
              </a:pathLst>
            </a:custGeom>
            <a:noFill/>
            <a:ln cap="flat" cmpd="sng" w="19050">
              <a:solidFill>
                <a:srgbClr val="4B055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sz="2700"/>
            </a:p>
          </p:txBody>
        </p:sp>
      </p:grpSp>
      <p:sp>
        <p:nvSpPr>
          <p:cNvPr id="1390" name="Google Shape;1390;p86"/>
          <p:cNvSpPr txBox="1"/>
          <p:nvPr/>
        </p:nvSpPr>
        <p:spPr>
          <a:xfrm>
            <a:off x="12210526" y="7223875"/>
            <a:ext cx="4128000" cy="642000"/>
          </a:xfrm>
          <a:prstGeom prst="rect">
            <a:avLst/>
          </a:prstGeom>
          <a:noFill/>
          <a:ln>
            <a:noFill/>
          </a:ln>
        </p:spPr>
        <p:txBody>
          <a:bodyPr anchorCtr="0" anchor="t" bIns="0" lIns="0" spcFirstLastPara="1" rIns="0" wrap="square" tIns="0">
            <a:noAutofit/>
          </a:bodyPr>
          <a:lstStyle/>
          <a:p>
            <a:pPr indent="0" lvl="0" marL="0" marR="7620" rtl="0" algn="l">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Remember: You have the right to say no to technology</a:t>
            </a:r>
            <a:endParaRPr sz="1800">
              <a:solidFill>
                <a:srgbClr val="4B0550"/>
              </a:solidFill>
              <a:latin typeface="Optimistic Text"/>
              <a:ea typeface="Optimistic Text"/>
              <a:cs typeface="Optimistic Text"/>
              <a:sym typeface="Optimistic Text"/>
            </a:endParaRPr>
          </a:p>
        </p:txBody>
      </p:sp>
      <p:sp>
        <p:nvSpPr>
          <p:cNvPr id="1391" name="Google Shape;1391;p8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STAYING SAFE WITH AI</a:t>
            </a:r>
            <a:endParaRPr b="1" sz="900">
              <a:solidFill>
                <a:srgbClr val="4B0550"/>
              </a:solidFill>
              <a:latin typeface="Optimistic Display"/>
              <a:ea typeface="Optimistic Display"/>
              <a:cs typeface="Optimistic Display"/>
              <a:sym typeface="Optimistic Display"/>
            </a:endParaRPr>
          </a:p>
        </p:txBody>
      </p:sp>
      <p:sp>
        <p:nvSpPr>
          <p:cNvPr id="1392" name="Google Shape;1392;p86"/>
          <p:cNvSpPr txBox="1"/>
          <p:nvPr/>
        </p:nvSpPr>
        <p:spPr>
          <a:xfrm>
            <a:off x="721225" y="2294000"/>
            <a:ext cx="53748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Sometimes AI gets it wrong—or is used in harmful ways. Here's how to protect yourself.</a:t>
            </a:r>
            <a:endParaRPr sz="1800">
              <a:solidFill>
                <a:srgbClr val="4B0550"/>
              </a:solidFill>
              <a:latin typeface="Optimistic Text"/>
              <a:ea typeface="Optimistic Text"/>
              <a:cs typeface="Optimistic Text"/>
              <a:sym typeface="Optimistic Text"/>
            </a:endParaRPr>
          </a:p>
        </p:txBody>
      </p:sp>
      <p:sp>
        <p:nvSpPr>
          <p:cNvPr id="1393" name="Google Shape;1393;p86"/>
          <p:cNvSpPr txBox="1"/>
          <p:nvPr>
            <p:ph type="title"/>
          </p:nvPr>
        </p:nvSpPr>
        <p:spPr>
          <a:xfrm>
            <a:off x="721227" y="374950"/>
            <a:ext cx="15466500" cy="1866300"/>
          </a:xfrm>
          <a:prstGeom prst="rect">
            <a:avLst/>
          </a:prstGeom>
          <a:noFill/>
          <a:ln>
            <a:noFill/>
          </a:ln>
        </p:spPr>
        <p:txBody>
          <a:bodyPr anchorCtr="0" anchor="b" bIns="0" lIns="0" spcFirstLastPara="1" rIns="0" wrap="square" tIns="0">
            <a:noAutofit/>
          </a:bodyPr>
          <a:lstStyle/>
          <a:p>
            <a:pPr indent="0" lvl="0" marL="0" rtl="0" algn="l">
              <a:lnSpc>
                <a:spcPct val="100000"/>
              </a:lnSpc>
              <a:spcBef>
                <a:spcPts val="0"/>
              </a:spcBef>
              <a:spcAft>
                <a:spcPts val="0"/>
              </a:spcAft>
              <a:buNone/>
            </a:pPr>
            <a:r>
              <a:rPr b="1" lang="en" sz="6000">
                <a:solidFill>
                  <a:srgbClr val="4B0550"/>
                </a:solidFill>
                <a:latin typeface="Optimistic Display"/>
                <a:ea typeface="Optimistic Display"/>
                <a:cs typeface="Optimistic Display"/>
                <a:sym typeface="Optimistic Display"/>
              </a:rPr>
              <a:t>What to do when AI crosses the line</a:t>
            </a:r>
            <a:endParaRPr b="1" sz="60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7" name="Shape 1397"/>
        <p:cNvGrpSpPr/>
        <p:nvPr/>
      </p:nvGrpSpPr>
      <p:grpSpPr>
        <a:xfrm>
          <a:off x="0" y="0"/>
          <a:ext cx="0" cy="0"/>
          <a:chOff x="0" y="0"/>
          <a:chExt cx="0" cy="0"/>
        </a:xfrm>
      </p:grpSpPr>
      <p:sp>
        <p:nvSpPr>
          <p:cNvPr id="1398" name="Google Shape;1398;p87"/>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AI &amp; your future</a:t>
            </a:r>
            <a:endParaRPr b="1" sz="5400">
              <a:solidFill>
                <a:srgbClr val="FFFFFF"/>
              </a:solidFill>
              <a:latin typeface="Optimistic Display"/>
              <a:ea typeface="Optimistic Display"/>
              <a:cs typeface="Optimistic Display"/>
              <a:sym typeface="Optimistic Display"/>
            </a:endParaRPr>
          </a:p>
        </p:txBody>
      </p:sp>
      <p:sp>
        <p:nvSpPr>
          <p:cNvPr id="1399" name="Google Shape;1399;p87"/>
          <p:cNvSpPr txBox="1"/>
          <p:nvPr/>
        </p:nvSpPr>
        <p:spPr>
          <a:xfrm>
            <a:off x="704100" y="5497900"/>
            <a:ext cx="33150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YOUR ROLE IN AFRICA’S AI FUTURE</a:t>
            </a:r>
            <a:endParaRPr>
              <a:solidFill>
                <a:srgbClr val="FFFFFF"/>
              </a:solidFill>
              <a:latin typeface="Optimistic Text"/>
              <a:ea typeface="Optimistic Text"/>
              <a:cs typeface="Optimistic Text"/>
              <a:sym typeface="Optimistic Text"/>
            </a:endParaRPr>
          </a:p>
        </p:txBody>
      </p:sp>
      <p:pic>
        <p:nvPicPr>
          <p:cNvPr id="1400" name="Google Shape;1400;p87" title="Middle E Asset 08.png"/>
          <p:cNvPicPr preferRelativeResize="0"/>
          <p:nvPr/>
        </p:nvPicPr>
        <p:blipFill rotWithShape="1">
          <a:blip r:embed="rId3">
            <a:alphaModFix/>
          </a:blip>
          <a:srcRect b="9506" l="1235" r="0" t="23876"/>
          <a:stretch/>
        </p:blipFill>
        <p:spPr>
          <a:xfrm>
            <a:off x="6090599" y="0"/>
            <a:ext cx="12197400" cy="1028700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4" name="Shape 1404"/>
        <p:cNvGrpSpPr/>
        <p:nvPr/>
      </p:nvGrpSpPr>
      <p:grpSpPr>
        <a:xfrm>
          <a:off x="0" y="0"/>
          <a:ext cx="0" cy="0"/>
          <a:chOff x="0" y="0"/>
          <a:chExt cx="0" cy="0"/>
        </a:xfrm>
      </p:grpSpPr>
      <p:sp>
        <p:nvSpPr>
          <p:cNvPr id="1405" name="Google Shape;1405;p88"/>
          <p:cNvSpPr/>
          <p:nvPr/>
        </p:nvSpPr>
        <p:spPr>
          <a:xfrm>
            <a:off x="4601845" y="2417914"/>
            <a:ext cx="9741300" cy="60756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06" name="Google Shape;1406;p88"/>
          <p:cNvSpPr/>
          <p:nvPr/>
        </p:nvSpPr>
        <p:spPr>
          <a:xfrm>
            <a:off x="4417150" y="2213075"/>
            <a:ext cx="9741300" cy="60756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07" name="Google Shape;1407;p88"/>
          <p:cNvSpPr txBox="1"/>
          <p:nvPr/>
        </p:nvSpPr>
        <p:spPr>
          <a:xfrm>
            <a:off x="4915175" y="5143500"/>
            <a:ext cx="84579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Your future in AI starts here!</a:t>
            </a:r>
            <a:endParaRPr b="1" sz="7200">
              <a:solidFill>
                <a:srgbClr val="4B0550"/>
              </a:solidFill>
              <a:latin typeface="Optimistic Display"/>
              <a:ea typeface="Optimistic Display"/>
              <a:cs typeface="Optimistic Display"/>
              <a:sym typeface="Optimistic Display"/>
            </a:endParaRPr>
          </a:p>
        </p:txBody>
      </p:sp>
      <p:sp>
        <p:nvSpPr>
          <p:cNvPr id="1408" name="Google Shape;1408;p88"/>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09" name="Google Shape;1409;p88"/>
          <p:cNvSpPr txBox="1"/>
          <p:nvPr/>
        </p:nvSpPr>
        <p:spPr>
          <a:xfrm>
            <a:off x="6784350" y="7311850"/>
            <a:ext cx="4721700" cy="554100"/>
          </a:xfrm>
          <a:prstGeom prst="rect">
            <a:avLst/>
          </a:prstGeom>
          <a:noFill/>
          <a:ln>
            <a:noFill/>
          </a:ln>
        </p:spPr>
        <p:txBody>
          <a:bodyPr anchorCtr="0" anchor="t" bIns="0" lIns="0" spcFirstLastPara="1" rIns="0" wrap="square" tIns="0">
            <a:spAutoFit/>
          </a:bodyPr>
          <a:lstStyle/>
          <a:p>
            <a:pPr indent="0" lvl="0" marL="0" rtl="0" algn="ctr">
              <a:spcBef>
                <a:spcPts val="0"/>
              </a:spcBef>
              <a:spcAft>
                <a:spcPts val="0"/>
              </a:spcAft>
              <a:buNone/>
            </a:pPr>
            <a:r>
              <a:rPr lang="en" sz="1800">
                <a:solidFill>
                  <a:srgbClr val="4B0550"/>
                </a:solidFill>
                <a:latin typeface="Optimistic Text"/>
                <a:ea typeface="Optimistic Text"/>
                <a:cs typeface="Optimistic Text"/>
                <a:sym typeface="Optimistic Text"/>
              </a:rPr>
              <a:t>AI is not just for Silicon Valley — it’s growing right here in your city!</a:t>
            </a:r>
            <a:endParaRPr sz="1800">
              <a:solidFill>
                <a:srgbClr val="4B0550"/>
              </a:solidFill>
              <a:latin typeface="Optimistic Text"/>
              <a:ea typeface="Optimistic Text"/>
              <a:cs typeface="Optimistic Text"/>
              <a:sym typeface="Optimistic Text"/>
            </a:endParaRPr>
          </a:p>
        </p:txBody>
      </p:sp>
      <p:pic>
        <p:nvPicPr>
          <p:cNvPr id="1410" name="Google Shape;1410;p88" title="Asset 112.png"/>
          <p:cNvPicPr preferRelativeResize="0"/>
          <p:nvPr/>
        </p:nvPicPr>
        <p:blipFill>
          <a:blip r:embed="rId3">
            <a:alphaModFix/>
          </a:blip>
          <a:stretch>
            <a:fillRect/>
          </a:stretch>
        </p:blipFill>
        <p:spPr>
          <a:xfrm>
            <a:off x="8577350" y="3296500"/>
            <a:ext cx="998450" cy="99612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4" name="Shape 1414"/>
        <p:cNvGrpSpPr/>
        <p:nvPr/>
      </p:nvGrpSpPr>
      <p:grpSpPr>
        <a:xfrm>
          <a:off x="0" y="0"/>
          <a:ext cx="0" cy="0"/>
          <a:chOff x="0" y="0"/>
          <a:chExt cx="0" cy="0"/>
        </a:xfrm>
      </p:grpSpPr>
      <p:sp>
        <p:nvSpPr>
          <p:cNvPr id="1415" name="Google Shape;1415;p89"/>
          <p:cNvSpPr/>
          <p:nvPr/>
        </p:nvSpPr>
        <p:spPr>
          <a:xfrm>
            <a:off x="7864875" y="5011863"/>
            <a:ext cx="34689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16" name="Google Shape;1416;p89"/>
          <p:cNvSpPr/>
          <p:nvPr/>
        </p:nvSpPr>
        <p:spPr>
          <a:xfrm>
            <a:off x="4282675" y="5011863"/>
            <a:ext cx="34689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17" name="Google Shape;1417;p89"/>
          <p:cNvSpPr/>
          <p:nvPr/>
        </p:nvSpPr>
        <p:spPr>
          <a:xfrm>
            <a:off x="700475" y="5011863"/>
            <a:ext cx="34689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18" name="Google Shape;1418;p89"/>
          <p:cNvSpPr/>
          <p:nvPr/>
        </p:nvSpPr>
        <p:spPr>
          <a:xfrm>
            <a:off x="7864925" y="2000450"/>
            <a:ext cx="34689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19" name="Google Shape;1419;p89"/>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&amp; YOUR FUTURE</a:t>
            </a:r>
            <a:endParaRPr b="1" sz="900">
              <a:solidFill>
                <a:srgbClr val="4B0550"/>
              </a:solidFill>
              <a:latin typeface="Optimistic Display"/>
              <a:ea typeface="Optimistic Display"/>
              <a:cs typeface="Optimistic Display"/>
              <a:sym typeface="Optimistic Display"/>
            </a:endParaRPr>
          </a:p>
        </p:txBody>
      </p:sp>
      <p:sp>
        <p:nvSpPr>
          <p:cNvPr id="1420" name="Google Shape;1420;p89"/>
          <p:cNvSpPr txBox="1"/>
          <p:nvPr/>
        </p:nvSpPr>
        <p:spPr>
          <a:xfrm>
            <a:off x="992259" y="5849177"/>
            <a:ext cx="2703300" cy="369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AI Artists</a:t>
            </a:r>
            <a:endParaRPr sz="1800">
              <a:solidFill>
                <a:srgbClr val="4B0550"/>
              </a:solidFill>
              <a:latin typeface="Optimistic Text"/>
              <a:ea typeface="Optimistic Text"/>
              <a:cs typeface="Optimistic Text"/>
              <a:sym typeface="Optimistic Text"/>
            </a:endParaRPr>
          </a:p>
        </p:txBody>
      </p:sp>
      <p:sp>
        <p:nvSpPr>
          <p:cNvPr id="1421" name="Google Shape;1421;p89"/>
          <p:cNvSpPr/>
          <p:nvPr/>
        </p:nvSpPr>
        <p:spPr>
          <a:xfrm>
            <a:off x="4282625" y="2000450"/>
            <a:ext cx="34689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22" name="Google Shape;1422;p89"/>
          <p:cNvSpPr txBox="1"/>
          <p:nvPr/>
        </p:nvSpPr>
        <p:spPr>
          <a:xfrm>
            <a:off x="4574511" y="2849545"/>
            <a:ext cx="2732100" cy="369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AI Researchers</a:t>
            </a:r>
            <a:endParaRPr sz="2400">
              <a:solidFill>
                <a:srgbClr val="4B0550"/>
              </a:solidFill>
              <a:latin typeface="Optimistic Text"/>
              <a:ea typeface="Optimistic Text"/>
              <a:cs typeface="Optimistic Text"/>
              <a:sym typeface="Optimistic Text"/>
            </a:endParaRPr>
          </a:p>
        </p:txBody>
      </p:sp>
      <p:sp>
        <p:nvSpPr>
          <p:cNvPr id="1423" name="Google Shape;1423;p89"/>
          <p:cNvSpPr txBox="1"/>
          <p:nvPr/>
        </p:nvSpPr>
        <p:spPr>
          <a:xfrm>
            <a:off x="4574511" y="5848961"/>
            <a:ext cx="2732100" cy="369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AI Teachers</a:t>
            </a:r>
            <a:endParaRPr sz="1800">
              <a:solidFill>
                <a:srgbClr val="4B0550"/>
              </a:solidFill>
              <a:latin typeface="Optimistic Text"/>
              <a:ea typeface="Optimistic Text"/>
              <a:cs typeface="Optimistic Text"/>
              <a:sym typeface="Optimistic Text"/>
            </a:endParaRPr>
          </a:p>
        </p:txBody>
      </p:sp>
      <p:sp>
        <p:nvSpPr>
          <p:cNvPr id="1424" name="Google Shape;1424;p89"/>
          <p:cNvSpPr txBox="1"/>
          <p:nvPr/>
        </p:nvSpPr>
        <p:spPr>
          <a:xfrm>
            <a:off x="8156762" y="5848961"/>
            <a:ext cx="2732100" cy="369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AI Entrepreneurs</a:t>
            </a:r>
            <a:endParaRPr sz="1800">
              <a:solidFill>
                <a:srgbClr val="4B0550"/>
              </a:solidFill>
              <a:latin typeface="Optimistic Text"/>
              <a:ea typeface="Optimistic Text"/>
              <a:cs typeface="Optimistic Text"/>
              <a:sym typeface="Optimistic Text"/>
            </a:endParaRPr>
          </a:p>
        </p:txBody>
      </p:sp>
      <p:sp>
        <p:nvSpPr>
          <p:cNvPr id="1425" name="Google Shape;1425;p89"/>
          <p:cNvSpPr txBox="1"/>
          <p:nvPr/>
        </p:nvSpPr>
        <p:spPr>
          <a:xfrm>
            <a:off x="8167394" y="2849564"/>
            <a:ext cx="2318400" cy="3693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2400">
                <a:solidFill>
                  <a:srgbClr val="4B0550"/>
                </a:solidFill>
                <a:latin typeface="Optimistic Text"/>
                <a:ea typeface="Optimistic Text"/>
                <a:cs typeface="Optimistic Text"/>
                <a:sym typeface="Optimistic Text"/>
              </a:rPr>
              <a:t>Data Scientists</a:t>
            </a:r>
            <a:endParaRPr sz="1800">
              <a:solidFill>
                <a:srgbClr val="4B0550"/>
              </a:solidFill>
              <a:latin typeface="Optimistic Text"/>
              <a:ea typeface="Optimistic Text"/>
              <a:cs typeface="Optimistic Text"/>
              <a:sym typeface="Optimistic Text"/>
            </a:endParaRPr>
          </a:p>
        </p:txBody>
      </p:sp>
      <p:sp>
        <p:nvSpPr>
          <p:cNvPr id="1426" name="Google Shape;1426;p89"/>
          <p:cNvSpPr txBox="1"/>
          <p:nvPr/>
        </p:nvSpPr>
        <p:spPr>
          <a:xfrm>
            <a:off x="700501" y="2000575"/>
            <a:ext cx="3166200" cy="16815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3600">
                <a:solidFill>
                  <a:srgbClr val="4B0550"/>
                </a:solidFill>
                <a:latin typeface="Optimistic Text"/>
                <a:ea typeface="Optimistic Text"/>
                <a:cs typeface="Optimistic Text"/>
                <a:sym typeface="Optimistic Text"/>
              </a:rPr>
              <a:t>Exciting AI Careers to Explore</a:t>
            </a:r>
            <a:endParaRPr sz="3600">
              <a:solidFill>
                <a:srgbClr val="4B0550"/>
              </a:solidFill>
              <a:latin typeface="Optimistic Text"/>
              <a:ea typeface="Optimistic Text"/>
              <a:cs typeface="Optimistic Text"/>
              <a:sym typeface="Optimistic Text"/>
            </a:endParaRPr>
          </a:p>
        </p:txBody>
      </p:sp>
      <p:sp>
        <p:nvSpPr>
          <p:cNvPr id="1427" name="Google Shape;1427;p89"/>
          <p:cNvSpPr txBox="1"/>
          <p:nvPr/>
        </p:nvSpPr>
        <p:spPr>
          <a:xfrm>
            <a:off x="700497" y="3821849"/>
            <a:ext cx="2550600" cy="8505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Which of these careers sounds most exciting to you—and why?</a:t>
            </a:r>
            <a:endParaRPr sz="1800">
              <a:solidFill>
                <a:srgbClr val="4B0550"/>
              </a:solidFill>
              <a:latin typeface="Optimistic Text"/>
              <a:ea typeface="Optimistic Text"/>
              <a:cs typeface="Optimistic Text"/>
              <a:sym typeface="Optimistic Text"/>
            </a:endParaRPr>
          </a:p>
        </p:txBody>
      </p:sp>
      <p:sp>
        <p:nvSpPr>
          <p:cNvPr id="1428" name="Google Shape;1428;p89"/>
          <p:cNvSpPr txBox="1"/>
          <p:nvPr/>
        </p:nvSpPr>
        <p:spPr>
          <a:xfrm>
            <a:off x="4574511" y="3336389"/>
            <a:ext cx="2732100" cy="1276800"/>
          </a:xfrm>
          <a:prstGeom prst="rect">
            <a:avLst/>
          </a:prstGeom>
          <a:noFill/>
          <a:ln>
            <a:noFill/>
          </a:ln>
        </p:spPr>
        <p:txBody>
          <a:bodyPr anchorCtr="0" anchor="t" bIns="0" lIns="0" spcFirstLastPara="1" rIns="0" wrap="square" tIns="0">
            <a:noAutofit/>
          </a:bodyPr>
          <a:lstStyle/>
          <a:p>
            <a:pPr indent="0" lvl="0" marL="0" marR="762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Shape AI advancements by researching and analyzing information that can help progress AI developments</a:t>
            </a:r>
            <a:endParaRPr sz="1800">
              <a:solidFill>
                <a:srgbClr val="4B0550"/>
              </a:solidFill>
              <a:latin typeface="Optimistic Text"/>
              <a:ea typeface="Optimistic Text"/>
              <a:cs typeface="Optimistic Text"/>
              <a:sym typeface="Optimistic Text"/>
            </a:endParaRPr>
          </a:p>
        </p:txBody>
      </p:sp>
      <p:sp>
        <p:nvSpPr>
          <p:cNvPr id="1429" name="Google Shape;1429;p89"/>
          <p:cNvSpPr txBox="1"/>
          <p:nvPr/>
        </p:nvSpPr>
        <p:spPr>
          <a:xfrm>
            <a:off x="8167394" y="3336389"/>
            <a:ext cx="2318400" cy="8313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Help companies solve real problems using data</a:t>
            </a:r>
            <a:endParaRPr sz="1800">
              <a:solidFill>
                <a:srgbClr val="4B0550"/>
              </a:solidFill>
              <a:latin typeface="Optimistic Text"/>
              <a:ea typeface="Optimistic Text"/>
              <a:cs typeface="Optimistic Text"/>
              <a:sym typeface="Optimistic Text"/>
            </a:endParaRPr>
          </a:p>
        </p:txBody>
      </p:sp>
      <p:sp>
        <p:nvSpPr>
          <p:cNvPr id="1430" name="Google Shape;1430;p89"/>
          <p:cNvSpPr txBox="1"/>
          <p:nvPr/>
        </p:nvSpPr>
        <p:spPr>
          <a:xfrm>
            <a:off x="960947" y="6374289"/>
            <a:ext cx="2703300" cy="8313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Create digital art for movies, music videos, and TikTok filters</a:t>
            </a:r>
            <a:endParaRPr sz="1800">
              <a:solidFill>
                <a:srgbClr val="4B0550"/>
              </a:solidFill>
              <a:latin typeface="Optimistic Text"/>
              <a:ea typeface="Optimistic Text"/>
              <a:cs typeface="Optimistic Text"/>
              <a:sym typeface="Optimistic Text"/>
            </a:endParaRPr>
          </a:p>
        </p:txBody>
      </p:sp>
      <p:sp>
        <p:nvSpPr>
          <p:cNvPr id="1431" name="Google Shape;1431;p89"/>
          <p:cNvSpPr txBox="1"/>
          <p:nvPr/>
        </p:nvSpPr>
        <p:spPr>
          <a:xfrm>
            <a:off x="4574530" y="6374073"/>
            <a:ext cx="27321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Become an educator or trainer for the next generation of AI professionals </a:t>
            </a:r>
            <a:endParaRPr sz="1800">
              <a:solidFill>
                <a:srgbClr val="4B0550"/>
              </a:solidFill>
              <a:latin typeface="Optimistic Text"/>
              <a:ea typeface="Optimistic Text"/>
              <a:cs typeface="Optimistic Text"/>
              <a:sym typeface="Optimistic Text"/>
            </a:endParaRPr>
          </a:p>
        </p:txBody>
      </p:sp>
      <p:sp>
        <p:nvSpPr>
          <p:cNvPr id="1432" name="Google Shape;1432;p89"/>
          <p:cNvSpPr txBox="1"/>
          <p:nvPr/>
        </p:nvSpPr>
        <p:spPr>
          <a:xfrm>
            <a:off x="8167374" y="6374073"/>
            <a:ext cx="2732100" cy="5541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Build AI apps to solve local problems</a:t>
            </a:r>
            <a:endParaRPr sz="1800">
              <a:solidFill>
                <a:srgbClr val="4B0550"/>
              </a:solidFill>
              <a:latin typeface="Optimistic Text"/>
              <a:ea typeface="Optimistic Text"/>
              <a:cs typeface="Optimistic Text"/>
              <a:sym typeface="Optimistic Text"/>
            </a:endParaRPr>
          </a:p>
        </p:txBody>
      </p:sp>
      <p:pic>
        <p:nvPicPr>
          <p:cNvPr id="1433" name="Google Shape;1433;p89" title="iswdesign_A_cinematic_futuristic_world_map_rendered_as_sculptur_42840019-5e70-4425-bda6-993dd677a8e9.png"/>
          <p:cNvPicPr preferRelativeResize="0"/>
          <p:nvPr/>
        </p:nvPicPr>
        <p:blipFill>
          <a:blip r:embed="rId3">
            <a:alphaModFix/>
          </a:blip>
          <a:stretch>
            <a:fillRect/>
          </a:stretch>
        </p:blipFill>
        <p:spPr>
          <a:xfrm>
            <a:off x="11624738" y="2000587"/>
            <a:ext cx="4749000" cy="5937300"/>
          </a:xfrm>
          <a:prstGeom prst="roundRect">
            <a:avLst>
              <a:gd fmla="val 5318" name="adj"/>
            </a:avLst>
          </a:prstGeom>
          <a:noFill/>
          <a:ln>
            <a:noFill/>
          </a:ln>
        </p:spPr>
      </p:pic>
      <p:pic>
        <p:nvPicPr>
          <p:cNvPr id="1434" name="Google Shape;1434;p89" title="Asset 88.png"/>
          <p:cNvPicPr preferRelativeResize="0"/>
          <p:nvPr/>
        </p:nvPicPr>
        <p:blipFill>
          <a:blip r:embed="rId4">
            <a:alphaModFix/>
          </a:blip>
          <a:stretch>
            <a:fillRect/>
          </a:stretch>
        </p:blipFill>
        <p:spPr>
          <a:xfrm>
            <a:off x="8212674" y="5210000"/>
            <a:ext cx="516950" cy="483125"/>
          </a:xfrm>
          <a:prstGeom prst="rect">
            <a:avLst/>
          </a:prstGeom>
          <a:noFill/>
          <a:ln>
            <a:noFill/>
          </a:ln>
        </p:spPr>
      </p:pic>
      <p:pic>
        <p:nvPicPr>
          <p:cNvPr id="1435" name="Google Shape;1435;p89" title="Asset 89.png"/>
          <p:cNvPicPr preferRelativeResize="0"/>
          <p:nvPr/>
        </p:nvPicPr>
        <p:blipFill>
          <a:blip r:embed="rId5">
            <a:alphaModFix/>
          </a:blip>
          <a:stretch>
            <a:fillRect/>
          </a:stretch>
        </p:blipFill>
        <p:spPr>
          <a:xfrm>
            <a:off x="4574525" y="5176752"/>
            <a:ext cx="516950" cy="645123"/>
          </a:xfrm>
          <a:prstGeom prst="rect">
            <a:avLst/>
          </a:prstGeom>
          <a:noFill/>
          <a:ln>
            <a:noFill/>
          </a:ln>
        </p:spPr>
      </p:pic>
      <p:pic>
        <p:nvPicPr>
          <p:cNvPr id="1436" name="Google Shape;1436;p89" title="Asset 90.png"/>
          <p:cNvPicPr preferRelativeResize="0"/>
          <p:nvPr/>
        </p:nvPicPr>
        <p:blipFill>
          <a:blip r:embed="rId6">
            <a:alphaModFix/>
          </a:blip>
          <a:stretch>
            <a:fillRect/>
          </a:stretch>
        </p:blipFill>
        <p:spPr>
          <a:xfrm>
            <a:off x="992249" y="5259574"/>
            <a:ext cx="516950" cy="516950"/>
          </a:xfrm>
          <a:prstGeom prst="rect">
            <a:avLst/>
          </a:prstGeom>
          <a:noFill/>
          <a:ln>
            <a:noFill/>
          </a:ln>
        </p:spPr>
      </p:pic>
      <p:pic>
        <p:nvPicPr>
          <p:cNvPr id="1437" name="Google Shape;1437;p89" title="Asset 91.png"/>
          <p:cNvPicPr preferRelativeResize="0"/>
          <p:nvPr/>
        </p:nvPicPr>
        <p:blipFill>
          <a:blip r:embed="rId7">
            <a:alphaModFix/>
          </a:blip>
          <a:stretch>
            <a:fillRect/>
          </a:stretch>
        </p:blipFill>
        <p:spPr>
          <a:xfrm>
            <a:off x="8167453" y="2205861"/>
            <a:ext cx="516950" cy="580218"/>
          </a:xfrm>
          <a:prstGeom prst="rect">
            <a:avLst/>
          </a:prstGeom>
          <a:noFill/>
          <a:ln>
            <a:noFill/>
          </a:ln>
        </p:spPr>
      </p:pic>
      <p:pic>
        <p:nvPicPr>
          <p:cNvPr id="1438" name="Google Shape;1438;p89" title="Asset 92.png"/>
          <p:cNvPicPr preferRelativeResize="0"/>
          <p:nvPr/>
        </p:nvPicPr>
        <p:blipFill>
          <a:blip r:embed="rId8">
            <a:alphaModFix/>
          </a:blip>
          <a:stretch>
            <a:fillRect/>
          </a:stretch>
        </p:blipFill>
        <p:spPr>
          <a:xfrm>
            <a:off x="4574500" y="2235326"/>
            <a:ext cx="516950" cy="492589"/>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2" name="Shape 1442"/>
        <p:cNvGrpSpPr/>
        <p:nvPr/>
      </p:nvGrpSpPr>
      <p:grpSpPr>
        <a:xfrm>
          <a:off x="0" y="0"/>
          <a:ext cx="0" cy="0"/>
          <a:chOff x="0" y="0"/>
          <a:chExt cx="0" cy="0"/>
        </a:xfrm>
      </p:grpSpPr>
      <p:sp>
        <p:nvSpPr>
          <p:cNvPr id="1443" name="Google Shape;1443;p90"/>
          <p:cNvSpPr/>
          <p:nvPr/>
        </p:nvSpPr>
        <p:spPr>
          <a:xfrm>
            <a:off x="4601845" y="2417914"/>
            <a:ext cx="9741300" cy="60756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44" name="Google Shape;1444;p90"/>
          <p:cNvSpPr/>
          <p:nvPr/>
        </p:nvSpPr>
        <p:spPr>
          <a:xfrm>
            <a:off x="4417150" y="2213075"/>
            <a:ext cx="9741300" cy="60756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45" name="Google Shape;1445;p90"/>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46" name="Google Shape;1446;p90"/>
          <p:cNvSpPr txBox="1"/>
          <p:nvPr/>
        </p:nvSpPr>
        <p:spPr>
          <a:xfrm>
            <a:off x="4669800" y="5448300"/>
            <a:ext cx="89487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What skills do you need in an AI world?</a:t>
            </a:r>
            <a:endParaRPr b="1" sz="7200">
              <a:solidFill>
                <a:srgbClr val="4B0550"/>
              </a:solidFill>
              <a:latin typeface="Optimistic Display"/>
              <a:ea typeface="Optimistic Display"/>
              <a:cs typeface="Optimistic Display"/>
              <a:sym typeface="Optimistic Display"/>
            </a:endParaRPr>
          </a:p>
        </p:txBody>
      </p:sp>
      <p:pic>
        <p:nvPicPr>
          <p:cNvPr id="1447" name="Google Shape;1447;p90" title="Asset 111.png"/>
          <p:cNvPicPr preferRelativeResize="0"/>
          <p:nvPr/>
        </p:nvPicPr>
        <p:blipFill>
          <a:blip r:embed="rId3">
            <a:alphaModFix/>
          </a:blip>
          <a:stretch>
            <a:fillRect/>
          </a:stretch>
        </p:blipFill>
        <p:spPr>
          <a:xfrm>
            <a:off x="8632950" y="3326146"/>
            <a:ext cx="1044450" cy="936800"/>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1" name="Shape 1451"/>
        <p:cNvGrpSpPr/>
        <p:nvPr/>
      </p:nvGrpSpPr>
      <p:grpSpPr>
        <a:xfrm>
          <a:off x="0" y="0"/>
          <a:ext cx="0" cy="0"/>
          <a:chOff x="0" y="0"/>
          <a:chExt cx="0" cy="0"/>
        </a:xfrm>
      </p:grpSpPr>
      <p:sp>
        <p:nvSpPr>
          <p:cNvPr id="1452" name="Google Shape;1452;p91"/>
          <p:cNvSpPr/>
          <p:nvPr/>
        </p:nvSpPr>
        <p:spPr>
          <a:xfrm>
            <a:off x="12368647" y="5240469"/>
            <a:ext cx="38130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3" name="Google Shape;1453;p91"/>
          <p:cNvSpPr/>
          <p:nvPr/>
        </p:nvSpPr>
        <p:spPr>
          <a:xfrm>
            <a:off x="8202355" y="5240469"/>
            <a:ext cx="38130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4" name="Google Shape;1454;p91"/>
          <p:cNvSpPr/>
          <p:nvPr/>
        </p:nvSpPr>
        <p:spPr>
          <a:xfrm>
            <a:off x="12368702" y="2000450"/>
            <a:ext cx="38130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5" name="Google Shape;1455;p91"/>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&amp; YOUR FUTURE</a:t>
            </a:r>
            <a:endParaRPr b="1" sz="900">
              <a:solidFill>
                <a:srgbClr val="4B0550"/>
              </a:solidFill>
              <a:latin typeface="Optimistic Display"/>
              <a:ea typeface="Optimistic Display"/>
              <a:cs typeface="Optimistic Display"/>
              <a:sym typeface="Optimistic Display"/>
            </a:endParaRPr>
          </a:p>
        </p:txBody>
      </p:sp>
      <p:sp>
        <p:nvSpPr>
          <p:cNvPr id="1456" name="Google Shape;1456;p91"/>
          <p:cNvSpPr/>
          <p:nvPr/>
        </p:nvSpPr>
        <p:spPr>
          <a:xfrm>
            <a:off x="8202300" y="2000450"/>
            <a:ext cx="3813000" cy="2926200"/>
          </a:xfrm>
          <a:prstGeom prst="roundRect">
            <a:avLst>
              <a:gd fmla="val 9703"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7" name="Google Shape;1457;p91"/>
          <p:cNvSpPr txBox="1"/>
          <p:nvPr/>
        </p:nvSpPr>
        <p:spPr>
          <a:xfrm>
            <a:off x="8646586" y="2925745"/>
            <a:ext cx="27321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Critical Thinking</a:t>
            </a:r>
            <a:endParaRPr b="1" sz="1800">
              <a:solidFill>
                <a:srgbClr val="4B0550"/>
              </a:solidFill>
              <a:latin typeface="Optimistic Text"/>
              <a:ea typeface="Optimistic Text"/>
              <a:cs typeface="Optimistic Text"/>
              <a:sym typeface="Optimistic Text"/>
            </a:endParaRPr>
          </a:p>
        </p:txBody>
      </p:sp>
      <p:sp>
        <p:nvSpPr>
          <p:cNvPr id="1458" name="Google Shape;1458;p91"/>
          <p:cNvSpPr txBox="1"/>
          <p:nvPr/>
        </p:nvSpPr>
        <p:spPr>
          <a:xfrm>
            <a:off x="8646586" y="6153761"/>
            <a:ext cx="27321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Digital Literacy</a:t>
            </a:r>
            <a:endParaRPr b="1" sz="1800">
              <a:solidFill>
                <a:srgbClr val="4B0550"/>
              </a:solidFill>
              <a:latin typeface="Optimistic Text"/>
              <a:ea typeface="Optimistic Text"/>
              <a:cs typeface="Optimistic Text"/>
              <a:sym typeface="Optimistic Text"/>
            </a:endParaRPr>
          </a:p>
        </p:txBody>
      </p:sp>
      <p:sp>
        <p:nvSpPr>
          <p:cNvPr id="1459" name="Google Shape;1459;p91"/>
          <p:cNvSpPr txBox="1"/>
          <p:nvPr/>
        </p:nvSpPr>
        <p:spPr>
          <a:xfrm>
            <a:off x="12762236" y="6153761"/>
            <a:ext cx="27321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Cultural Knowledge</a:t>
            </a:r>
            <a:endParaRPr b="1" sz="1800">
              <a:solidFill>
                <a:srgbClr val="4B0550"/>
              </a:solidFill>
              <a:latin typeface="Optimistic Text"/>
              <a:ea typeface="Optimistic Text"/>
              <a:cs typeface="Optimistic Text"/>
              <a:sym typeface="Optimistic Text"/>
            </a:endParaRPr>
          </a:p>
        </p:txBody>
      </p:sp>
      <p:sp>
        <p:nvSpPr>
          <p:cNvPr id="1460" name="Google Shape;1460;p91"/>
          <p:cNvSpPr txBox="1"/>
          <p:nvPr/>
        </p:nvSpPr>
        <p:spPr>
          <a:xfrm>
            <a:off x="12772869" y="2925764"/>
            <a:ext cx="23184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Creativity</a:t>
            </a:r>
            <a:endParaRPr b="1" sz="1800">
              <a:solidFill>
                <a:srgbClr val="4B0550"/>
              </a:solidFill>
              <a:latin typeface="Optimistic Text"/>
              <a:ea typeface="Optimistic Text"/>
              <a:cs typeface="Optimistic Text"/>
              <a:sym typeface="Optimistic Text"/>
            </a:endParaRPr>
          </a:p>
        </p:txBody>
      </p:sp>
      <p:sp>
        <p:nvSpPr>
          <p:cNvPr id="1461" name="Google Shape;1461;p91"/>
          <p:cNvSpPr txBox="1"/>
          <p:nvPr/>
        </p:nvSpPr>
        <p:spPr>
          <a:xfrm>
            <a:off x="1403299" y="2000575"/>
            <a:ext cx="5395500" cy="34671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5600">
                <a:solidFill>
                  <a:srgbClr val="4B0550"/>
                </a:solidFill>
                <a:latin typeface="Optimistic Text"/>
                <a:ea typeface="Optimistic Text"/>
                <a:cs typeface="Optimistic Text"/>
                <a:sym typeface="Optimistic Text"/>
              </a:rPr>
              <a:t>You don’t have to be a coder to thrive with AI.</a:t>
            </a:r>
            <a:endParaRPr b="1" sz="5600">
              <a:solidFill>
                <a:srgbClr val="4B0550"/>
              </a:solidFill>
              <a:latin typeface="Optimistic Text"/>
              <a:ea typeface="Optimistic Text"/>
              <a:cs typeface="Optimistic Text"/>
              <a:sym typeface="Optimistic Text"/>
            </a:endParaRPr>
          </a:p>
        </p:txBody>
      </p:sp>
      <p:sp>
        <p:nvSpPr>
          <p:cNvPr id="1462" name="Google Shape;1462;p91"/>
          <p:cNvSpPr txBox="1"/>
          <p:nvPr/>
        </p:nvSpPr>
        <p:spPr>
          <a:xfrm>
            <a:off x="1403303" y="5644950"/>
            <a:ext cx="4925700" cy="5733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Here are 4 powerful skills that make YOU valuable in the AI future.</a:t>
            </a:r>
            <a:endParaRPr sz="1800">
              <a:solidFill>
                <a:srgbClr val="4B0550"/>
              </a:solidFill>
              <a:latin typeface="Optimistic Text"/>
              <a:ea typeface="Optimistic Text"/>
              <a:cs typeface="Optimistic Text"/>
              <a:sym typeface="Optimistic Text"/>
            </a:endParaRPr>
          </a:p>
        </p:txBody>
      </p:sp>
      <p:sp>
        <p:nvSpPr>
          <p:cNvPr id="1463" name="Google Shape;1463;p91"/>
          <p:cNvSpPr txBox="1"/>
          <p:nvPr/>
        </p:nvSpPr>
        <p:spPr>
          <a:xfrm>
            <a:off x="8646575" y="3336400"/>
            <a:ext cx="3090000" cy="1385400"/>
          </a:xfrm>
          <a:prstGeom prst="rect">
            <a:avLst/>
          </a:prstGeom>
          <a:noFill/>
          <a:ln>
            <a:noFill/>
          </a:ln>
        </p:spPr>
        <p:txBody>
          <a:bodyPr anchorCtr="0" anchor="t" bIns="0" lIns="0" spcFirstLastPara="1" rIns="0" wrap="square" tIns="0">
            <a:noAutofit/>
          </a:bodyPr>
          <a:lstStyle/>
          <a:p>
            <a:pPr indent="0" lvl="0" marL="0" marR="762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Ask smart questions, spot fake info, and think for yourself. Example: “Is this AI answer really correct—or should I double-check?”</a:t>
            </a:r>
            <a:endParaRPr sz="1800">
              <a:solidFill>
                <a:srgbClr val="4B0550"/>
              </a:solidFill>
              <a:latin typeface="Optimistic Text"/>
              <a:ea typeface="Optimistic Text"/>
              <a:cs typeface="Optimistic Text"/>
              <a:sym typeface="Optimistic Text"/>
            </a:endParaRPr>
          </a:p>
        </p:txBody>
      </p:sp>
      <p:sp>
        <p:nvSpPr>
          <p:cNvPr id="1464" name="Google Shape;1464;p91"/>
          <p:cNvSpPr txBox="1"/>
          <p:nvPr/>
        </p:nvSpPr>
        <p:spPr>
          <a:xfrm>
            <a:off x="12772875" y="3336400"/>
            <a:ext cx="29310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Use AI to support your imagination—not replace it. Your stories, your music, your ideas matter.</a:t>
            </a:r>
            <a:endParaRPr sz="1800">
              <a:solidFill>
                <a:srgbClr val="4B0550"/>
              </a:solidFill>
              <a:latin typeface="Optimistic Text"/>
              <a:ea typeface="Optimistic Text"/>
              <a:cs typeface="Optimistic Text"/>
              <a:sym typeface="Optimistic Text"/>
            </a:endParaRPr>
          </a:p>
        </p:txBody>
      </p:sp>
      <p:sp>
        <p:nvSpPr>
          <p:cNvPr id="1465" name="Google Shape;1465;p91"/>
          <p:cNvSpPr txBox="1"/>
          <p:nvPr/>
        </p:nvSpPr>
        <p:spPr>
          <a:xfrm>
            <a:off x="8646599" y="6602675"/>
            <a:ext cx="30900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Understand how tech works so you can use it wisely and safely. Not just how to click—but why it works.</a:t>
            </a:r>
            <a:endParaRPr sz="1800">
              <a:solidFill>
                <a:srgbClr val="4B0550"/>
              </a:solidFill>
              <a:latin typeface="Optimistic Text"/>
              <a:ea typeface="Optimistic Text"/>
              <a:cs typeface="Optimistic Text"/>
              <a:sym typeface="Optimistic Text"/>
            </a:endParaRPr>
          </a:p>
        </p:txBody>
      </p:sp>
      <p:sp>
        <p:nvSpPr>
          <p:cNvPr id="1466" name="Google Shape;1466;p91"/>
          <p:cNvSpPr txBox="1"/>
          <p:nvPr/>
        </p:nvSpPr>
        <p:spPr>
          <a:xfrm>
            <a:off x="12772850" y="6602675"/>
            <a:ext cx="29310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Bring your language, humor, history, and values into the AI space. The world needs YOUR voice.</a:t>
            </a:r>
            <a:endParaRPr sz="1800">
              <a:solidFill>
                <a:srgbClr val="4B0550"/>
              </a:solidFill>
              <a:latin typeface="Optimistic Text"/>
              <a:ea typeface="Optimistic Text"/>
              <a:cs typeface="Optimistic Text"/>
              <a:sym typeface="Optimistic Text"/>
            </a:endParaRPr>
          </a:p>
        </p:txBody>
      </p:sp>
      <p:sp>
        <p:nvSpPr>
          <p:cNvPr id="1467" name="Google Shape;1467;p91"/>
          <p:cNvSpPr txBox="1"/>
          <p:nvPr/>
        </p:nvSpPr>
        <p:spPr>
          <a:xfrm>
            <a:off x="1403303" y="6641525"/>
            <a:ext cx="4925700" cy="573300"/>
          </a:xfrm>
          <a:prstGeom prst="rect">
            <a:avLst/>
          </a:prstGeom>
          <a:noFill/>
          <a:ln>
            <a:noFill/>
          </a:ln>
        </p:spPr>
        <p:txBody>
          <a:bodyPr anchorCtr="0" anchor="t" bIns="0" lIns="0" spcFirstLastPara="1" rIns="0" wrap="square" tIns="19050">
            <a:spAutoFit/>
          </a:bodyPr>
          <a:lstStyle/>
          <a:p>
            <a:pPr indent="0" lvl="0" marL="19050" marR="7620" rtl="0" algn="l">
              <a:lnSpc>
                <a:spcPct val="100000"/>
              </a:lnSpc>
              <a:spcBef>
                <a:spcPts val="1253"/>
              </a:spcBef>
              <a:spcAft>
                <a:spcPts val="0"/>
              </a:spcAft>
              <a:buNone/>
            </a:pPr>
            <a:r>
              <a:rPr b="1" lang="en" sz="1800">
                <a:solidFill>
                  <a:srgbClr val="4B0550"/>
                </a:solidFill>
                <a:latin typeface="Optimistic Text"/>
                <a:ea typeface="Optimistic Text"/>
                <a:cs typeface="Optimistic Text"/>
                <a:sym typeface="Optimistic Text"/>
              </a:rPr>
              <a:t>How could you use these skills in your school, family, or community?</a:t>
            </a:r>
            <a:endParaRPr b="1" sz="1800">
              <a:solidFill>
                <a:srgbClr val="4B0550"/>
              </a:solidFill>
              <a:latin typeface="Optimistic Text"/>
              <a:ea typeface="Optimistic Text"/>
              <a:cs typeface="Optimistic Text"/>
              <a:sym typeface="Optimistic Text"/>
            </a:endParaRPr>
          </a:p>
        </p:txBody>
      </p:sp>
      <p:pic>
        <p:nvPicPr>
          <p:cNvPr id="1468" name="Google Shape;1468;p91" title="Asset 67.png"/>
          <p:cNvPicPr preferRelativeResize="0"/>
          <p:nvPr/>
        </p:nvPicPr>
        <p:blipFill>
          <a:blip r:embed="rId3">
            <a:alphaModFix/>
          </a:blip>
          <a:stretch>
            <a:fillRect/>
          </a:stretch>
        </p:blipFill>
        <p:spPr>
          <a:xfrm>
            <a:off x="10867183" y="5432450"/>
            <a:ext cx="869417" cy="573300"/>
          </a:xfrm>
          <a:prstGeom prst="rect">
            <a:avLst/>
          </a:prstGeom>
          <a:noFill/>
          <a:ln>
            <a:noFill/>
          </a:ln>
        </p:spPr>
      </p:pic>
      <p:pic>
        <p:nvPicPr>
          <p:cNvPr id="1469" name="Google Shape;1469;p91" title="Asset 69.png"/>
          <p:cNvPicPr preferRelativeResize="0"/>
          <p:nvPr/>
        </p:nvPicPr>
        <p:blipFill>
          <a:blip r:embed="rId4">
            <a:alphaModFix/>
          </a:blip>
          <a:stretch>
            <a:fillRect/>
          </a:stretch>
        </p:blipFill>
        <p:spPr>
          <a:xfrm>
            <a:off x="15278100" y="2263925"/>
            <a:ext cx="641654" cy="661850"/>
          </a:xfrm>
          <a:prstGeom prst="rect">
            <a:avLst/>
          </a:prstGeom>
          <a:noFill/>
          <a:ln>
            <a:noFill/>
          </a:ln>
        </p:spPr>
      </p:pic>
      <p:pic>
        <p:nvPicPr>
          <p:cNvPr id="1470" name="Google Shape;1470;p91" title="Asset 71.png"/>
          <p:cNvPicPr preferRelativeResize="0"/>
          <p:nvPr/>
        </p:nvPicPr>
        <p:blipFill>
          <a:blip r:embed="rId5">
            <a:alphaModFix/>
          </a:blip>
          <a:stretch>
            <a:fillRect/>
          </a:stretch>
        </p:blipFill>
        <p:spPr>
          <a:xfrm>
            <a:off x="11316714" y="2247525"/>
            <a:ext cx="403571" cy="639102"/>
          </a:xfrm>
          <a:prstGeom prst="rect">
            <a:avLst/>
          </a:prstGeom>
          <a:noFill/>
          <a:ln>
            <a:noFill/>
          </a:ln>
        </p:spPr>
      </p:pic>
      <p:pic>
        <p:nvPicPr>
          <p:cNvPr id="1471" name="Google Shape;1471;p91" title="Asset 101.png"/>
          <p:cNvPicPr preferRelativeResize="0"/>
          <p:nvPr/>
        </p:nvPicPr>
        <p:blipFill>
          <a:blip r:embed="rId6">
            <a:alphaModFix/>
          </a:blip>
          <a:stretch>
            <a:fillRect/>
          </a:stretch>
        </p:blipFill>
        <p:spPr>
          <a:xfrm>
            <a:off x="15429002" y="5528675"/>
            <a:ext cx="571748" cy="5733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5" name="Shape 1475"/>
        <p:cNvGrpSpPr/>
        <p:nvPr/>
      </p:nvGrpSpPr>
      <p:grpSpPr>
        <a:xfrm>
          <a:off x="0" y="0"/>
          <a:ext cx="0" cy="0"/>
          <a:chOff x="0" y="0"/>
          <a:chExt cx="0" cy="0"/>
        </a:xfrm>
      </p:grpSpPr>
      <p:sp>
        <p:nvSpPr>
          <p:cNvPr id="1476" name="Google Shape;1476;p92"/>
          <p:cNvSpPr/>
          <p:nvPr/>
        </p:nvSpPr>
        <p:spPr>
          <a:xfrm>
            <a:off x="4601845" y="2417914"/>
            <a:ext cx="9741300" cy="6075600"/>
          </a:xfrm>
          <a:prstGeom prst="roundRect">
            <a:avLst>
              <a:gd fmla="val 9286" name="adj"/>
            </a:avLst>
          </a:prstGeom>
          <a:solidFill>
            <a:srgbClr val="B49CB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77" name="Google Shape;1477;p92"/>
          <p:cNvSpPr/>
          <p:nvPr/>
        </p:nvSpPr>
        <p:spPr>
          <a:xfrm>
            <a:off x="4417150" y="2213075"/>
            <a:ext cx="9741300" cy="6075600"/>
          </a:xfrm>
          <a:prstGeom prst="roundRect">
            <a:avLst>
              <a:gd fmla="val 9286" name="adj"/>
            </a:avLst>
          </a:prstGeom>
          <a:solidFill>
            <a:srgbClr val="F0EBF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78" name="Google Shape;1478;p92"/>
          <p:cNvSpPr/>
          <p:nvPr/>
        </p:nvSpPr>
        <p:spPr>
          <a:xfrm>
            <a:off x="8103150" y="2753700"/>
            <a:ext cx="2081700" cy="2081700"/>
          </a:xfrm>
          <a:prstGeom prst="ellipse">
            <a:avLst/>
          </a:prstGeom>
          <a:solidFill>
            <a:srgbClr val="4B055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79" name="Google Shape;1479;p92"/>
          <p:cNvSpPr txBox="1"/>
          <p:nvPr/>
        </p:nvSpPr>
        <p:spPr>
          <a:xfrm>
            <a:off x="5202675" y="5448300"/>
            <a:ext cx="8170200" cy="1995000"/>
          </a:xfrm>
          <a:prstGeom prst="rect">
            <a:avLst/>
          </a:prstGeom>
          <a:noFill/>
          <a:ln>
            <a:noFill/>
          </a:ln>
        </p:spPr>
        <p:txBody>
          <a:bodyPr anchorCtr="0" anchor="t" bIns="0" lIns="0" spcFirstLastPara="1" rIns="0" wrap="square" tIns="0">
            <a:spAutoFit/>
          </a:bodyPr>
          <a:lstStyle/>
          <a:p>
            <a:pPr indent="0" lvl="0" marL="0" rtl="0" algn="ctr">
              <a:lnSpc>
                <a:spcPct val="90000"/>
              </a:lnSpc>
              <a:spcBef>
                <a:spcPts val="0"/>
              </a:spcBef>
              <a:spcAft>
                <a:spcPts val="0"/>
              </a:spcAft>
              <a:buNone/>
            </a:pPr>
            <a:r>
              <a:rPr b="1" lang="en" sz="7200">
                <a:solidFill>
                  <a:srgbClr val="4B0550"/>
                </a:solidFill>
                <a:latin typeface="Optimistic Display"/>
                <a:ea typeface="Optimistic Display"/>
                <a:cs typeface="Optimistic Display"/>
                <a:sym typeface="Optimistic Display"/>
              </a:rPr>
              <a:t>You are the future of AI in Africa</a:t>
            </a:r>
            <a:endParaRPr b="1" sz="7200">
              <a:solidFill>
                <a:srgbClr val="4B0550"/>
              </a:solidFill>
              <a:latin typeface="Optimistic Display"/>
              <a:ea typeface="Optimistic Display"/>
              <a:cs typeface="Optimistic Display"/>
              <a:sym typeface="Optimistic Display"/>
            </a:endParaRPr>
          </a:p>
        </p:txBody>
      </p:sp>
      <p:pic>
        <p:nvPicPr>
          <p:cNvPr id="1480" name="Google Shape;1480;p92" title="Asset 110.png"/>
          <p:cNvPicPr preferRelativeResize="0"/>
          <p:nvPr/>
        </p:nvPicPr>
        <p:blipFill>
          <a:blip r:embed="rId3">
            <a:alphaModFix/>
          </a:blip>
          <a:stretch>
            <a:fillRect/>
          </a:stretch>
        </p:blipFill>
        <p:spPr>
          <a:xfrm>
            <a:off x="8613000" y="3195825"/>
            <a:ext cx="1064400" cy="119745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4" name="Shape 1484"/>
        <p:cNvGrpSpPr/>
        <p:nvPr/>
      </p:nvGrpSpPr>
      <p:grpSpPr>
        <a:xfrm>
          <a:off x="0" y="0"/>
          <a:ext cx="0" cy="0"/>
          <a:chOff x="0" y="0"/>
          <a:chExt cx="0" cy="0"/>
        </a:xfrm>
      </p:grpSpPr>
      <p:sp>
        <p:nvSpPr>
          <p:cNvPr id="1485" name="Google Shape;1485;p93"/>
          <p:cNvSpPr/>
          <p:nvPr/>
        </p:nvSpPr>
        <p:spPr>
          <a:xfrm>
            <a:off x="700500" y="2978625"/>
            <a:ext cx="16508100" cy="5046900"/>
          </a:xfrm>
          <a:prstGeom prst="roundRect">
            <a:avLst>
              <a:gd fmla="val 7732" name="adj"/>
            </a:avLst>
          </a:prstGeom>
          <a:solidFill>
            <a:schemeClr val="lt2"/>
          </a:solidFill>
          <a:ln cap="flat" cmpd="sng" w="114300">
            <a:solidFill>
              <a:srgbClr val="4B055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86" name="Google Shape;1486;p93"/>
          <p:cNvSpPr/>
          <p:nvPr/>
        </p:nvSpPr>
        <p:spPr>
          <a:xfrm>
            <a:off x="899450" y="3225775"/>
            <a:ext cx="3076800" cy="4552500"/>
          </a:xfrm>
          <a:prstGeom prst="roundRect">
            <a:avLst>
              <a:gd fmla="val 8878"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87" name="Google Shape;1487;p93"/>
          <p:cNvSpPr/>
          <p:nvPr/>
        </p:nvSpPr>
        <p:spPr>
          <a:xfrm>
            <a:off x="4138225" y="3225775"/>
            <a:ext cx="3076800" cy="4552500"/>
          </a:xfrm>
          <a:prstGeom prst="roundRect">
            <a:avLst>
              <a:gd fmla="val 8878"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88" name="Google Shape;1488;p93"/>
          <p:cNvSpPr/>
          <p:nvPr/>
        </p:nvSpPr>
        <p:spPr>
          <a:xfrm>
            <a:off x="7377000" y="3225775"/>
            <a:ext cx="3076800" cy="4552500"/>
          </a:xfrm>
          <a:prstGeom prst="roundRect">
            <a:avLst>
              <a:gd fmla="val 8878"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89" name="Google Shape;1489;p93"/>
          <p:cNvSpPr/>
          <p:nvPr/>
        </p:nvSpPr>
        <p:spPr>
          <a:xfrm>
            <a:off x="10615775" y="3225775"/>
            <a:ext cx="3076800" cy="4552500"/>
          </a:xfrm>
          <a:prstGeom prst="roundRect">
            <a:avLst>
              <a:gd fmla="val 8878"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90" name="Google Shape;1490;p93"/>
          <p:cNvSpPr/>
          <p:nvPr/>
        </p:nvSpPr>
        <p:spPr>
          <a:xfrm>
            <a:off x="13854550" y="3225775"/>
            <a:ext cx="3076800" cy="4552500"/>
          </a:xfrm>
          <a:prstGeom prst="roundRect">
            <a:avLst>
              <a:gd fmla="val 8878" name="adj"/>
            </a:avLst>
          </a:prstGeom>
          <a:solidFill>
            <a:srgbClr val="73327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91" name="Google Shape;1491;p93"/>
          <p:cNvSpPr txBox="1"/>
          <p:nvPr/>
        </p:nvSpPr>
        <p:spPr>
          <a:xfrm>
            <a:off x="700500" y="2000575"/>
            <a:ext cx="11491500" cy="5733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3600">
                <a:solidFill>
                  <a:srgbClr val="4B0550"/>
                </a:solidFill>
                <a:latin typeface="Optimistic Text"/>
                <a:ea typeface="Optimistic Text"/>
                <a:cs typeface="Optimistic Text"/>
                <a:sym typeface="Optimistic Text"/>
              </a:rPr>
              <a:t>Here’s how you can take action starting today</a:t>
            </a:r>
            <a:endParaRPr b="1" sz="3600">
              <a:solidFill>
                <a:srgbClr val="4B0550"/>
              </a:solidFill>
              <a:latin typeface="Optimistic Text"/>
              <a:ea typeface="Optimistic Text"/>
              <a:cs typeface="Optimistic Text"/>
              <a:sym typeface="Optimistic Text"/>
            </a:endParaRPr>
          </a:p>
        </p:txBody>
      </p:sp>
      <p:sp>
        <p:nvSpPr>
          <p:cNvPr id="1492" name="Google Shape;1492;p93"/>
          <p:cNvSpPr txBox="1"/>
          <p:nvPr/>
        </p:nvSpPr>
        <p:spPr>
          <a:xfrm>
            <a:off x="1193951" y="4784200"/>
            <a:ext cx="2325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Learn</a:t>
            </a:r>
            <a:endParaRPr sz="1800">
              <a:solidFill>
                <a:schemeClr val="lt2"/>
              </a:solidFill>
              <a:latin typeface="Optimistic Text"/>
              <a:ea typeface="Optimistic Text"/>
              <a:cs typeface="Optimistic Text"/>
              <a:sym typeface="Optimistic Text"/>
            </a:endParaRPr>
          </a:p>
        </p:txBody>
      </p:sp>
      <p:sp>
        <p:nvSpPr>
          <p:cNvPr id="1493" name="Google Shape;1493;p93"/>
          <p:cNvSpPr txBox="1"/>
          <p:nvPr/>
        </p:nvSpPr>
        <p:spPr>
          <a:xfrm>
            <a:off x="1193975" y="5127102"/>
            <a:ext cx="2395500" cy="13854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Keep exploring AI tools safely and stay curious. Try new apps, but always use the TRACE method!</a:t>
            </a:r>
            <a:endParaRPr sz="1800">
              <a:solidFill>
                <a:schemeClr val="lt2"/>
              </a:solidFill>
              <a:latin typeface="Optimistic Text"/>
              <a:ea typeface="Optimistic Text"/>
              <a:cs typeface="Optimistic Text"/>
              <a:sym typeface="Optimistic Text"/>
            </a:endParaRPr>
          </a:p>
        </p:txBody>
      </p:sp>
      <p:sp>
        <p:nvSpPr>
          <p:cNvPr id="1494" name="Google Shape;1494;p93"/>
          <p:cNvSpPr txBox="1"/>
          <p:nvPr/>
        </p:nvSpPr>
        <p:spPr>
          <a:xfrm>
            <a:off x="4428488" y="4784200"/>
            <a:ext cx="2325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Create</a:t>
            </a:r>
            <a:endParaRPr b="1" sz="1800">
              <a:solidFill>
                <a:schemeClr val="lt2"/>
              </a:solidFill>
              <a:latin typeface="Optimistic Text"/>
              <a:ea typeface="Optimistic Text"/>
              <a:cs typeface="Optimistic Text"/>
              <a:sym typeface="Optimistic Text"/>
            </a:endParaRPr>
          </a:p>
        </p:txBody>
      </p:sp>
      <p:sp>
        <p:nvSpPr>
          <p:cNvPr id="1495" name="Google Shape;1495;p93"/>
          <p:cNvSpPr txBox="1"/>
          <p:nvPr/>
        </p:nvSpPr>
        <p:spPr>
          <a:xfrm>
            <a:off x="4428513" y="5127102"/>
            <a:ext cx="2395500" cy="11247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Use AI to tell African stories. Share your world with </a:t>
            </a:r>
            <a:endParaRPr sz="1800">
              <a:solidFill>
                <a:schemeClr val="lt2"/>
              </a:solidFill>
              <a:latin typeface="Optimistic Text"/>
              <a:ea typeface="Optimistic Text"/>
              <a:cs typeface="Optimistic Text"/>
              <a:sym typeface="Optimistic Text"/>
            </a:endParaRPr>
          </a:p>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the world!</a:t>
            </a:r>
            <a:endParaRPr sz="1800">
              <a:solidFill>
                <a:schemeClr val="lt2"/>
              </a:solidFill>
              <a:latin typeface="Optimistic Text"/>
              <a:ea typeface="Optimistic Text"/>
              <a:cs typeface="Optimistic Text"/>
              <a:sym typeface="Optimistic Text"/>
            </a:endParaRPr>
          </a:p>
        </p:txBody>
      </p:sp>
      <p:sp>
        <p:nvSpPr>
          <p:cNvPr id="1496" name="Google Shape;1496;p93"/>
          <p:cNvSpPr txBox="1"/>
          <p:nvPr/>
        </p:nvSpPr>
        <p:spPr>
          <a:xfrm>
            <a:off x="7663038" y="4784200"/>
            <a:ext cx="2325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Safety</a:t>
            </a:r>
            <a:endParaRPr b="1" sz="1800">
              <a:solidFill>
                <a:schemeClr val="lt2"/>
              </a:solidFill>
              <a:latin typeface="Optimistic Text"/>
              <a:ea typeface="Optimistic Text"/>
              <a:cs typeface="Optimistic Text"/>
              <a:sym typeface="Optimistic Text"/>
            </a:endParaRPr>
          </a:p>
        </p:txBody>
      </p:sp>
      <p:sp>
        <p:nvSpPr>
          <p:cNvPr id="1497" name="Google Shape;1497;p93"/>
          <p:cNvSpPr txBox="1"/>
          <p:nvPr/>
        </p:nvSpPr>
        <p:spPr>
          <a:xfrm>
            <a:off x="7663063" y="5127102"/>
            <a:ext cx="2395500" cy="13854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Help your friends stay safe online. Be the one they trust when something doesn’t feel right.</a:t>
            </a:r>
            <a:endParaRPr sz="1800">
              <a:solidFill>
                <a:schemeClr val="lt2"/>
              </a:solidFill>
              <a:latin typeface="Optimistic Text"/>
              <a:ea typeface="Optimistic Text"/>
              <a:cs typeface="Optimistic Text"/>
              <a:sym typeface="Optimistic Text"/>
            </a:endParaRPr>
          </a:p>
        </p:txBody>
      </p:sp>
      <p:sp>
        <p:nvSpPr>
          <p:cNvPr id="1498" name="Google Shape;1498;p93"/>
          <p:cNvSpPr txBox="1"/>
          <p:nvPr/>
        </p:nvSpPr>
        <p:spPr>
          <a:xfrm>
            <a:off x="10897588" y="4784200"/>
            <a:ext cx="2325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Build</a:t>
            </a:r>
            <a:endParaRPr b="1" sz="1800">
              <a:solidFill>
                <a:schemeClr val="lt2"/>
              </a:solidFill>
              <a:latin typeface="Optimistic Text"/>
              <a:ea typeface="Optimistic Text"/>
              <a:cs typeface="Optimistic Text"/>
              <a:sym typeface="Optimistic Text"/>
            </a:endParaRPr>
          </a:p>
        </p:txBody>
      </p:sp>
      <p:sp>
        <p:nvSpPr>
          <p:cNvPr id="1499" name="Google Shape;1499;p93"/>
          <p:cNvSpPr txBox="1"/>
          <p:nvPr/>
        </p:nvSpPr>
        <p:spPr>
          <a:xfrm>
            <a:off x="10897613" y="5127102"/>
            <a:ext cx="2395500" cy="19395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Think of smart AI solutions for your community in Agriculture, Healthcare, Transport, etc. You’ve got ideas—use them.</a:t>
            </a:r>
            <a:endParaRPr sz="1800">
              <a:solidFill>
                <a:schemeClr val="lt2"/>
              </a:solidFill>
              <a:latin typeface="Optimistic Text"/>
              <a:ea typeface="Optimistic Text"/>
              <a:cs typeface="Optimistic Text"/>
              <a:sym typeface="Optimistic Text"/>
            </a:endParaRPr>
          </a:p>
        </p:txBody>
      </p:sp>
      <p:sp>
        <p:nvSpPr>
          <p:cNvPr id="1500" name="Google Shape;1500;p93"/>
          <p:cNvSpPr txBox="1"/>
          <p:nvPr/>
        </p:nvSpPr>
        <p:spPr>
          <a:xfrm>
            <a:off x="14104153" y="4784200"/>
            <a:ext cx="2325000" cy="2772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Lead</a:t>
            </a:r>
            <a:endParaRPr b="1" sz="1800">
              <a:solidFill>
                <a:schemeClr val="lt2"/>
              </a:solidFill>
              <a:latin typeface="Optimistic Text"/>
              <a:ea typeface="Optimistic Text"/>
              <a:cs typeface="Optimistic Text"/>
              <a:sym typeface="Optimistic Text"/>
            </a:endParaRPr>
          </a:p>
        </p:txBody>
      </p:sp>
      <p:sp>
        <p:nvSpPr>
          <p:cNvPr id="1501" name="Google Shape;1501;p93"/>
          <p:cNvSpPr txBox="1"/>
          <p:nvPr/>
        </p:nvSpPr>
        <p:spPr>
          <a:xfrm>
            <a:off x="14104177" y="5127102"/>
            <a:ext cx="2395500" cy="1108200"/>
          </a:xfrm>
          <a:prstGeom prst="rect">
            <a:avLst/>
          </a:prstGeom>
          <a:noFill/>
          <a:ln>
            <a:noFill/>
          </a:ln>
        </p:spPr>
        <p:txBody>
          <a:bodyPr anchorCtr="0" anchor="t" bIns="0" lIns="0" spcFirstLastPara="1" rIns="0" wrap="square" tIns="0">
            <a:spAutoFit/>
          </a:bodyPr>
          <a:lstStyle/>
          <a:p>
            <a:pPr indent="0" lvl="0" marL="0" marR="7620" rtl="0" algn="l">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Be part of Africa’s AI generation. Make sure our voices shape how AI works for us.</a:t>
            </a:r>
            <a:endParaRPr sz="1800">
              <a:solidFill>
                <a:schemeClr val="lt2"/>
              </a:solidFill>
              <a:latin typeface="Optimistic Text"/>
              <a:ea typeface="Optimistic Text"/>
              <a:cs typeface="Optimistic Text"/>
              <a:sym typeface="Optimistic Text"/>
            </a:endParaRPr>
          </a:p>
        </p:txBody>
      </p:sp>
      <p:sp>
        <p:nvSpPr>
          <p:cNvPr id="1502" name="Google Shape;1502;p93"/>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AI &amp; YOUR FUTURE</a:t>
            </a:r>
            <a:endParaRPr b="1" sz="900">
              <a:solidFill>
                <a:srgbClr val="4B0550"/>
              </a:solidFill>
              <a:latin typeface="Optimistic Display"/>
              <a:ea typeface="Optimistic Display"/>
              <a:cs typeface="Optimistic Display"/>
              <a:sym typeface="Optimistic Display"/>
            </a:endParaRPr>
          </a:p>
        </p:txBody>
      </p:sp>
      <p:pic>
        <p:nvPicPr>
          <p:cNvPr id="1503" name="Google Shape;1503;p93" title="Asset 90.png"/>
          <p:cNvPicPr preferRelativeResize="0"/>
          <p:nvPr/>
        </p:nvPicPr>
        <p:blipFill>
          <a:blip r:embed="rId3">
            <a:alphaModFix/>
          </a:blip>
          <a:stretch>
            <a:fillRect/>
          </a:stretch>
        </p:blipFill>
        <p:spPr>
          <a:xfrm>
            <a:off x="4428524" y="3941324"/>
            <a:ext cx="516950" cy="516950"/>
          </a:xfrm>
          <a:prstGeom prst="rect">
            <a:avLst/>
          </a:prstGeom>
          <a:noFill/>
          <a:ln>
            <a:noFill/>
          </a:ln>
        </p:spPr>
      </p:pic>
      <p:pic>
        <p:nvPicPr>
          <p:cNvPr id="1504" name="Google Shape;1504;p93" title="Asset 91.png"/>
          <p:cNvPicPr preferRelativeResize="0"/>
          <p:nvPr/>
        </p:nvPicPr>
        <p:blipFill>
          <a:blip r:embed="rId4">
            <a:alphaModFix/>
          </a:blip>
          <a:stretch>
            <a:fillRect/>
          </a:stretch>
        </p:blipFill>
        <p:spPr>
          <a:xfrm>
            <a:off x="10845153" y="3909686"/>
            <a:ext cx="516950" cy="580218"/>
          </a:xfrm>
          <a:prstGeom prst="rect">
            <a:avLst/>
          </a:prstGeom>
          <a:noFill/>
          <a:ln>
            <a:noFill/>
          </a:ln>
        </p:spPr>
      </p:pic>
      <p:pic>
        <p:nvPicPr>
          <p:cNvPr id="1505" name="Google Shape;1505;p93" title="Asset 92.png"/>
          <p:cNvPicPr preferRelativeResize="0"/>
          <p:nvPr/>
        </p:nvPicPr>
        <p:blipFill>
          <a:blip r:embed="rId5">
            <a:alphaModFix/>
          </a:blip>
          <a:stretch>
            <a:fillRect/>
          </a:stretch>
        </p:blipFill>
        <p:spPr>
          <a:xfrm>
            <a:off x="1193950" y="3953501"/>
            <a:ext cx="516950" cy="492589"/>
          </a:xfrm>
          <a:prstGeom prst="rect">
            <a:avLst/>
          </a:prstGeom>
          <a:noFill/>
          <a:ln>
            <a:noFill/>
          </a:ln>
        </p:spPr>
      </p:pic>
      <p:pic>
        <p:nvPicPr>
          <p:cNvPr id="1506" name="Google Shape;1506;p93" title="Asset 62.png"/>
          <p:cNvPicPr preferRelativeResize="0"/>
          <p:nvPr/>
        </p:nvPicPr>
        <p:blipFill>
          <a:blip r:embed="rId6">
            <a:alphaModFix/>
          </a:blip>
          <a:stretch>
            <a:fillRect/>
          </a:stretch>
        </p:blipFill>
        <p:spPr>
          <a:xfrm>
            <a:off x="14079729" y="3920734"/>
            <a:ext cx="558117" cy="558117"/>
          </a:xfrm>
          <a:prstGeom prst="rect">
            <a:avLst/>
          </a:prstGeom>
          <a:noFill/>
          <a:ln>
            <a:noFill/>
          </a:ln>
        </p:spPr>
      </p:pic>
      <p:pic>
        <p:nvPicPr>
          <p:cNvPr id="1507" name="Google Shape;1507;p93" title="Asset 61.png"/>
          <p:cNvPicPr preferRelativeResize="0"/>
          <p:nvPr/>
        </p:nvPicPr>
        <p:blipFill>
          <a:blip r:embed="rId7">
            <a:alphaModFix/>
          </a:blip>
          <a:stretch>
            <a:fillRect/>
          </a:stretch>
        </p:blipFill>
        <p:spPr>
          <a:xfrm>
            <a:off x="7663089" y="3918783"/>
            <a:ext cx="464447" cy="56202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1" name="Shape 1511"/>
        <p:cNvGrpSpPr/>
        <p:nvPr/>
      </p:nvGrpSpPr>
      <p:grpSpPr>
        <a:xfrm>
          <a:off x="0" y="0"/>
          <a:ext cx="0" cy="0"/>
          <a:chOff x="0" y="0"/>
          <a:chExt cx="0" cy="0"/>
        </a:xfrm>
      </p:grpSpPr>
      <p:sp>
        <p:nvSpPr>
          <p:cNvPr id="1512" name="Google Shape;1512;p94"/>
          <p:cNvSpPr txBox="1"/>
          <p:nvPr/>
        </p:nvSpPr>
        <p:spPr>
          <a:xfrm>
            <a:off x="699425" y="3649350"/>
            <a:ext cx="4926900" cy="1748100"/>
          </a:xfrm>
          <a:prstGeom prst="rect">
            <a:avLst/>
          </a:prstGeom>
          <a:noFill/>
          <a:ln>
            <a:noFill/>
          </a:ln>
        </p:spPr>
        <p:txBody>
          <a:bodyPr anchorCtr="0" anchor="b" bIns="0" lIns="0" spcFirstLastPara="1" rIns="0" wrap="square" tIns="0">
            <a:noAutofit/>
          </a:bodyPr>
          <a:lstStyle/>
          <a:p>
            <a:pPr indent="0" lvl="0" marL="0" rtl="0" algn="l">
              <a:lnSpc>
                <a:spcPct val="108000"/>
              </a:lnSpc>
              <a:spcBef>
                <a:spcPts val="0"/>
              </a:spcBef>
              <a:spcAft>
                <a:spcPts val="0"/>
              </a:spcAft>
              <a:buNone/>
            </a:pPr>
            <a:r>
              <a:rPr b="1" lang="en" sz="5400">
                <a:solidFill>
                  <a:srgbClr val="FFFFFF"/>
                </a:solidFill>
                <a:latin typeface="Optimistic Display"/>
                <a:ea typeface="Optimistic Display"/>
                <a:cs typeface="Optimistic Display"/>
                <a:sym typeface="Optimistic Display"/>
              </a:rPr>
              <a:t>Wrap up &amp; Assessment</a:t>
            </a:r>
            <a:endParaRPr b="1" sz="5400">
              <a:solidFill>
                <a:srgbClr val="FFFFFF"/>
              </a:solidFill>
              <a:latin typeface="Optimistic Display"/>
              <a:ea typeface="Optimistic Display"/>
              <a:cs typeface="Optimistic Display"/>
              <a:sym typeface="Optimistic Display"/>
            </a:endParaRPr>
          </a:p>
        </p:txBody>
      </p:sp>
      <p:pic>
        <p:nvPicPr>
          <p:cNvPr id="1513" name="Google Shape;1513;p94" title="Asset 88.png"/>
          <p:cNvPicPr preferRelativeResize="0"/>
          <p:nvPr/>
        </p:nvPicPr>
        <p:blipFill rotWithShape="1">
          <a:blip r:embed="rId3">
            <a:alphaModFix/>
          </a:blip>
          <a:srcRect b="16257" l="0" r="0" t="16257"/>
          <a:stretch/>
        </p:blipFill>
        <p:spPr>
          <a:xfrm>
            <a:off x="6096000" y="0"/>
            <a:ext cx="12191998" cy="10287002"/>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7" name="Shape 1517"/>
        <p:cNvGrpSpPr/>
        <p:nvPr/>
      </p:nvGrpSpPr>
      <p:grpSpPr>
        <a:xfrm>
          <a:off x="0" y="0"/>
          <a:ext cx="0" cy="0"/>
          <a:chOff x="0" y="0"/>
          <a:chExt cx="0" cy="0"/>
        </a:xfrm>
      </p:grpSpPr>
      <p:sp>
        <p:nvSpPr>
          <p:cNvPr id="1518" name="Google Shape;1518;p95"/>
          <p:cNvSpPr/>
          <p:nvPr/>
        </p:nvSpPr>
        <p:spPr>
          <a:xfrm>
            <a:off x="8597150" y="6390888"/>
            <a:ext cx="6477000" cy="20925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19" name="Google Shape;1519;p95"/>
          <p:cNvSpPr/>
          <p:nvPr/>
        </p:nvSpPr>
        <p:spPr>
          <a:xfrm>
            <a:off x="8597150" y="3662463"/>
            <a:ext cx="6477000" cy="23826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0" name="Google Shape;1520;p95"/>
          <p:cNvSpPr/>
          <p:nvPr/>
        </p:nvSpPr>
        <p:spPr>
          <a:xfrm>
            <a:off x="8597150" y="1716438"/>
            <a:ext cx="6477000" cy="15549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1" name="Google Shape;1521;p95"/>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WRAP UP &amp; ASSESSMENT</a:t>
            </a:r>
            <a:endParaRPr b="1" sz="900">
              <a:solidFill>
                <a:srgbClr val="4B0550"/>
              </a:solidFill>
              <a:latin typeface="Optimistic Display"/>
              <a:ea typeface="Optimistic Display"/>
              <a:cs typeface="Optimistic Display"/>
              <a:sym typeface="Optimistic Display"/>
            </a:endParaRPr>
          </a:p>
        </p:txBody>
      </p:sp>
      <p:sp>
        <p:nvSpPr>
          <p:cNvPr id="1522" name="Google Shape;1522;p95"/>
          <p:cNvSpPr txBox="1"/>
          <p:nvPr/>
        </p:nvSpPr>
        <p:spPr>
          <a:xfrm>
            <a:off x="1403299" y="2000575"/>
            <a:ext cx="5395500" cy="43290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5600">
                <a:solidFill>
                  <a:srgbClr val="4B0550"/>
                </a:solidFill>
                <a:latin typeface="Optimistic Text"/>
                <a:ea typeface="Optimistic Text"/>
                <a:cs typeface="Optimistic Text"/>
                <a:sym typeface="Optimistic Text"/>
              </a:rPr>
              <a:t>Quick Knowledge Check: </a:t>
            </a:r>
            <a:br>
              <a:rPr b="1" lang="en" sz="5600">
                <a:solidFill>
                  <a:srgbClr val="4B0550"/>
                </a:solidFill>
                <a:latin typeface="Optimistic Text"/>
                <a:ea typeface="Optimistic Text"/>
                <a:cs typeface="Optimistic Text"/>
                <a:sym typeface="Optimistic Text"/>
              </a:rPr>
            </a:br>
            <a:r>
              <a:rPr b="1" lang="en" sz="5600">
                <a:solidFill>
                  <a:srgbClr val="4B0550"/>
                </a:solidFill>
                <a:latin typeface="Optimistic Text"/>
                <a:ea typeface="Optimistic Text"/>
                <a:cs typeface="Optimistic Text"/>
                <a:sym typeface="Optimistic Text"/>
              </a:rPr>
              <a:t>Show What You Know!</a:t>
            </a:r>
            <a:endParaRPr b="1" sz="5600">
              <a:solidFill>
                <a:srgbClr val="4B0550"/>
              </a:solidFill>
              <a:latin typeface="Optimistic Text"/>
              <a:ea typeface="Optimistic Text"/>
              <a:cs typeface="Optimistic Text"/>
              <a:sym typeface="Optimistic Text"/>
            </a:endParaRPr>
          </a:p>
        </p:txBody>
      </p:sp>
      <p:sp>
        <p:nvSpPr>
          <p:cNvPr id="1523" name="Google Shape;1523;p95"/>
          <p:cNvSpPr/>
          <p:nvPr/>
        </p:nvSpPr>
        <p:spPr>
          <a:xfrm>
            <a:off x="8444750" y="1564038"/>
            <a:ext cx="6477000" cy="15549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4" name="Google Shape;1524;p95"/>
          <p:cNvSpPr/>
          <p:nvPr/>
        </p:nvSpPr>
        <p:spPr>
          <a:xfrm>
            <a:off x="8746422" y="1855131"/>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5" name="Google Shape;1525;p95"/>
          <p:cNvSpPr txBox="1"/>
          <p:nvPr/>
        </p:nvSpPr>
        <p:spPr>
          <a:xfrm>
            <a:off x="8853006" y="1928650"/>
            <a:ext cx="2715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1</a:t>
            </a:r>
            <a:endParaRPr b="1" sz="2025">
              <a:solidFill>
                <a:schemeClr val="lt2"/>
              </a:solidFill>
              <a:latin typeface="Optimistic Text"/>
              <a:ea typeface="Optimistic Text"/>
              <a:cs typeface="Optimistic Text"/>
              <a:sym typeface="Optimistic Text"/>
            </a:endParaRPr>
          </a:p>
        </p:txBody>
      </p:sp>
      <p:sp>
        <p:nvSpPr>
          <p:cNvPr id="1526" name="Google Shape;1526;p95"/>
          <p:cNvSpPr txBox="1"/>
          <p:nvPr/>
        </p:nvSpPr>
        <p:spPr>
          <a:xfrm>
            <a:off x="9400346" y="1760043"/>
            <a:ext cx="28701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True or False</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All AI-generated content is obviously fake.</a:t>
            </a:r>
            <a:endParaRPr sz="1800">
              <a:solidFill>
                <a:srgbClr val="4B0550"/>
              </a:solidFill>
              <a:latin typeface="Optimistic Text"/>
              <a:ea typeface="Optimistic Text"/>
              <a:cs typeface="Optimistic Text"/>
              <a:sym typeface="Optimistic Text"/>
            </a:endParaRPr>
          </a:p>
        </p:txBody>
      </p:sp>
      <p:sp>
        <p:nvSpPr>
          <p:cNvPr id="1527" name="Google Shape;1527;p95"/>
          <p:cNvSpPr/>
          <p:nvPr/>
        </p:nvSpPr>
        <p:spPr>
          <a:xfrm>
            <a:off x="8444750" y="3510063"/>
            <a:ext cx="6477000" cy="23826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8" name="Google Shape;1528;p95"/>
          <p:cNvSpPr/>
          <p:nvPr/>
        </p:nvSpPr>
        <p:spPr>
          <a:xfrm>
            <a:off x="8746422" y="38050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29" name="Google Shape;1529;p95"/>
          <p:cNvSpPr txBox="1"/>
          <p:nvPr/>
        </p:nvSpPr>
        <p:spPr>
          <a:xfrm>
            <a:off x="8802829" y="38926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2</a:t>
            </a:r>
            <a:endParaRPr b="1" sz="2025">
              <a:solidFill>
                <a:schemeClr val="lt2"/>
              </a:solidFill>
              <a:latin typeface="Optimistic Text"/>
              <a:ea typeface="Optimistic Text"/>
              <a:cs typeface="Optimistic Text"/>
              <a:sym typeface="Optimistic Text"/>
            </a:endParaRPr>
          </a:p>
        </p:txBody>
      </p:sp>
      <p:sp>
        <p:nvSpPr>
          <p:cNvPr id="1530" name="Google Shape;1530;p95"/>
          <p:cNvSpPr txBox="1"/>
          <p:nvPr/>
        </p:nvSpPr>
        <p:spPr>
          <a:xfrm>
            <a:off x="9548601" y="3700788"/>
            <a:ext cx="3372900" cy="1955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Multiple Choice</a:t>
            </a:r>
            <a:endParaRPr sz="1800">
              <a:solidFill>
                <a:srgbClr val="4B0550"/>
              </a:solidFill>
              <a:latin typeface="Optimistic Text"/>
              <a:ea typeface="Optimistic Text"/>
              <a:cs typeface="Optimistic Text"/>
              <a:sym typeface="Optimistic Text"/>
            </a:endParaRPr>
          </a:p>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What’s the best way to check if AI info is true?</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t/>
            </a:r>
            <a:endParaRPr b="1"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Believe your friend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Use the TRACE method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a:t>
            </a:r>
            <a:r>
              <a:rPr lang="en" sz="1800">
                <a:solidFill>
                  <a:srgbClr val="4B0550"/>
                </a:solidFill>
                <a:latin typeface="Optimistic Text"/>
                <a:ea typeface="Optimistic Text"/>
                <a:cs typeface="Optimistic Text"/>
                <a:sym typeface="Optimistic Text"/>
              </a:rPr>
              <a:t> Just trust the app</a:t>
            </a:r>
            <a:endParaRPr sz="1800">
              <a:solidFill>
                <a:srgbClr val="4B0550"/>
              </a:solidFill>
              <a:latin typeface="Optimistic Text"/>
              <a:ea typeface="Optimistic Text"/>
              <a:cs typeface="Optimistic Text"/>
              <a:sym typeface="Optimistic Text"/>
            </a:endParaRPr>
          </a:p>
        </p:txBody>
      </p:sp>
      <p:sp>
        <p:nvSpPr>
          <p:cNvPr id="1531" name="Google Shape;1531;p95"/>
          <p:cNvSpPr/>
          <p:nvPr/>
        </p:nvSpPr>
        <p:spPr>
          <a:xfrm>
            <a:off x="8444750" y="6238488"/>
            <a:ext cx="6477000" cy="20925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32" name="Google Shape;1532;p95"/>
          <p:cNvSpPr/>
          <p:nvPr/>
        </p:nvSpPr>
        <p:spPr>
          <a:xfrm>
            <a:off x="8746422" y="64879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33" name="Google Shape;1533;p95"/>
          <p:cNvSpPr txBox="1"/>
          <p:nvPr/>
        </p:nvSpPr>
        <p:spPr>
          <a:xfrm>
            <a:off x="8812616" y="65755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3</a:t>
            </a:r>
            <a:endParaRPr b="1" sz="2025">
              <a:solidFill>
                <a:schemeClr val="lt2"/>
              </a:solidFill>
              <a:latin typeface="Optimistic Text"/>
              <a:ea typeface="Optimistic Text"/>
              <a:cs typeface="Optimistic Text"/>
              <a:sym typeface="Optimistic Text"/>
            </a:endParaRPr>
          </a:p>
        </p:txBody>
      </p:sp>
      <p:sp>
        <p:nvSpPr>
          <p:cNvPr id="1534" name="Google Shape;1534;p95"/>
          <p:cNvSpPr txBox="1"/>
          <p:nvPr/>
        </p:nvSpPr>
        <p:spPr>
          <a:xfrm>
            <a:off x="9400346" y="6412551"/>
            <a:ext cx="46128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Scenario</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Your friend shows you AI-generated “news” that sounds fake. What do you do?</a:t>
            </a:r>
            <a:endParaRPr sz="1800">
              <a:solidFill>
                <a:srgbClr val="4B0550"/>
              </a:solidFill>
              <a:latin typeface="Optimistic Text"/>
              <a:ea typeface="Optimistic Text"/>
              <a:cs typeface="Optimistic Text"/>
              <a:sym typeface="Optimistic Text"/>
            </a:endParaRP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8" name="Shape 1538"/>
        <p:cNvGrpSpPr/>
        <p:nvPr/>
      </p:nvGrpSpPr>
      <p:grpSpPr>
        <a:xfrm>
          <a:off x="0" y="0"/>
          <a:ext cx="0" cy="0"/>
          <a:chOff x="0" y="0"/>
          <a:chExt cx="0" cy="0"/>
        </a:xfrm>
      </p:grpSpPr>
      <p:sp>
        <p:nvSpPr>
          <p:cNvPr id="1539" name="Google Shape;1539;p96"/>
          <p:cNvSpPr/>
          <p:nvPr/>
        </p:nvSpPr>
        <p:spPr>
          <a:xfrm>
            <a:off x="8597150" y="6390888"/>
            <a:ext cx="6477000" cy="20925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0" name="Google Shape;1540;p96"/>
          <p:cNvSpPr/>
          <p:nvPr/>
        </p:nvSpPr>
        <p:spPr>
          <a:xfrm>
            <a:off x="8597150" y="3662463"/>
            <a:ext cx="6477000" cy="23826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1" name="Google Shape;1541;p96"/>
          <p:cNvSpPr/>
          <p:nvPr/>
        </p:nvSpPr>
        <p:spPr>
          <a:xfrm>
            <a:off x="8597150" y="1716438"/>
            <a:ext cx="6477000" cy="15549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2" name="Google Shape;1542;p96"/>
          <p:cNvSpPr txBox="1"/>
          <p:nvPr/>
        </p:nvSpPr>
        <p:spPr>
          <a:xfrm>
            <a:off x="1403299" y="2000575"/>
            <a:ext cx="5395500" cy="43290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5600">
                <a:solidFill>
                  <a:srgbClr val="4B0550"/>
                </a:solidFill>
                <a:latin typeface="Optimistic Text"/>
                <a:ea typeface="Optimistic Text"/>
                <a:cs typeface="Optimistic Text"/>
                <a:sym typeface="Optimistic Text"/>
              </a:rPr>
              <a:t>Quick Knowledge Check: </a:t>
            </a:r>
            <a:br>
              <a:rPr b="1" lang="en" sz="5600">
                <a:solidFill>
                  <a:srgbClr val="4B0550"/>
                </a:solidFill>
                <a:latin typeface="Optimistic Text"/>
                <a:ea typeface="Optimistic Text"/>
                <a:cs typeface="Optimistic Text"/>
                <a:sym typeface="Optimistic Text"/>
              </a:rPr>
            </a:br>
            <a:r>
              <a:rPr b="1" lang="en" sz="5600">
                <a:solidFill>
                  <a:srgbClr val="4B0550"/>
                </a:solidFill>
                <a:latin typeface="Optimistic Text"/>
                <a:ea typeface="Optimistic Text"/>
                <a:cs typeface="Optimistic Text"/>
                <a:sym typeface="Optimistic Text"/>
              </a:rPr>
              <a:t>Show What You Know!</a:t>
            </a:r>
            <a:endParaRPr b="1" sz="5600">
              <a:solidFill>
                <a:srgbClr val="4B0550"/>
              </a:solidFill>
              <a:latin typeface="Optimistic Text"/>
              <a:ea typeface="Optimistic Text"/>
              <a:cs typeface="Optimistic Text"/>
              <a:sym typeface="Optimistic Text"/>
            </a:endParaRPr>
          </a:p>
        </p:txBody>
      </p:sp>
      <p:sp>
        <p:nvSpPr>
          <p:cNvPr id="1543" name="Google Shape;1543;p96"/>
          <p:cNvSpPr/>
          <p:nvPr/>
        </p:nvSpPr>
        <p:spPr>
          <a:xfrm>
            <a:off x="8444750" y="1564038"/>
            <a:ext cx="6477000" cy="15549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4" name="Google Shape;1544;p96"/>
          <p:cNvSpPr/>
          <p:nvPr/>
        </p:nvSpPr>
        <p:spPr>
          <a:xfrm>
            <a:off x="8746422" y="1855131"/>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5" name="Google Shape;1545;p96"/>
          <p:cNvSpPr txBox="1"/>
          <p:nvPr/>
        </p:nvSpPr>
        <p:spPr>
          <a:xfrm>
            <a:off x="8853006" y="1928650"/>
            <a:ext cx="2715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1</a:t>
            </a:r>
            <a:endParaRPr b="1" sz="2025">
              <a:solidFill>
                <a:schemeClr val="lt2"/>
              </a:solidFill>
              <a:latin typeface="Optimistic Text"/>
              <a:ea typeface="Optimistic Text"/>
              <a:cs typeface="Optimistic Text"/>
              <a:sym typeface="Optimistic Text"/>
            </a:endParaRPr>
          </a:p>
        </p:txBody>
      </p:sp>
      <p:sp>
        <p:nvSpPr>
          <p:cNvPr id="1546" name="Google Shape;1546;p96"/>
          <p:cNvSpPr txBox="1"/>
          <p:nvPr/>
        </p:nvSpPr>
        <p:spPr>
          <a:xfrm>
            <a:off x="9400346" y="1760043"/>
            <a:ext cx="28701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True or False</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All AI-generated content is obviously fake.</a:t>
            </a:r>
            <a:endParaRPr sz="1800">
              <a:solidFill>
                <a:srgbClr val="4B0550"/>
              </a:solidFill>
              <a:latin typeface="Optimistic Text"/>
              <a:ea typeface="Optimistic Text"/>
              <a:cs typeface="Optimistic Text"/>
              <a:sym typeface="Optimistic Text"/>
            </a:endParaRPr>
          </a:p>
        </p:txBody>
      </p:sp>
      <p:sp>
        <p:nvSpPr>
          <p:cNvPr id="1547" name="Google Shape;1547;p96"/>
          <p:cNvSpPr/>
          <p:nvPr/>
        </p:nvSpPr>
        <p:spPr>
          <a:xfrm>
            <a:off x="8444750" y="3510063"/>
            <a:ext cx="6477000" cy="23826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8" name="Google Shape;1548;p96"/>
          <p:cNvSpPr/>
          <p:nvPr/>
        </p:nvSpPr>
        <p:spPr>
          <a:xfrm>
            <a:off x="8746422" y="38050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49" name="Google Shape;1549;p96"/>
          <p:cNvSpPr txBox="1"/>
          <p:nvPr/>
        </p:nvSpPr>
        <p:spPr>
          <a:xfrm>
            <a:off x="8802829" y="38926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2</a:t>
            </a:r>
            <a:endParaRPr b="1" sz="2025">
              <a:solidFill>
                <a:schemeClr val="lt2"/>
              </a:solidFill>
              <a:latin typeface="Optimistic Text"/>
              <a:ea typeface="Optimistic Text"/>
              <a:cs typeface="Optimistic Text"/>
              <a:sym typeface="Optimistic Text"/>
            </a:endParaRPr>
          </a:p>
        </p:txBody>
      </p:sp>
      <p:sp>
        <p:nvSpPr>
          <p:cNvPr id="1550" name="Google Shape;1550;p96"/>
          <p:cNvSpPr txBox="1"/>
          <p:nvPr/>
        </p:nvSpPr>
        <p:spPr>
          <a:xfrm>
            <a:off x="9548601" y="3700788"/>
            <a:ext cx="3372900" cy="1955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Multiple Choice</a:t>
            </a:r>
            <a:endParaRPr sz="1800">
              <a:solidFill>
                <a:srgbClr val="4B0550"/>
              </a:solidFill>
              <a:latin typeface="Optimistic Text"/>
              <a:ea typeface="Optimistic Text"/>
              <a:cs typeface="Optimistic Text"/>
              <a:sym typeface="Optimistic Text"/>
            </a:endParaRPr>
          </a:p>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What’s the best way to check if AI info is true?</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t/>
            </a:r>
            <a:endParaRPr b="1"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Believe your friend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Use the TRACE method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a:t>
            </a:r>
            <a:r>
              <a:rPr lang="en" sz="1800">
                <a:solidFill>
                  <a:srgbClr val="4B0550"/>
                </a:solidFill>
                <a:latin typeface="Optimistic Text"/>
                <a:ea typeface="Optimistic Text"/>
                <a:cs typeface="Optimistic Text"/>
                <a:sym typeface="Optimistic Text"/>
              </a:rPr>
              <a:t> Just trust the app</a:t>
            </a:r>
            <a:endParaRPr sz="1800">
              <a:solidFill>
                <a:srgbClr val="4B0550"/>
              </a:solidFill>
              <a:latin typeface="Optimistic Text"/>
              <a:ea typeface="Optimistic Text"/>
              <a:cs typeface="Optimistic Text"/>
              <a:sym typeface="Optimistic Text"/>
            </a:endParaRPr>
          </a:p>
        </p:txBody>
      </p:sp>
      <p:sp>
        <p:nvSpPr>
          <p:cNvPr id="1551" name="Google Shape;1551;p96"/>
          <p:cNvSpPr/>
          <p:nvPr/>
        </p:nvSpPr>
        <p:spPr>
          <a:xfrm>
            <a:off x="8444750" y="6238488"/>
            <a:ext cx="6477000" cy="20925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52" name="Google Shape;1552;p96"/>
          <p:cNvSpPr/>
          <p:nvPr/>
        </p:nvSpPr>
        <p:spPr>
          <a:xfrm>
            <a:off x="8746422" y="64879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53" name="Google Shape;1553;p96"/>
          <p:cNvSpPr txBox="1"/>
          <p:nvPr/>
        </p:nvSpPr>
        <p:spPr>
          <a:xfrm>
            <a:off x="8812616" y="65755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3</a:t>
            </a:r>
            <a:endParaRPr b="1" sz="2025">
              <a:solidFill>
                <a:schemeClr val="lt2"/>
              </a:solidFill>
              <a:latin typeface="Optimistic Text"/>
              <a:ea typeface="Optimistic Text"/>
              <a:cs typeface="Optimistic Text"/>
              <a:sym typeface="Optimistic Text"/>
            </a:endParaRPr>
          </a:p>
        </p:txBody>
      </p:sp>
      <p:sp>
        <p:nvSpPr>
          <p:cNvPr id="1554" name="Google Shape;1554;p96"/>
          <p:cNvSpPr txBox="1"/>
          <p:nvPr/>
        </p:nvSpPr>
        <p:spPr>
          <a:xfrm>
            <a:off x="9400346" y="6412551"/>
            <a:ext cx="46128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Scenario</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Your friend shows you AI-generated “news” that sounds fake. What do you do?</a:t>
            </a:r>
            <a:endParaRPr sz="1800">
              <a:solidFill>
                <a:srgbClr val="4B0550"/>
              </a:solidFill>
              <a:latin typeface="Optimistic Text"/>
              <a:ea typeface="Optimistic Text"/>
              <a:cs typeface="Optimistic Text"/>
              <a:sym typeface="Optimistic Text"/>
            </a:endParaRPr>
          </a:p>
        </p:txBody>
      </p:sp>
      <p:sp>
        <p:nvSpPr>
          <p:cNvPr id="1555" name="Google Shape;1555;p96"/>
          <p:cNvSpPr/>
          <p:nvPr/>
        </p:nvSpPr>
        <p:spPr>
          <a:xfrm>
            <a:off x="12786000" y="2401150"/>
            <a:ext cx="18861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56" name="Google Shape;1556;p96"/>
          <p:cNvSpPr txBox="1"/>
          <p:nvPr/>
        </p:nvSpPr>
        <p:spPr>
          <a:xfrm>
            <a:off x="13237197" y="2496850"/>
            <a:ext cx="983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557" name="Google Shape;1557;p96"/>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WRAP UP &amp; ASSESSMENT</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1" name="Shape 1561"/>
        <p:cNvGrpSpPr/>
        <p:nvPr/>
      </p:nvGrpSpPr>
      <p:grpSpPr>
        <a:xfrm>
          <a:off x="0" y="0"/>
          <a:ext cx="0" cy="0"/>
          <a:chOff x="0" y="0"/>
          <a:chExt cx="0" cy="0"/>
        </a:xfrm>
      </p:grpSpPr>
      <p:sp>
        <p:nvSpPr>
          <p:cNvPr id="1562" name="Google Shape;1562;p97"/>
          <p:cNvSpPr/>
          <p:nvPr/>
        </p:nvSpPr>
        <p:spPr>
          <a:xfrm>
            <a:off x="8597150" y="6390888"/>
            <a:ext cx="6477000" cy="20925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63" name="Google Shape;1563;p97"/>
          <p:cNvSpPr/>
          <p:nvPr/>
        </p:nvSpPr>
        <p:spPr>
          <a:xfrm>
            <a:off x="8597150" y="3662463"/>
            <a:ext cx="6477000" cy="23826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64" name="Google Shape;1564;p97"/>
          <p:cNvSpPr/>
          <p:nvPr/>
        </p:nvSpPr>
        <p:spPr>
          <a:xfrm>
            <a:off x="8597150" y="1716438"/>
            <a:ext cx="6477000" cy="15549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65" name="Google Shape;1565;p97"/>
          <p:cNvSpPr txBox="1"/>
          <p:nvPr/>
        </p:nvSpPr>
        <p:spPr>
          <a:xfrm>
            <a:off x="1403299" y="2000575"/>
            <a:ext cx="5395500" cy="43290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5600">
                <a:solidFill>
                  <a:srgbClr val="4B0550"/>
                </a:solidFill>
                <a:latin typeface="Optimistic Text"/>
                <a:ea typeface="Optimistic Text"/>
                <a:cs typeface="Optimistic Text"/>
                <a:sym typeface="Optimistic Text"/>
              </a:rPr>
              <a:t>Quick Knowledge Check: </a:t>
            </a:r>
            <a:br>
              <a:rPr b="1" lang="en" sz="5600">
                <a:solidFill>
                  <a:srgbClr val="4B0550"/>
                </a:solidFill>
                <a:latin typeface="Optimistic Text"/>
                <a:ea typeface="Optimistic Text"/>
                <a:cs typeface="Optimistic Text"/>
                <a:sym typeface="Optimistic Text"/>
              </a:rPr>
            </a:br>
            <a:r>
              <a:rPr b="1" lang="en" sz="5600">
                <a:solidFill>
                  <a:srgbClr val="4B0550"/>
                </a:solidFill>
                <a:latin typeface="Optimistic Text"/>
                <a:ea typeface="Optimistic Text"/>
                <a:cs typeface="Optimistic Text"/>
                <a:sym typeface="Optimistic Text"/>
              </a:rPr>
              <a:t>Show What You Know!</a:t>
            </a:r>
            <a:endParaRPr b="1" sz="5600">
              <a:solidFill>
                <a:srgbClr val="4B0550"/>
              </a:solidFill>
              <a:latin typeface="Optimistic Text"/>
              <a:ea typeface="Optimistic Text"/>
              <a:cs typeface="Optimistic Text"/>
              <a:sym typeface="Optimistic Text"/>
            </a:endParaRPr>
          </a:p>
        </p:txBody>
      </p:sp>
      <p:sp>
        <p:nvSpPr>
          <p:cNvPr id="1566" name="Google Shape;1566;p97"/>
          <p:cNvSpPr/>
          <p:nvPr/>
        </p:nvSpPr>
        <p:spPr>
          <a:xfrm>
            <a:off x="8444750" y="1564038"/>
            <a:ext cx="6477000" cy="15549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67" name="Google Shape;1567;p97"/>
          <p:cNvSpPr/>
          <p:nvPr/>
        </p:nvSpPr>
        <p:spPr>
          <a:xfrm>
            <a:off x="8746422" y="1855131"/>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68" name="Google Shape;1568;p97"/>
          <p:cNvSpPr txBox="1"/>
          <p:nvPr/>
        </p:nvSpPr>
        <p:spPr>
          <a:xfrm>
            <a:off x="8853006" y="1928650"/>
            <a:ext cx="2715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1</a:t>
            </a:r>
            <a:endParaRPr b="1" sz="2025">
              <a:solidFill>
                <a:schemeClr val="lt2"/>
              </a:solidFill>
              <a:latin typeface="Optimistic Text"/>
              <a:ea typeface="Optimistic Text"/>
              <a:cs typeface="Optimistic Text"/>
              <a:sym typeface="Optimistic Text"/>
            </a:endParaRPr>
          </a:p>
        </p:txBody>
      </p:sp>
      <p:sp>
        <p:nvSpPr>
          <p:cNvPr id="1569" name="Google Shape;1569;p97"/>
          <p:cNvSpPr txBox="1"/>
          <p:nvPr/>
        </p:nvSpPr>
        <p:spPr>
          <a:xfrm>
            <a:off x="9400346" y="1760043"/>
            <a:ext cx="28701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True or False</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All AI-generated content is obviously fake.</a:t>
            </a:r>
            <a:endParaRPr sz="1800">
              <a:solidFill>
                <a:srgbClr val="4B0550"/>
              </a:solidFill>
              <a:latin typeface="Optimistic Text"/>
              <a:ea typeface="Optimistic Text"/>
              <a:cs typeface="Optimistic Text"/>
              <a:sym typeface="Optimistic Text"/>
            </a:endParaRPr>
          </a:p>
        </p:txBody>
      </p:sp>
      <p:sp>
        <p:nvSpPr>
          <p:cNvPr id="1570" name="Google Shape;1570;p97"/>
          <p:cNvSpPr/>
          <p:nvPr/>
        </p:nvSpPr>
        <p:spPr>
          <a:xfrm>
            <a:off x="8444750" y="3510063"/>
            <a:ext cx="6477000" cy="23826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71" name="Google Shape;1571;p97"/>
          <p:cNvSpPr/>
          <p:nvPr/>
        </p:nvSpPr>
        <p:spPr>
          <a:xfrm>
            <a:off x="8746422" y="38050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72" name="Google Shape;1572;p97"/>
          <p:cNvSpPr txBox="1"/>
          <p:nvPr/>
        </p:nvSpPr>
        <p:spPr>
          <a:xfrm>
            <a:off x="8802829" y="38926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2</a:t>
            </a:r>
            <a:endParaRPr b="1" sz="2025">
              <a:solidFill>
                <a:schemeClr val="lt2"/>
              </a:solidFill>
              <a:latin typeface="Optimistic Text"/>
              <a:ea typeface="Optimistic Text"/>
              <a:cs typeface="Optimistic Text"/>
              <a:sym typeface="Optimistic Text"/>
            </a:endParaRPr>
          </a:p>
        </p:txBody>
      </p:sp>
      <p:sp>
        <p:nvSpPr>
          <p:cNvPr id="1573" name="Google Shape;1573;p97"/>
          <p:cNvSpPr txBox="1"/>
          <p:nvPr/>
        </p:nvSpPr>
        <p:spPr>
          <a:xfrm>
            <a:off x="9548601" y="3700788"/>
            <a:ext cx="3372900" cy="1955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Multiple Choice</a:t>
            </a:r>
            <a:endParaRPr sz="1800">
              <a:solidFill>
                <a:srgbClr val="4B0550"/>
              </a:solidFill>
              <a:latin typeface="Optimistic Text"/>
              <a:ea typeface="Optimistic Text"/>
              <a:cs typeface="Optimistic Text"/>
              <a:sym typeface="Optimistic Text"/>
            </a:endParaRPr>
          </a:p>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What’s the best way to check if AI info is true?</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t/>
            </a:r>
            <a:endParaRPr b="1"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Believe your friend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Use the TRACE method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a:t>
            </a:r>
            <a:r>
              <a:rPr lang="en" sz="1800">
                <a:solidFill>
                  <a:srgbClr val="4B0550"/>
                </a:solidFill>
                <a:latin typeface="Optimistic Text"/>
                <a:ea typeface="Optimistic Text"/>
                <a:cs typeface="Optimistic Text"/>
                <a:sym typeface="Optimistic Text"/>
              </a:rPr>
              <a:t> Just trust the app</a:t>
            </a:r>
            <a:endParaRPr sz="1800">
              <a:solidFill>
                <a:srgbClr val="4B0550"/>
              </a:solidFill>
              <a:latin typeface="Optimistic Text"/>
              <a:ea typeface="Optimistic Text"/>
              <a:cs typeface="Optimistic Text"/>
              <a:sym typeface="Optimistic Text"/>
            </a:endParaRPr>
          </a:p>
        </p:txBody>
      </p:sp>
      <p:sp>
        <p:nvSpPr>
          <p:cNvPr id="1574" name="Google Shape;1574;p97"/>
          <p:cNvSpPr/>
          <p:nvPr/>
        </p:nvSpPr>
        <p:spPr>
          <a:xfrm>
            <a:off x="8444750" y="6238488"/>
            <a:ext cx="6477000" cy="20925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75" name="Google Shape;1575;p97"/>
          <p:cNvSpPr/>
          <p:nvPr/>
        </p:nvSpPr>
        <p:spPr>
          <a:xfrm>
            <a:off x="8746422" y="64879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76" name="Google Shape;1576;p97"/>
          <p:cNvSpPr txBox="1"/>
          <p:nvPr/>
        </p:nvSpPr>
        <p:spPr>
          <a:xfrm>
            <a:off x="8812616" y="65755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3</a:t>
            </a:r>
            <a:endParaRPr b="1" sz="2025">
              <a:solidFill>
                <a:schemeClr val="lt2"/>
              </a:solidFill>
              <a:latin typeface="Optimistic Text"/>
              <a:ea typeface="Optimistic Text"/>
              <a:cs typeface="Optimistic Text"/>
              <a:sym typeface="Optimistic Text"/>
            </a:endParaRPr>
          </a:p>
        </p:txBody>
      </p:sp>
      <p:sp>
        <p:nvSpPr>
          <p:cNvPr id="1577" name="Google Shape;1577;p97"/>
          <p:cNvSpPr txBox="1"/>
          <p:nvPr/>
        </p:nvSpPr>
        <p:spPr>
          <a:xfrm>
            <a:off x="9400346" y="6412551"/>
            <a:ext cx="46128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Scenario</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Your friend shows you AI-generated “news” that sounds fake. What do you do?</a:t>
            </a:r>
            <a:endParaRPr sz="1800">
              <a:solidFill>
                <a:srgbClr val="4B0550"/>
              </a:solidFill>
              <a:latin typeface="Optimistic Text"/>
              <a:ea typeface="Optimistic Text"/>
              <a:cs typeface="Optimistic Text"/>
              <a:sym typeface="Optimistic Text"/>
            </a:endParaRPr>
          </a:p>
        </p:txBody>
      </p:sp>
      <p:sp>
        <p:nvSpPr>
          <p:cNvPr id="1578" name="Google Shape;1578;p97"/>
          <p:cNvSpPr/>
          <p:nvPr/>
        </p:nvSpPr>
        <p:spPr>
          <a:xfrm>
            <a:off x="12786000" y="2401150"/>
            <a:ext cx="18861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79" name="Google Shape;1579;p97"/>
          <p:cNvSpPr txBox="1"/>
          <p:nvPr/>
        </p:nvSpPr>
        <p:spPr>
          <a:xfrm>
            <a:off x="13237197" y="2496850"/>
            <a:ext cx="983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580" name="Google Shape;1580;p97"/>
          <p:cNvSpPr/>
          <p:nvPr/>
        </p:nvSpPr>
        <p:spPr>
          <a:xfrm>
            <a:off x="12786000" y="5210700"/>
            <a:ext cx="18861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81" name="Google Shape;1581;p97"/>
          <p:cNvSpPr txBox="1"/>
          <p:nvPr/>
        </p:nvSpPr>
        <p:spPr>
          <a:xfrm>
            <a:off x="13237197" y="5306400"/>
            <a:ext cx="983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
        <p:nvSpPr>
          <p:cNvPr id="1582" name="Google Shape;1582;p97"/>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WRAP UP &amp; ASSESSMENT</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6" name="Shape 1586"/>
        <p:cNvGrpSpPr/>
        <p:nvPr/>
      </p:nvGrpSpPr>
      <p:grpSpPr>
        <a:xfrm>
          <a:off x="0" y="0"/>
          <a:ext cx="0" cy="0"/>
          <a:chOff x="0" y="0"/>
          <a:chExt cx="0" cy="0"/>
        </a:xfrm>
      </p:grpSpPr>
      <p:sp>
        <p:nvSpPr>
          <p:cNvPr id="1587" name="Google Shape;1587;p98"/>
          <p:cNvSpPr/>
          <p:nvPr/>
        </p:nvSpPr>
        <p:spPr>
          <a:xfrm>
            <a:off x="8597150" y="6390888"/>
            <a:ext cx="6477000" cy="20925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88" name="Google Shape;1588;p98"/>
          <p:cNvSpPr/>
          <p:nvPr/>
        </p:nvSpPr>
        <p:spPr>
          <a:xfrm>
            <a:off x="8597150" y="3662463"/>
            <a:ext cx="6477000" cy="23826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89" name="Google Shape;1589;p98"/>
          <p:cNvSpPr/>
          <p:nvPr/>
        </p:nvSpPr>
        <p:spPr>
          <a:xfrm>
            <a:off x="8597150" y="1716438"/>
            <a:ext cx="6477000" cy="1554900"/>
          </a:xfrm>
          <a:prstGeom prst="roundRect">
            <a:avLst>
              <a:gd fmla="val 720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90" name="Google Shape;1590;p98"/>
          <p:cNvSpPr txBox="1"/>
          <p:nvPr/>
        </p:nvSpPr>
        <p:spPr>
          <a:xfrm>
            <a:off x="1403299" y="2000575"/>
            <a:ext cx="5395500" cy="4329000"/>
          </a:xfrm>
          <a:prstGeom prst="rect">
            <a:avLst/>
          </a:prstGeom>
          <a:noFill/>
          <a:ln>
            <a:noFill/>
          </a:ln>
        </p:spPr>
        <p:txBody>
          <a:bodyPr anchorCtr="0" anchor="t" bIns="0" lIns="0" spcFirstLastPara="1" rIns="0" wrap="square" tIns="19050">
            <a:spAutoFit/>
          </a:bodyPr>
          <a:lstStyle/>
          <a:p>
            <a:pPr indent="0" lvl="0" marL="19050" marR="397193" rtl="0" algn="l">
              <a:lnSpc>
                <a:spcPct val="100000"/>
              </a:lnSpc>
              <a:spcBef>
                <a:spcPts val="0"/>
              </a:spcBef>
              <a:spcAft>
                <a:spcPts val="0"/>
              </a:spcAft>
              <a:buNone/>
            </a:pPr>
            <a:r>
              <a:rPr b="1" lang="en" sz="5600">
                <a:solidFill>
                  <a:srgbClr val="4B0550"/>
                </a:solidFill>
                <a:latin typeface="Optimistic Text"/>
                <a:ea typeface="Optimistic Text"/>
                <a:cs typeface="Optimistic Text"/>
                <a:sym typeface="Optimistic Text"/>
              </a:rPr>
              <a:t>Quick Knowledge Check: </a:t>
            </a:r>
            <a:br>
              <a:rPr b="1" lang="en" sz="5600">
                <a:solidFill>
                  <a:srgbClr val="4B0550"/>
                </a:solidFill>
                <a:latin typeface="Optimistic Text"/>
                <a:ea typeface="Optimistic Text"/>
                <a:cs typeface="Optimistic Text"/>
                <a:sym typeface="Optimistic Text"/>
              </a:rPr>
            </a:br>
            <a:r>
              <a:rPr b="1" lang="en" sz="5600">
                <a:solidFill>
                  <a:srgbClr val="4B0550"/>
                </a:solidFill>
                <a:latin typeface="Optimistic Text"/>
                <a:ea typeface="Optimistic Text"/>
                <a:cs typeface="Optimistic Text"/>
                <a:sym typeface="Optimistic Text"/>
              </a:rPr>
              <a:t>Show What You Know!</a:t>
            </a:r>
            <a:endParaRPr b="1" sz="5600">
              <a:solidFill>
                <a:srgbClr val="4B0550"/>
              </a:solidFill>
              <a:latin typeface="Optimistic Text"/>
              <a:ea typeface="Optimistic Text"/>
              <a:cs typeface="Optimistic Text"/>
              <a:sym typeface="Optimistic Text"/>
            </a:endParaRPr>
          </a:p>
        </p:txBody>
      </p:sp>
      <p:sp>
        <p:nvSpPr>
          <p:cNvPr id="1591" name="Google Shape;1591;p98"/>
          <p:cNvSpPr/>
          <p:nvPr/>
        </p:nvSpPr>
        <p:spPr>
          <a:xfrm>
            <a:off x="8444750" y="1564038"/>
            <a:ext cx="6477000" cy="15549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92" name="Google Shape;1592;p98"/>
          <p:cNvSpPr/>
          <p:nvPr/>
        </p:nvSpPr>
        <p:spPr>
          <a:xfrm>
            <a:off x="8746422" y="1855131"/>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93" name="Google Shape;1593;p98"/>
          <p:cNvSpPr txBox="1"/>
          <p:nvPr/>
        </p:nvSpPr>
        <p:spPr>
          <a:xfrm>
            <a:off x="8853006" y="1928650"/>
            <a:ext cx="2715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1</a:t>
            </a:r>
            <a:endParaRPr b="1" sz="2025">
              <a:solidFill>
                <a:schemeClr val="lt2"/>
              </a:solidFill>
              <a:latin typeface="Optimistic Text"/>
              <a:ea typeface="Optimistic Text"/>
              <a:cs typeface="Optimistic Text"/>
              <a:sym typeface="Optimistic Text"/>
            </a:endParaRPr>
          </a:p>
        </p:txBody>
      </p:sp>
      <p:sp>
        <p:nvSpPr>
          <p:cNvPr id="1594" name="Google Shape;1594;p98"/>
          <p:cNvSpPr txBox="1"/>
          <p:nvPr/>
        </p:nvSpPr>
        <p:spPr>
          <a:xfrm>
            <a:off x="9400346" y="1760043"/>
            <a:ext cx="28701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True or False</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All AI-generated content is obviously fake.</a:t>
            </a:r>
            <a:endParaRPr sz="1800">
              <a:solidFill>
                <a:srgbClr val="4B0550"/>
              </a:solidFill>
              <a:latin typeface="Optimistic Text"/>
              <a:ea typeface="Optimistic Text"/>
              <a:cs typeface="Optimistic Text"/>
              <a:sym typeface="Optimistic Text"/>
            </a:endParaRPr>
          </a:p>
        </p:txBody>
      </p:sp>
      <p:sp>
        <p:nvSpPr>
          <p:cNvPr id="1595" name="Google Shape;1595;p98"/>
          <p:cNvSpPr/>
          <p:nvPr/>
        </p:nvSpPr>
        <p:spPr>
          <a:xfrm>
            <a:off x="8444750" y="3510063"/>
            <a:ext cx="6477000" cy="23826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96" name="Google Shape;1596;p98"/>
          <p:cNvSpPr/>
          <p:nvPr/>
        </p:nvSpPr>
        <p:spPr>
          <a:xfrm>
            <a:off x="8746422" y="38050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597" name="Google Shape;1597;p98"/>
          <p:cNvSpPr txBox="1"/>
          <p:nvPr/>
        </p:nvSpPr>
        <p:spPr>
          <a:xfrm>
            <a:off x="8802829" y="38926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2</a:t>
            </a:r>
            <a:endParaRPr b="1" sz="2025">
              <a:solidFill>
                <a:schemeClr val="lt2"/>
              </a:solidFill>
              <a:latin typeface="Optimistic Text"/>
              <a:ea typeface="Optimistic Text"/>
              <a:cs typeface="Optimistic Text"/>
              <a:sym typeface="Optimistic Text"/>
            </a:endParaRPr>
          </a:p>
        </p:txBody>
      </p:sp>
      <p:sp>
        <p:nvSpPr>
          <p:cNvPr id="1598" name="Google Shape;1598;p98"/>
          <p:cNvSpPr txBox="1"/>
          <p:nvPr/>
        </p:nvSpPr>
        <p:spPr>
          <a:xfrm>
            <a:off x="9548601" y="3700788"/>
            <a:ext cx="3372900" cy="19557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Multiple Choice</a:t>
            </a:r>
            <a:endParaRPr sz="1800">
              <a:solidFill>
                <a:srgbClr val="4B0550"/>
              </a:solidFill>
              <a:latin typeface="Optimistic Text"/>
              <a:ea typeface="Optimistic Text"/>
              <a:cs typeface="Optimistic Text"/>
              <a:sym typeface="Optimistic Text"/>
            </a:endParaRPr>
          </a:p>
          <a:p>
            <a:pPr indent="0" lvl="0" marL="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What’s the best way to check if AI info is true?</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t/>
            </a:r>
            <a:endParaRPr b="1"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Believe your friend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Use the TRACE method</a:t>
            </a:r>
            <a:endParaRPr sz="1800">
              <a:solidFill>
                <a:srgbClr val="4B0550"/>
              </a:solidFill>
              <a:latin typeface="Optimistic Text"/>
              <a:ea typeface="Optimistic Text"/>
              <a:cs typeface="Optimistic Text"/>
              <a:sym typeface="Optimistic Text"/>
            </a:endParaRPr>
          </a:p>
          <a:p>
            <a:pPr indent="0" lvl="0" marL="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C.</a:t>
            </a:r>
            <a:r>
              <a:rPr lang="en" sz="1800">
                <a:solidFill>
                  <a:srgbClr val="4B0550"/>
                </a:solidFill>
                <a:latin typeface="Optimistic Text"/>
                <a:ea typeface="Optimistic Text"/>
                <a:cs typeface="Optimistic Text"/>
                <a:sym typeface="Optimistic Text"/>
              </a:rPr>
              <a:t> Just trust the app</a:t>
            </a:r>
            <a:endParaRPr sz="1800">
              <a:solidFill>
                <a:srgbClr val="4B0550"/>
              </a:solidFill>
              <a:latin typeface="Optimistic Text"/>
              <a:ea typeface="Optimistic Text"/>
              <a:cs typeface="Optimistic Text"/>
              <a:sym typeface="Optimistic Text"/>
            </a:endParaRPr>
          </a:p>
        </p:txBody>
      </p:sp>
      <p:sp>
        <p:nvSpPr>
          <p:cNvPr id="1599" name="Google Shape;1599;p98"/>
          <p:cNvSpPr/>
          <p:nvPr/>
        </p:nvSpPr>
        <p:spPr>
          <a:xfrm>
            <a:off x="8444750" y="6238488"/>
            <a:ext cx="6477000" cy="2092500"/>
          </a:xfrm>
          <a:prstGeom prst="roundRect">
            <a:avLst>
              <a:gd fmla="val 7200" name="adj"/>
            </a:avLst>
          </a:prstGeom>
          <a:solidFill>
            <a:srgbClr val="FFFFF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00" name="Google Shape;1600;p98"/>
          <p:cNvSpPr/>
          <p:nvPr/>
        </p:nvSpPr>
        <p:spPr>
          <a:xfrm>
            <a:off x="8746422" y="6487994"/>
            <a:ext cx="504000" cy="504000"/>
          </a:xfrm>
          <a:prstGeom prst="ellipse">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01" name="Google Shape;1601;p98"/>
          <p:cNvSpPr txBox="1"/>
          <p:nvPr/>
        </p:nvSpPr>
        <p:spPr>
          <a:xfrm>
            <a:off x="8812616" y="6575538"/>
            <a:ext cx="371700" cy="329100"/>
          </a:xfrm>
          <a:prstGeom prst="rect">
            <a:avLst/>
          </a:prstGeom>
          <a:noFill/>
          <a:ln>
            <a:noFill/>
          </a:ln>
        </p:spPr>
        <p:txBody>
          <a:bodyPr anchorCtr="0" anchor="t" bIns="0" lIns="0" spcFirstLastPara="1" rIns="0" wrap="square" tIns="17150">
            <a:spAutoFit/>
          </a:bodyPr>
          <a:lstStyle/>
          <a:p>
            <a:pPr indent="0" lvl="0" marL="19050" rtl="0" algn="ctr">
              <a:lnSpc>
                <a:spcPct val="100000"/>
              </a:lnSpc>
              <a:spcBef>
                <a:spcPts val="0"/>
              </a:spcBef>
              <a:spcAft>
                <a:spcPts val="0"/>
              </a:spcAft>
              <a:buNone/>
            </a:pPr>
            <a:r>
              <a:rPr b="1" lang="en" sz="2025">
                <a:solidFill>
                  <a:schemeClr val="lt2"/>
                </a:solidFill>
                <a:latin typeface="Optimistic Text"/>
                <a:ea typeface="Optimistic Text"/>
                <a:cs typeface="Optimistic Text"/>
                <a:sym typeface="Optimistic Text"/>
              </a:rPr>
              <a:t>3</a:t>
            </a:r>
            <a:endParaRPr b="1" sz="2025">
              <a:solidFill>
                <a:schemeClr val="lt2"/>
              </a:solidFill>
              <a:latin typeface="Optimistic Text"/>
              <a:ea typeface="Optimistic Text"/>
              <a:cs typeface="Optimistic Text"/>
              <a:sym typeface="Optimistic Text"/>
            </a:endParaRPr>
          </a:p>
        </p:txBody>
      </p:sp>
      <p:sp>
        <p:nvSpPr>
          <p:cNvPr id="1602" name="Google Shape;1602;p98"/>
          <p:cNvSpPr txBox="1"/>
          <p:nvPr/>
        </p:nvSpPr>
        <p:spPr>
          <a:xfrm>
            <a:off x="9400346" y="6412551"/>
            <a:ext cx="4612800" cy="883200"/>
          </a:xfrm>
          <a:prstGeom prst="rect">
            <a:avLst/>
          </a:prstGeom>
          <a:noFill/>
          <a:ln>
            <a:noFill/>
          </a:ln>
        </p:spPr>
        <p:txBody>
          <a:bodyPr anchorCtr="0" anchor="t" bIns="0" lIns="0" spcFirstLastPara="1" rIns="0" wrap="square" tIns="35225">
            <a:spAutoFit/>
          </a:bodyPr>
          <a:lstStyle/>
          <a:p>
            <a:pPr indent="0" lvl="0" marL="19050" rtl="0" algn="l">
              <a:lnSpc>
                <a:spcPct val="100000"/>
              </a:lnSpc>
              <a:spcBef>
                <a:spcPts val="0"/>
              </a:spcBef>
              <a:spcAft>
                <a:spcPts val="0"/>
              </a:spcAft>
              <a:buNone/>
            </a:pPr>
            <a:r>
              <a:rPr b="1" lang="en" sz="1800">
                <a:solidFill>
                  <a:srgbClr val="4B0550"/>
                </a:solidFill>
                <a:latin typeface="Optimistic Text"/>
                <a:ea typeface="Optimistic Text"/>
                <a:cs typeface="Optimistic Text"/>
                <a:sym typeface="Optimistic Text"/>
              </a:rPr>
              <a:t>Scenario</a:t>
            </a:r>
            <a:endParaRPr sz="1800">
              <a:solidFill>
                <a:srgbClr val="4B0550"/>
              </a:solidFill>
              <a:latin typeface="Optimistic Text"/>
              <a:ea typeface="Optimistic Text"/>
              <a:cs typeface="Optimistic Text"/>
              <a:sym typeface="Optimistic Text"/>
            </a:endParaRPr>
          </a:p>
          <a:p>
            <a:pPr indent="0" lvl="0" marL="19050" marR="7620" rtl="0" algn="l">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Your friend shows you AI-generated “news” that sounds fake. What do you do?</a:t>
            </a:r>
            <a:endParaRPr sz="1800">
              <a:solidFill>
                <a:srgbClr val="4B0550"/>
              </a:solidFill>
              <a:latin typeface="Optimistic Text"/>
              <a:ea typeface="Optimistic Text"/>
              <a:cs typeface="Optimistic Text"/>
              <a:sym typeface="Optimistic Text"/>
            </a:endParaRPr>
          </a:p>
        </p:txBody>
      </p:sp>
      <p:sp>
        <p:nvSpPr>
          <p:cNvPr id="1603" name="Google Shape;1603;p98"/>
          <p:cNvSpPr/>
          <p:nvPr/>
        </p:nvSpPr>
        <p:spPr>
          <a:xfrm>
            <a:off x="12786000" y="2401150"/>
            <a:ext cx="18861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04" name="Google Shape;1604;p98"/>
          <p:cNvSpPr txBox="1"/>
          <p:nvPr/>
        </p:nvSpPr>
        <p:spPr>
          <a:xfrm>
            <a:off x="13237197" y="2496850"/>
            <a:ext cx="983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605" name="Google Shape;1605;p98"/>
          <p:cNvSpPr/>
          <p:nvPr/>
        </p:nvSpPr>
        <p:spPr>
          <a:xfrm>
            <a:off x="12786000" y="5210700"/>
            <a:ext cx="18861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06" name="Google Shape;1606;p98"/>
          <p:cNvSpPr txBox="1"/>
          <p:nvPr/>
        </p:nvSpPr>
        <p:spPr>
          <a:xfrm>
            <a:off x="13237197" y="5306400"/>
            <a:ext cx="983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
        <p:nvSpPr>
          <p:cNvPr id="1607" name="Google Shape;1607;p98"/>
          <p:cNvSpPr/>
          <p:nvPr/>
        </p:nvSpPr>
        <p:spPr>
          <a:xfrm>
            <a:off x="8746425" y="7663225"/>
            <a:ext cx="5925600" cy="504000"/>
          </a:xfrm>
          <a:prstGeom prst="roundRect">
            <a:avLst>
              <a:gd fmla="val 7200" name="adj"/>
            </a:avLst>
          </a:prstGeom>
          <a:solidFill>
            <a:srgbClr val="733279"/>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08" name="Google Shape;1608;p98"/>
          <p:cNvSpPr txBox="1"/>
          <p:nvPr/>
        </p:nvSpPr>
        <p:spPr>
          <a:xfrm>
            <a:off x="8974918" y="7758925"/>
            <a:ext cx="5552700" cy="312600"/>
          </a:xfrm>
          <a:prstGeom prst="rect">
            <a:avLst/>
          </a:prstGeom>
          <a:noFill/>
          <a:ln>
            <a:noFill/>
          </a:ln>
        </p:spPr>
        <p:txBody>
          <a:bodyPr anchorCtr="0" anchor="t" bIns="0" lIns="0" spcFirstLastPara="1" rIns="0" wrap="square" tIns="35225">
            <a:spAutoFit/>
          </a:bodyPr>
          <a:lstStyle/>
          <a:p>
            <a:pPr indent="0" lvl="0" marL="19050" rtl="0" algn="ctr">
              <a:lnSpc>
                <a:spcPct val="100000"/>
              </a:lnSpc>
              <a:spcBef>
                <a:spcPts val="0"/>
              </a:spcBef>
              <a:spcAft>
                <a:spcPts val="0"/>
              </a:spcAft>
              <a:buNone/>
            </a:pPr>
            <a:r>
              <a:rPr b="1" lang="en" sz="1800">
                <a:solidFill>
                  <a:schemeClr val="lt2"/>
                </a:solidFill>
                <a:latin typeface="Optimistic Text"/>
                <a:ea typeface="Optimistic Text"/>
                <a:cs typeface="Optimistic Text"/>
                <a:sym typeface="Optimistic Text"/>
              </a:rPr>
              <a:t>Students explain using TRACE or report to adult</a:t>
            </a:r>
            <a:endParaRPr b="1" sz="1800">
              <a:solidFill>
                <a:schemeClr val="lt2"/>
              </a:solidFill>
              <a:latin typeface="Optimistic Text"/>
              <a:ea typeface="Optimistic Text"/>
              <a:cs typeface="Optimistic Text"/>
              <a:sym typeface="Optimistic Text"/>
            </a:endParaRPr>
          </a:p>
        </p:txBody>
      </p:sp>
      <p:sp>
        <p:nvSpPr>
          <p:cNvPr id="1609" name="Google Shape;1609;p98"/>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rgbClr val="4B0550"/>
                </a:solidFill>
                <a:latin typeface="Optimistic Display"/>
                <a:ea typeface="Optimistic Display"/>
                <a:cs typeface="Optimistic Display"/>
                <a:sym typeface="Optimistic Display"/>
              </a:rPr>
              <a:t>WRAP UP &amp; ASSESSMENT</a:t>
            </a:r>
            <a:endParaRPr b="1" sz="900">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3" name="Shape 1613"/>
        <p:cNvGrpSpPr/>
        <p:nvPr/>
      </p:nvGrpSpPr>
      <p:grpSpPr>
        <a:xfrm>
          <a:off x="0" y="0"/>
          <a:ext cx="0" cy="0"/>
          <a:chOff x="0" y="0"/>
          <a:chExt cx="0" cy="0"/>
        </a:xfrm>
      </p:grpSpPr>
      <p:sp>
        <p:nvSpPr>
          <p:cNvPr id="1614" name="Google Shape;1614;p99"/>
          <p:cNvSpPr/>
          <p:nvPr/>
        </p:nvSpPr>
        <p:spPr>
          <a:xfrm>
            <a:off x="3846378" y="2504313"/>
            <a:ext cx="5130000" cy="5501100"/>
          </a:xfrm>
          <a:prstGeom prst="roundRect">
            <a:avLst>
              <a:gd fmla="val 409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15" name="Google Shape;1615;p99"/>
          <p:cNvSpPr/>
          <p:nvPr/>
        </p:nvSpPr>
        <p:spPr>
          <a:xfrm>
            <a:off x="9595240" y="2504313"/>
            <a:ext cx="5130000" cy="5501100"/>
          </a:xfrm>
          <a:prstGeom prst="roundRect">
            <a:avLst>
              <a:gd fmla="val 4090" name="adj"/>
            </a:avLst>
          </a:prstGeom>
          <a:solidFill>
            <a:srgbClr val="B49CBF"/>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16" name="Google Shape;1616;p99"/>
          <p:cNvSpPr/>
          <p:nvPr/>
        </p:nvSpPr>
        <p:spPr>
          <a:xfrm>
            <a:off x="3693978" y="2351913"/>
            <a:ext cx="5130000" cy="5501100"/>
          </a:xfrm>
          <a:prstGeom prst="roundRect">
            <a:avLst>
              <a:gd fmla="val 4090" name="adj"/>
            </a:avLst>
          </a:prstGeom>
          <a:solidFill>
            <a:schemeClr val="lt2"/>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17" name="Google Shape;1617;p99"/>
          <p:cNvSpPr txBox="1"/>
          <p:nvPr/>
        </p:nvSpPr>
        <p:spPr>
          <a:xfrm>
            <a:off x="4065069" y="3946965"/>
            <a:ext cx="2965200" cy="8505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700">
                <a:solidFill>
                  <a:srgbClr val="4B0550"/>
                </a:solidFill>
                <a:latin typeface="Optimistic Text"/>
                <a:ea typeface="Optimistic Text"/>
                <a:cs typeface="Optimistic Text"/>
                <a:sym typeface="Optimistic Text"/>
              </a:rPr>
              <a:t>Reflection Circle Prompts</a:t>
            </a:r>
            <a:endParaRPr sz="2700">
              <a:solidFill>
                <a:srgbClr val="4B0550"/>
              </a:solidFill>
              <a:latin typeface="Optimistic Text"/>
              <a:ea typeface="Optimistic Text"/>
              <a:cs typeface="Optimistic Text"/>
              <a:sym typeface="Optimistic Text"/>
            </a:endParaRPr>
          </a:p>
        </p:txBody>
      </p:sp>
      <p:sp>
        <p:nvSpPr>
          <p:cNvPr id="1618" name="Google Shape;1618;p99"/>
          <p:cNvSpPr txBox="1"/>
          <p:nvPr/>
        </p:nvSpPr>
        <p:spPr>
          <a:xfrm>
            <a:off x="4065069" y="4910094"/>
            <a:ext cx="3705300" cy="628500"/>
          </a:xfrm>
          <a:prstGeom prst="rect">
            <a:avLst/>
          </a:prstGeom>
          <a:noFill/>
          <a:ln>
            <a:noFill/>
          </a:ln>
        </p:spPr>
        <p:txBody>
          <a:bodyPr anchorCtr="0" anchor="t" bIns="0" lIns="0" spcFirstLastPara="1" rIns="0" wrap="square" tIns="65700">
            <a:spAutoFit/>
          </a:bodyPr>
          <a:lstStyle/>
          <a:p>
            <a:pPr indent="0" lvl="0" marL="19050" marR="7620" rtl="0" algn="l">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One thing that surprised you about AI today</a:t>
            </a:r>
            <a:endParaRPr sz="1800">
              <a:solidFill>
                <a:srgbClr val="4B0550"/>
              </a:solidFill>
              <a:latin typeface="Optimistic Text"/>
              <a:ea typeface="Optimistic Text"/>
              <a:cs typeface="Optimistic Text"/>
              <a:sym typeface="Optimistic Text"/>
            </a:endParaRPr>
          </a:p>
        </p:txBody>
      </p:sp>
      <p:sp>
        <p:nvSpPr>
          <p:cNvPr id="1619" name="Google Shape;1619;p99"/>
          <p:cNvSpPr txBox="1"/>
          <p:nvPr/>
        </p:nvSpPr>
        <p:spPr>
          <a:xfrm>
            <a:off x="4065069" y="5763534"/>
            <a:ext cx="4238700" cy="628500"/>
          </a:xfrm>
          <a:prstGeom prst="rect">
            <a:avLst/>
          </a:prstGeom>
          <a:noFill/>
          <a:ln>
            <a:noFill/>
          </a:ln>
        </p:spPr>
        <p:txBody>
          <a:bodyPr anchorCtr="0" anchor="t" bIns="0" lIns="0" spcFirstLastPara="1" rIns="0" wrap="square" tIns="65700">
            <a:spAutoFit/>
          </a:bodyPr>
          <a:lstStyle/>
          <a:p>
            <a:pPr indent="0" lvl="0" marL="19050" marR="7620" rtl="0" algn="l">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How will you use AI differently after this session?</a:t>
            </a:r>
            <a:endParaRPr sz="1800">
              <a:solidFill>
                <a:srgbClr val="4B0550"/>
              </a:solidFill>
              <a:latin typeface="Optimistic Text"/>
              <a:ea typeface="Optimistic Text"/>
              <a:cs typeface="Optimistic Text"/>
              <a:sym typeface="Optimistic Text"/>
            </a:endParaRPr>
          </a:p>
        </p:txBody>
      </p:sp>
      <p:sp>
        <p:nvSpPr>
          <p:cNvPr id="1620" name="Google Shape;1620;p99"/>
          <p:cNvSpPr txBox="1"/>
          <p:nvPr/>
        </p:nvSpPr>
        <p:spPr>
          <a:xfrm>
            <a:off x="4065069" y="6616974"/>
            <a:ext cx="39936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What’s one AI question you still have?</a:t>
            </a:r>
            <a:endParaRPr sz="1800">
              <a:solidFill>
                <a:srgbClr val="4B0550"/>
              </a:solidFill>
              <a:latin typeface="Optimistic Text"/>
              <a:ea typeface="Optimistic Text"/>
              <a:cs typeface="Optimistic Text"/>
              <a:sym typeface="Optimistic Text"/>
            </a:endParaRPr>
          </a:p>
        </p:txBody>
      </p:sp>
      <p:sp>
        <p:nvSpPr>
          <p:cNvPr id="1621" name="Google Shape;1621;p99"/>
          <p:cNvSpPr/>
          <p:nvPr/>
        </p:nvSpPr>
        <p:spPr>
          <a:xfrm>
            <a:off x="9442840" y="2351913"/>
            <a:ext cx="5130000" cy="5501100"/>
          </a:xfrm>
          <a:prstGeom prst="roundRect">
            <a:avLst>
              <a:gd fmla="val 4090" name="adj"/>
            </a:avLst>
          </a:prstGeom>
          <a:solidFill>
            <a:schemeClr val="lt2"/>
          </a:solidFill>
          <a:ln>
            <a:noFill/>
          </a:ln>
        </p:spPr>
        <p:txBody>
          <a:bodyPr anchorCtr="0" anchor="ctr" bIns="137150" lIns="137150" spcFirstLastPara="1" rIns="137150" wrap="square" tIns="137150">
            <a:noAutofit/>
          </a:bodyPr>
          <a:lstStyle/>
          <a:p>
            <a:pPr indent="0" lvl="0" marL="0" rtl="0" algn="ctr">
              <a:spcBef>
                <a:spcPts val="0"/>
              </a:spcBef>
              <a:spcAft>
                <a:spcPts val="0"/>
              </a:spcAft>
              <a:buNone/>
            </a:pPr>
            <a:r>
              <a:t/>
            </a:r>
            <a:endParaRPr sz="2100"/>
          </a:p>
        </p:txBody>
      </p:sp>
      <p:sp>
        <p:nvSpPr>
          <p:cNvPr id="1622" name="Google Shape;1622;p99"/>
          <p:cNvSpPr txBox="1"/>
          <p:nvPr/>
        </p:nvSpPr>
        <p:spPr>
          <a:xfrm>
            <a:off x="9826681" y="3946973"/>
            <a:ext cx="2573700" cy="8505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b="1" lang="en" sz="2700">
                <a:solidFill>
                  <a:srgbClr val="4B0550"/>
                </a:solidFill>
                <a:latin typeface="Optimistic Text"/>
                <a:ea typeface="Optimistic Text"/>
                <a:cs typeface="Optimistic Text"/>
                <a:sym typeface="Optimistic Text"/>
              </a:rPr>
              <a:t>Take-Home Challenge</a:t>
            </a:r>
            <a:endParaRPr sz="2700">
              <a:solidFill>
                <a:srgbClr val="4B0550"/>
              </a:solidFill>
              <a:latin typeface="Optimistic Text"/>
              <a:ea typeface="Optimistic Text"/>
              <a:cs typeface="Optimistic Text"/>
              <a:sym typeface="Optimistic Text"/>
            </a:endParaRPr>
          </a:p>
        </p:txBody>
      </p:sp>
      <p:sp>
        <p:nvSpPr>
          <p:cNvPr id="1623" name="Google Shape;1623;p99"/>
          <p:cNvSpPr txBox="1"/>
          <p:nvPr/>
        </p:nvSpPr>
        <p:spPr>
          <a:xfrm>
            <a:off x="9826681" y="4910102"/>
            <a:ext cx="35586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Spot AI in your daily life this week</a:t>
            </a:r>
            <a:endParaRPr sz="1800">
              <a:solidFill>
                <a:srgbClr val="4B0550"/>
              </a:solidFill>
              <a:latin typeface="Optimistic Text"/>
              <a:ea typeface="Optimistic Text"/>
              <a:cs typeface="Optimistic Text"/>
              <a:sym typeface="Optimistic Text"/>
            </a:endParaRPr>
          </a:p>
        </p:txBody>
      </p:sp>
      <p:sp>
        <p:nvSpPr>
          <p:cNvPr id="1624" name="Google Shape;1624;p99"/>
          <p:cNvSpPr txBox="1"/>
          <p:nvPr/>
        </p:nvSpPr>
        <p:spPr>
          <a:xfrm>
            <a:off x="9826681" y="5790964"/>
            <a:ext cx="3917700" cy="573300"/>
          </a:xfrm>
          <a:prstGeom prst="rect">
            <a:avLst/>
          </a:prstGeom>
          <a:noFill/>
          <a:ln>
            <a:noFill/>
          </a:ln>
        </p:spPr>
        <p:txBody>
          <a:bodyPr anchorCtr="0" anchor="t" bIns="0" lIns="0" spcFirstLastPara="1" rIns="0" wrap="square" tIns="19050">
            <a:spAutoFit/>
          </a:bodyPr>
          <a:lstStyle/>
          <a:p>
            <a:pPr indent="0" lvl="0" marL="19050" rtl="0" algn="l">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Use the TRACE method at least once</a:t>
            </a:r>
            <a:endParaRPr sz="1800">
              <a:solidFill>
                <a:srgbClr val="4B0550"/>
              </a:solidFill>
              <a:latin typeface="Optimistic Text"/>
              <a:ea typeface="Optimistic Text"/>
              <a:cs typeface="Optimistic Text"/>
              <a:sym typeface="Optimistic Text"/>
            </a:endParaRPr>
          </a:p>
        </p:txBody>
      </p:sp>
      <p:sp>
        <p:nvSpPr>
          <p:cNvPr id="1625" name="Google Shape;1625;p99"/>
          <p:cNvSpPr txBox="1"/>
          <p:nvPr/>
        </p:nvSpPr>
        <p:spPr>
          <a:xfrm>
            <a:off x="9826681" y="6562064"/>
            <a:ext cx="3437700" cy="628500"/>
          </a:xfrm>
          <a:prstGeom prst="rect">
            <a:avLst/>
          </a:prstGeom>
          <a:noFill/>
          <a:ln>
            <a:noFill/>
          </a:ln>
        </p:spPr>
        <p:txBody>
          <a:bodyPr anchorCtr="0" anchor="t" bIns="0" lIns="0" spcFirstLastPara="1" rIns="0" wrap="square" tIns="65700">
            <a:spAutoFit/>
          </a:bodyPr>
          <a:lstStyle/>
          <a:p>
            <a:pPr indent="0" lvl="0" marL="19050" marR="7620" rtl="0" algn="l">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Share one safe AI discovery with your family</a:t>
            </a:r>
            <a:endParaRPr sz="1800">
              <a:solidFill>
                <a:srgbClr val="4B0550"/>
              </a:solidFill>
              <a:latin typeface="Optimistic Text"/>
              <a:ea typeface="Optimistic Text"/>
              <a:cs typeface="Optimistic Text"/>
              <a:sym typeface="Optimistic Text"/>
            </a:endParaRPr>
          </a:p>
        </p:txBody>
      </p:sp>
      <p:sp>
        <p:nvSpPr>
          <p:cNvPr id="1626" name="Google Shape;1626;p99"/>
          <p:cNvSpPr txBox="1"/>
          <p:nvPr/>
        </p:nvSpPr>
        <p:spPr>
          <a:xfrm>
            <a:off x="704101" y="700100"/>
            <a:ext cx="2811900" cy="309900"/>
          </a:xfrm>
          <a:prstGeom prst="rect">
            <a:avLst/>
          </a:prstGeom>
          <a:noFill/>
          <a:ln>
            <a:noFill/>
          </a:ln>
        </p:spPr>
        <p:txBody>
          <a:bodyPr anchorCtr="0" anchor="t" bIns="0" lIns="0" spcFirstLastPara="1" rIns="0" wrap="square" tIns="0">
            <a:noAutofit/>
          </a:bodyPr>
          <a:lstStyle/>
          <a:p>
            <a:pPr indent="0" lvl="0" marL="0" rtl="0" algn="l">
              <a:lnSpc>
                <a:spcPct val="125000"/>
              </a:lnSpc>
              <a:spcBef>
                <a:spcPts val="0"/>
              </a:spcBef>
              <a:spcAft>
                <a:spcPts val="0"/>
              </a:spcAft>
              <a:buNone/>
            </a:pPr>
            <a:r>
              <a:rPr b="1" lang="en" sz="900">
                <a:solidFill>
                  <a:schemeClr val="lt2"/>
                </a:solidFill>
                <a:latin typeface="Optimistic Display"/>
                <a:ea typeface="Optimistic Display"/>
                <a:cs typeface="Optimistic Display"/>
                <a:sym typeface="Optimistic Display"/>
              </a:rPr>
              <a:t>WRAP UP &amp; ASSESSMENT</a:t>
            </a:r>
            <a:endParaRPr b="1" sz="900">
              <a:solidFill>
                <a:schemeClr val="lt2"/>
              </a:solidFill>
              <a:latin typeface="Optimistic Display"/>
              <a:ea typeface="Optimistic Display"/>
              <a:cs typeface="Optimistic Display"/>
              <a:sym typeface="Optimistic Display"/>
            </a:endParaRPr>
          </a:p>
        </p:txBody>
      </p:sp>
      <p:sp>
        <p:nvSpPr>
          <p:cNvPr id="1627" name="Google Shape;1627;p99"/>
          <p:cNvSpPr/>
          <p:nvPr/>
        </p:nvSpPr>
        <p:spPr>
          <a:xfrm>
            <a:off x="12854265" y="2646050"/>
            <a:ext cx="1351800" cy="1351800"/>
          </a:xfrm>
          <a:prstGeom prst="ellipse">
            <a:avLst/>
          </a:prstGeom>
          <a:solidFill>
            <a:srgbClr val="733279"/>
          </a:solidFill>
          <a:ln>
            <a:noFill/>
          </a:ln>
        </p:spPr>
        <p:txBody>
          <a:bodyPr anchorCtr="0" anchor="ctr" bIns="130400" lIns="130400" spcFirstLastPara="1" rIns="130400" wrap="square" tIns="130400">
            <a:noAutofit/>
          </a:bodyPr>
          <a:lstStyle/>
          <a:p>
            <a:pPr indent="0" lvl="0" marL="0" rtl="0" algn="ctr">
              <a:spcBef>
                <a:spcPts val="0"/>
              </a:spcBef>
              <a:spcAft>
                <a:spcPts val="0"/>
              </a:spcAft>
              <a:buNone/>
            </a:pPr>
            <a:r>
              <a:t/>
            </a:r>
            <a:endParaRPr sz="1997"/>
          </a:p>
        </p:txBody>
      </p:sp>
      <p:pic>
        <p:nvPicPr>
          <p:cNvPr id="1628" name="Google Shape;1628;p99" title="Asset 113.png"/>
          <p:cNvPicPr preferRelativeResize="0"/>
          <p:nvPr/>
        </p:nvPicPr>
        <p:blipFill rotWithShape="1">
          <a:blip r:embed="rId3">
            <a:alphaModFix/>
          </a:blip>
          <a:srcRect b="0" l="0" r="0" t="0"/>
          <a:stretch/>
        </p:blipFill>
        <p:spPr>
          <a:xfrm>
            <a:off x="13345940" y="2961100"/>
            <a:ext cx="368375" cy="721625"/>
          </a:xfrm>
          <a:prstGeom prst="rect">
            <a:avLst/>
          </a:prstGeom>
          <a:noFill/>
          <a:ln>
            <a:noFill/>
          </a:ln>
        </p:spPr>
      </p:pic>
      <p:sp>
        <p:nvSpPr>
          <p:cNvPr id="1629" name="Google Shape;1629;p99"/>
          <p:cNvSpPr/>
          <p:nvPr/>
        </p:nvSpPr>
        <p:spPr>
          <a:xfrm>
            <a:off x="7106465" y="2646050"/>
            <a:ext cx="1351800" cy="1351800"/>
          </a:xfrm>
          <a:prstGeom prst="ellipse">
            <a:avLst/>
          </a:prstGeom>
          <a:solidFill>
            <a:srgbClr val="733279"/>
          </a:solidFill>
          <a:ln>
            <a:noFill/>
          </a:ln>
        </p:spPr>
        <p:txBody>
          <a:bodyPr anchorCtr="0" anchor="ctr" bIns="130400" lIns="130400" spcFirstLastPara="1" rIns="130400" wrap="square" tIns="130400">
            <a:noAutofit/>
          </a:bodyPr>
          <a:lstStyle/>
          <a:p>
            <a:pPr indent="0" lvl="0" marL="0" rtl="0" algn="ctr">
              <a:spcBef>
                <a:spcPts val="0"/>
              </a:spcBef>
              <a:spcAft>
                <a:spcPts val="0"/>
              </a:spcAft>
              <a:buNone/>
            </a:pPr>
            <a:r>
              <a:t/>
            </a:r>
            <a:endParaRPr sz="1997"/>
          </a:p>
        </p:txBody>
      </p:sp>
      <p:pic>
        <p:nvPicPr>
          <p:cNvPr id="1630" name="Google Shape;1630;p99" title="Asset 114.png"/>
          <p:cNvPicPr preferRelativeResize="0"/>
          <p:nvPr/>
        </p:nvPicPr>
        <p:blipFill rotWithShape="1">
          <a:blip r:embed="rId4">
            <a:alphaModFix/>
          </a:blip>
          <a:srcRect b="-6382" l="-6460" r="-6471" t="-6371"/>
          <a:stretch/>
        </p:blipFill>
        <p:spPr>
          <a:xfrm>
            <a:off x="7378690" y="2980325"/>
            <a:ext cx="807275" cy="683175"/>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4" name="Shape 1634"/>
        <p:cNvGrpSpPr/>
        <p:nvPr/>
      </p:nvGrpSpPr>
      <p:grpSpPr>
        <a:xfrm>
          <a:off x="0" y="0"/>
          <a:ext cx="0" cy="0"/>
          <a:chOff x="0" y="0"/>
          <a:chExt cx="0" cy="0"/>
        </a:xfrm>
      </p:grpSpPr>
      <p:sp>
        <p:nvSpPr>
          <p:cNvPr id="1635" name="Google Shape;1635;p100"/>
          <p:cNvSpPr txBox="1"/>
          <p:nvPr/>
        </p:nvSpPr>
        <p:spPr>
          <a:xfrm>
            <a:off x="700488" y="1586000"/>
            <a:ext cx="16085400" cy="7647600"/>
          </a:xfrm>
          <a:prstGeom prst="rect">
            <a:avLst/>
          </a:prstGeom>
          <a:noFill/>
          <a:ln>
            <a:noFill/>
          </a:ln>
        </p:spPr>
        <p:txBody>
          <a:bodyPr anchorCtr="0" anchor="t" bIns="137150" lIns="137150" spcFirstLastPara="1" rIns="137150" wrap="square" tIns="137150">
            <a:noAutofit/>
          </a:bodyPr>
          <a:lstStyle/>
          <a:p>
            <a:pPr indent="-438150" lvl="0" marL="685800" rtl="0" algn="l">
              <a:lnSpc>
                <a:spcPct val="115000"/>
              </a:lnSpc>
              <a:spcBef>
                <a:spcPts val="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Afrobeats: A broad term used to describe a fusion of West African music genres with American funk, jazz, and soul influences.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8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AGI (Artificial General Intelligence): A type of AI that could think, learn, and solve problems at the same level as a human across many different tasks.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8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AI (</a:t>
            </a:r>
            <a:r>
              <a:rPr lang="en" sz="1500">
                <a:solidFill>
                  <a:srgbClr val="FFFFFF"/>
                </a:solidFill>
                <a:latin typeface="Optimistic Text"/>
                <a:ea typeface="Optimistic Text"/>
                <a:cs typeface="Optimistic Text"/>
                <a:sym typeface="Optimistic Text"/>
              </a:rPr>
              <a:t>Artificial</a:t>
            </a:r>
            <a:r>
              <a:rPr lang="en" sz="1500">
                <a:solidFill>
                  <a:srgbClr val="FFFFFF"/>
                </a:solidFill>
                <a:latin typeface="Optimistic Text"/>
                <a:ea typeface="Optimistic Text"/>
                <a:cs typeface="Optimistic Text"/>
                <a:sym typeface="Optimistic Text"/>
              </a:rPr>
              <a:t> Intelligence): The ability of machines to perform tasks that typically require human intelligence, like learning, problem-solving, and decision-making.</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Amapiano: A style of house music that emerged in South Africa, characterized by deep basslines, piano melodies, and percussion.</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ChatGPT</a:t>
            </a:r>
            <a:r>
              <a:rPr lang="en" sz="1500">
                <a:solidFill>
                  <a:srgbClr val="FFFFFF"/>
                </a:solidFill>
                <a:latin typeface="Optimistic Text"/>
                <a:ea typeface="Optimistic Text"/>
                <a:cs typeface="Optimistic Text"/>
                <a:sym typeface="Optimistic Text"/>
              </a:rPr>
              <a:t>: A large language model developed by OpenAI, capable of generating human-like text responses and engaging in conversations.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DALL-E: An AI program developed by OpenAI that generates images from text descriptions.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Data processing: The collection, manipulation, and organization of data to extract meaningful information. In AI, this refers to how AI systems handle and learn from vast amounts of data.</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Fact-checking: The process of verifying information, claims, or statements to determine their accuracy and truthfulness, often by consulting reliable sources.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Generative AI: A type of AI that can create new content, such as images, music, or text, by learning from existing data.</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Kenyan Pop: Popular music from Kenya, often incorporating elements of traditional Kenyan music, Bongo Flava, and other contemporary African genres.</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Meta AI: Name for Meta’s family of artificial intelligence tools and technologies such as the Meta AI chat assistant in WhatsApp. </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Pattern recognition: The process by which AI identifies and categorizes information based on recurring patterns or structures within data.</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Privacy: The state of being free from unauthorized intrusion or observation in one's personal life, including control over one's personal information.</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8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Prompts: Instructions or inputs given to an AI system, especially a generative AI, to guide its output. For example, a text prompt tells a language model what to write about, or an image prompt tells an image generator what to create.</a:t>
            </a:r>
            <a:endParaRPr sz="1500">
              <a:solidFill>
                <a:srgbClr val="FFFFFF"/>
              </a:solidFill>
              <a:latin typeface="Optimistic Text"/>
              <a:ea typeface="Optimistic Text"/>
              <a:cs typeface="Optimistic Text"/>
              <a:sym typeface="Optimistic Text"/>
            </a:endParaRPr>
          </a:p>
          <a:p>
            <a:pPr indent="-438150" lvl="0" marL="685800" rtl="0" algn="l">
              <a:lnSpc>
                <a:spcPct val="115000"/>
              </a:lnSpc>
              <a:spcBef>
                <a:spcPts val="1500"/>
              </a:spcBef>
              <a:spcAft>
                <a:spcPts val="1500"/>
              </a:spcAft>
              <a:buClr>
                <a:srgbClr val="FFFFFF"/>
              </a:buClr>
              <a:buSzPts val="1500"/>
              <a:buChar char="●"/>
            </a:pPr>
            <a:r>
              <a:rPr lang="en" sz="1500">
                <a:solidFill>
                  <a:srgbClr val="FFFFFF"/>
                </a:solidFill>
                <a:latin typeface="Optimistic Text"/>
                <a:ea typeface="Optimistic Text"/>
                <a:cs typeface="Optimistic Text"/>
                <a:sym typeface="Optimistic Text"/>
              </a:rPr>
              <a:t>TRACE Method: A fact-checking method to evaluate online content: Track the source, Reverse image search, Ask an expert, Cross-reference, Evaluate.</a:t>
            </a:r>
            <a:endParaRPr sz="1500">
              <a:solidFill>
                <a:srgbClr val="FFFFFF"/>
              </a:solidFill>
              <a:latin typeface="Optimistic Text"/>
              <a:ea typeface="Optimistic Text"/>
              <a:cs typeface="Optimistic Text"/>
              <a:sym typeface="Optimistic Text"/>
            </a:endParaRPr>
          </a:p>
        </p:txBody>
      </p:sp>
      <p:sp>
        <p:nvSpPr>
          <p:cNvPr id="1636" name="Google Shape;1636;p100"/>
          <p:cNvSpPr txBox="1"/>
          <p:nvPr/>
        </p:nvSpPr>
        <p:spPr>
          <a:xfrm>
            <a:off x="700471" y="531331"/>
            <a:ext cx="16942800" cy="942900"/>
          </a:xfrm>
          <a:prstGeom prst="rect">
            <a:avLst/>
          </a:prstGeom>
          <a:noFill/>
          <a:ln>
            <a:noFill/>
          </a:ln>
        </p:spPr>
        <p:txBody>
          <a:bodyPr anchorCtr="0" anchor="t" bIns="0" lIns="0" spcFirstLastPara="1" rIns="0" wrap="square" tIns="19050">
            <a:spAutoFit/>
          </a:bodyPr>
          <a:lstStyle/>
          <a:p>
            <a:pPr indent="0" lvl="0" marL="0" rtl="0" algn="l">
              <a:spcBef>
                <a:spcPts val="0"/>
              </a:spcBef>
              <a:spcAft>
                <a:spcPts val="0"/>
              </a:spcAft>
              <a:buNone/>
            </a:pPr>
            <a:r>
              <a:rPr b="1" lang="en" sz="6000">
                <a:solidFill>
                  <a:srgbClr val="FFFFFF"/>
                </a:solidFill>
                <a:latin typeface="Optimistic Display"/>
                <a:ea typeface="Optimistic Display"/>
                <a:cs typeface="Optimistic Display"/>
                <a:sym typeface="Optimistic Display"/>
              </a:rPr>
              <a:t>Glossary of T</a:t>
            </a:r>
            <a:r>
              <a:rPr b="1" lang="en" sz="6000">
                <a:solidFill>
                  <a:srgbClr val="FFFFFF"/>
                </a:solidFill>
                <a:latin typeface="Optimistic Display"/>
                <a:ea typeface="Optimistic Display"/>
                <a:cs typeface="Optimistic Display"/>
                <a:sym typeface="Optimistic Display"/>
              </a:rPr>
              <a:t>erms</a:t>
            </a:r>
            <a:endParaRPr b="1" sz="2250">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B0550"/>
        </a:solidFill>
      </p:bgPr>
    </p:bg>
    <p:spTree>
      <p:nvGrpSpPr>
        <p:cNvPr id="1640" name="Shape 1640"/>
        <p:cNvGrpSpPr/>
        <p:nvPr/>
      </p:nvGrpSpPr>
      <p:grpSpPr>
        <a:xfrm>
          <a:off x="0" y="0"/>
          <a:ext cx="0" cy="0"/>
          <a:chOff x="0" y="0"/>
          <a:chExt cx="0" cy="0"/>
        </a:xfrm>
      </p:grpSpPr>
      <p:sp>
        <p:nvSpPr>
          <p:cNvPr id="1641" name="Google Shape;1641;p101"/>
          <p:cNvSpPr txBox="1"/>
          <p:nvPr>
            <p:ph type="ctrTitle"/>
          </p:nvPr>
        </p:nvSpPr>
        <p:spPr>
          <a:xfrm>
            <a:off x="6987750" y="3211050"/>
            <a:ext cx="4314900" cy="1748100"/>
          </a:xfrm>
          <a:prstGeom prst="rect">
            <a:avLst/>
          </a:prstGeom>
        </p:spPr>
        <p:txBody>
          <a:bodyPr anchorCtr="0" anchor="t" bIns="0" lIns="0" spcFirstLastPara="1" rIns="0" wrap="square" tIns="0">
            <a:noAutofit/>
          </a:bodyPr>
          <a:lstStyle/>
          <a:p>
            <a:pPr indent="0" lvl="0" marL="0" rtl="0" algn="ctr">
              <a:spcBef>
                <a:spcPts val="0"/>
              </a:spcBef>
              <a:spcAft>
                <a:spcPts val="0"/>
              </a:spcAft>
              <a:buNone/>
            </a:pPr>
            <a:r>
              <a:rPr lang="en">
                <a:solidFill>
                  <a:schemeClr val="lt2"/>
                </a:solidFill>
                <a:latin typeface="Optimistic Display"/>
                <a:ea typeface="Optimistic Display"/>
                <a:cs typeface="Optimistic Display"/>
                <a:sym typeface="Optimistic Display"/>
              </a:rPr>
              <a:t>Thank You</a:t>
            </a:r>
            <a:endParaRPr>
              <a:solidFill>
                <a:schemeClr val="lt2"/>
              </a:solidFill>
              <a:latin typeface="Optimistic Display"/>
              <a:ea typeface="Optimistic Display"/>
              <a:cs typeface="Optimistic Display"/>
              <a:sym typeface="Optimistic Display"/>
            </a:endParaRPr>
          </a:p>
        </p:txBody>
      </p:sp>
      <p:pic>
        <p:nvPicPr>
          <p:cNvPr id="1642" name="Google Shape;1642;p101" title="Meta_Lockup_MonoWhite_RGB.png"/>
          <p:cNvPicPr preferRelativeResize="0"/>
          <p:nvPr/>
        </p:nvPicPr>
        <p:blipFill rotWithShape="1">
          <a:blip r:embed="rId3">
            <a:alphaModFix/>
          </a:blip>
          <a:srcRect b="70" l="0" r="0" t="80"/>
          <a:stretch/>
        </p:blipFill>
        <p:spPr>
          <a:xfrm>
            <a:off x="12191988" y="8736737"/>
            <a:ext cx="2877123" cy="1237175"/>
          </a:xfrm>
          <a:prstGeom prst="rect">
            <a:avLst/>
          </a:prstGeom>
          <a:noFill/>
          <a:ln>
            <a:noFill/>
          </a:ln>
        </p:spPr>
      </p:pic>
      <p:pic>
        <p:nvPicPr>
          <p:cNvPr id="1643" name="Google Shape;1643;p101"/>
          <p:cNvPicPr preferRelativeResize="0"/>
          <p:nvPr/>
        </p:nvPicPr>
        <p:blipFill>
          <a:blip r:embed="rId4">
            <a:alphaModFix/>
          </a:blip>
          <a:stretch>
            <a:fillRect/>
          </a:stretch>
        </p:blipFill>
        <p:spPr>
          <a:xfrm>
            <a:off x="15808961" y="9143300"/>
            <a:ext cx="1797375" cy="424050"/>
          </a:xfrm>
          <a:prstGeom prst="rect">
            <a:avLst/>
          </a:prstGeom>
          <a:noFill/>
          <a:ln>
            <a:noFill/>
          </a:ln>
        </p:spPr>
      </p:pic>
      <p:cxnSp>
        <p:nvCxnSpPr>
          <p:cNvPr id="1644" name="Google Shape;1644;p101"/>
          <p:cNvCxnSpPr/>
          <p:nvPr/>
        </p:nvCxnSpPr>
        <p:spPr>
          <a:xfrm>
            <a:off x="15245842" y="8703875"/>
            <a:ext cx="0" cy="1302900"/>
          </a:xfrm>
          <a:prstGeom prst="straightConnector1">
            <a:avLst/>
          </a:prstGeom>
          <a:noFill/>
          <a:ln cap="flat" cmpd="sng" w="19050">
            <a:solidFill>
              <a:schemeClr val="lt2"/>
            </a:solidFill>
            <a:prstDash val="solid"/>
            <a:round/>
            <a:headEnd len="med" w="med" type="none"/>
            <a:tailEnd len="med" w="med" type="none"/>
          </a:ln>
        </p:spPr>
      </p:cxnSp>
    </p:spTree>
  </p:cSld>
  <p:clrMapOvr>
    <a:masterClrMapping/>
  </p:clrMapOvr>
</p:sld>
</file>

<file path=ppt/theme/theme1.xml><?xml version="1.0" encoding="utf-8"?>
<a:theme xmlns:a="http://schemas.openxmlformats.org/drawingml/2006/main" xmlns:r="http://schemas.openxmlformats.org/officeDocument/2006/relationships"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