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52"/>
  </p:notesMasterIdLst>
  <p:sldIdLst>
    <p:sldId id="336" r:id="rId2"/>
    <p:sldId id="337" r:id="rId3"/>
    <p:sldId id="338" r:id="rId4"/>
    <p:sldId id="392" r:id="rId5"/>
    <p:sldId id="424" r:id="rId6"/>
    <p:sldId id="350" r:id="rId7"/>
    <p:sldId id="440" r:id="rId8"/>
    <p:sldId id="371" r:id="rId9"/>
    <p:sldId id="425" r:id="rId10"/>
    <p:sldId id="393" r:id="rId11"/>
    <p:sldId id="435" r:id="rId12"/>
    <p:sldId id="382" r:id="rId13"/>
    <p:sldId id="376" r:id="rId14"/>
    <p:sldId id="394" r:id="rId15"/>
    <p:sldId id="441" r:id="rId16"/>
    <p:sldId id="442" r:id="rId17"/>
    <p:sldId id="380" r:id="rId18"/>
    <p:sldId id="395" r:id="rId19"/>
    <p:sldId id="447" r:id="rId20"/>
    <p:sldId id="448" r:id="rId21"/>
    <p:sldId id="449" r:id="rId22"/>
    <p:sldId id="450" r:id="rId23"/>
    <p:sldId id="451" r:id="rId24"/>
    <p:sldId id="436" r:id="rId25"/>
    <p:sldId id="399" r:id="rId26"/>
    <p:sldId id="397" r:id="rId27"/>
    <p:sldId id="396" r:id="rId28"/>
    <p:sldId id="400" r:id="rId29"/>
    <p:sldId id="437" r:id="rId30"/>
    <p:sldId id="402" r:id="rId31"/>
    <p:sldId id="404" r:id="rId32"/>
    <p:sldId id="405" r:id="rId33"/>
    <p:sldId id="406" r:id="rId34"/>
    <p:sldId id="407" r:id="rId35"/>
    <p:sldId id="443" r:id="rId36"/>
    <p:sldId id="438" r:id="rId37"/>
    <p:sldId id="439" r:id="rId38"/>
    <p:sldId id="408" r:id="rId39"/>
    <p:sldId id="409" r:id="rId40"/>
    <p:sldId id="410" r:id="rId41"/>
    <p:sldId id="411" r:id="rId42"/>
    <p:sldId id="412" r:id="rId43"/>
    <p:sldId id="430" r:id="rId44"/>
    <p:sldId id="414" r:id="rId45"/>
    <p:sldId id="415" r:id="rId46"/>
    <p:sldId id="417" r:id="rId47"/>
    <p:sldId id="418" r:id="rId48"/>
    <p:sldId id="432" r:id="rId49"/>
    <p:sldId id="444" r:id="rId50"/>
    <p:sldId id="423" r:id="rId51"/>
  </p:sldIdLst>
  <p:sldSz cx="24371300" cy="13716000"/>
  <p:notesSz cx="6858000" cy="9144000"/>
  <p:embeddedFontLst>
    <p:embeddedFont>
      <p:font typeface="Montserrat SemiBold" pitchFamily="2" charset="77"/>
      <p:regular r:id="rId53"/>
      <p:bold r:id="rId53"/>
      <p:italic r:id="rId53"/>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1" roundtripDataSignature="AMtx7miw/LYZ/9lu8LpDPTH1iyZV/kqrQ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ily Sikora" initials="" lastIdx="83" clrIdx="0"/>
  <p:cmAuthor id="1" name="Yong E-Foong" initials="" lastIdx="7" clrIdx="1"/>
  <p:cmAuthor id="2" name="Laura Mawson"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4E"/>
    <a:srgbClr val="EBF2E6"/>
    <a:srgbClr val="FFFFFF"/>
    <a:srgbClr val="007E59"/>
    <a:srgbClr val="C3E1C8"/>
    <a:srgbClr val="8BB79A"/>
    <a:srgbClr val="005A42"/>
    <a:srgbClr val="55B473"/>
    <a:srgbClr val="F1F4F7"/>
    <a:srgbClr val="E6F5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29"/>
    <p:restoredTop sz="73120" autoAdjust="0"/>
  </p:normalViewPr>
  <p:slideViewPr>
    <p:cSldViewPr snapToGrid="0" snapToObjects="1">
      <p:cViewPr varScale="1">
        <p:scale>
          <a:sx n="38" d="100"/>
          <a:sy n="38" d="100"/>
        </p:scale>
        <p:origin x="233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12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NULL"/><Relationship Id="rId12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12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1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SemiBold" pitchFamily="2" charset="77"/>
        <a:ea typeface="Montserrat SemiBold"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p8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8" name="Google Shape;1448;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100"/>
              <a:buFont typeface="Arial"/>
              <a:buNone/>
            </a:pPr>
            <a:r>
              <a:rPr lang="en-US" b="1" u="sng">
                <a:solidFill>
                  <a:schemeClr val="bg2"/>
                </a:solidFill>
                <a:latin typeface="Montserrat SemiBold" pitchFamily="2" charset="77"/>
              </a:rPr>
              <a:t>Dondoo </a:t>
            </a:r>
            <a:r>
              <a:rPr lang="en-US" b="1" u="sng" dirty="0" err="1">
                <a:solidFill>
                  <a:schemeClr val="bg2"/>
                </a:solidFill>
                <a:latin typeface="Montserrat SemiBold" pitchFamily="2" charset="77"/>
              </a:rPr>
              <a:t>kwa</a:t>
            </a:r>
            <a:r>
              <a:rPr lang="en-US" b="1" u="sng" dirty="0">
                <a:solidFill>
                  <a:schemeClr val="bg2"/>
                </a:solidFill>
                <a:latin typeface="Montserrat SemiBold" pitchFamily="2" charset="77"/>
              </a:rPr>
              <a:t> </a:t>
            </a:r>
            <a:r>
              <a:rPr lang="en-US" b="1" u="sng" dirty="0" err="1">
                <a:solidFill>
                  <a:schemeClr val="bg2"/>
                </a:solidFill>
                <a:latin typeface="Montserrat SemiBold" pitchFamily="2" charset="77"/>
              </a:rPr>
              <a:t>Mkufunzi</a:t>
            </a:r>
            <a:r>
              <a:rPr lang="en-US" b="1" u="sng">
                <a:solidFill>
                  <a:schemeClr val="bg2"/>
                </a:solidFill>
                <a:latin typeface="Montserrat SemiBold" pitchFamily="2" charset="77"/>
              </a:rPr>
              <a:t>:</a:t>
            </a:r>
            <a:endParaRPr lang="en-US" b="1" dirty="0">
              <a:solidFill>
                <a:schemeClr val="bg2"/>
              </a:solidFill>
              <a:latin typeface="Montserrat SemiBold" pitchFamily="2" charset="77"/>
            </a:endParaRPr>
          </a:p>
          <a:p>
            <a:pPr marL="158750" lvl="0" indent="0" algn="l" rtl="0">
              <a:spcBef>
                <a:spcPts val="0"/>
              </a:spcBef>
              <a:spcAft>
                <a:spcPts val="0"/>
              </a:spcAft>
              <a:buClr>
                <a:schemeClr val="dk1"/>
              </a:buClr>
              <a:buSzPts val="1100"/>
              <a:buFont typeface="Arial"/>
              <a:buNone/>
            </a:pPr>
            <a:endParaRPr b="1" dirty="0">
              <a:solidFill>
                <a:schemeClr val="bg2"/>
              </a:solidFill>
              <a:latin typeface="Montserrat SemiBold" pitchFamily="2" charset="77"/>
            </a:endParaRPr>
          </a:p>
          <a:p>
            <a:pPr marL="158750" lvl="0" indent="0" algn="l" rtl="0">
              <a:lnSpc>
                <a:spcPct val="100000"/>
              </a:lnSpc>
              <a:spcBef>
                <a:spcPts val="0"/>
              </a:spcBef>
              <a:spcAft>
                <a:spcPts val="0"/>
              </a:spcAft>
              <a:buSzPts val="1100"/>
              <a:buNone/>
            </a:pPr>
            <a:r>
              <a:rPr lang="en-US" b="0" dirty="0">
                <a:solidFill>
                  <a:schemeClr val="bg2"/>
                </a:solidFill>
                <a:latin typeface="Montserrat SemiBold" pitchFamily="2" charset="77"/>
              </a:rPr>
              <a:t>Masomo na mazoezi yaliyo katika sehemu hii huwasaidia wanafunzi kuangalia utambulisho wao, kushirikiana na watu wengine (watu binafsi pamoja na makundi ya watu) mtandaoni kwa namna inayoonesha kujali hisia zao, zinazofuata maadili na nzuri na kupambana na hatari ambazo huenda zikatokana na ulimwengu wa kidijitali ili kulinda afya zao kimwili na kiakili.</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spcBef>
                <a:spcPts val="0"/>
              </a:spcBef>
              <a:spcAft>
                <a:spcPts val="0"/>
              </a:spcAft>
              <a:buClr>
                <a:schemeClr val="dk1"/>
              </a:buClr>
              <a:buSzPts val="1100"/>
              <a:buFont typeface="Arial"/>
              <a:buNone/>
            </a:pPr>
            <a:r>
              <a:rPr lang="en-US" b="1" u="sng" dirty="0">
                <a:solidFill>
                  <a:schemeClr val="bg2"/>
                </a:solidFill>
                <a:latin typeface="Montserrat SemiBold" pitchFamily="2" charset="77"/>
              </a:rPr>
              <a:t>Dondoo kwa Mkufunzi</a:t>
            </a: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solidFill>
                  <a:schemeClr val="bg2"/>
                </a:solidFill>
                <a:latin typeface="Montserrat SemiBold" pitchFamily="2" charset="77"/>
              </a:rPr>
              <a:t>Kuzijibu Taarifa Mbaya</a:t>
            </a: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i="1" dirty="0">
                <a:solidFill>
                  <a:schemeClr val="bg2"/>
                </a:solidFill>
                <a:latin typeface="Montserrat SemiBold" pitchFamily="2" charset="77"/>
              </a:rPr>
              <a:t>Sehemu ya 1</a:t>
            </a: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solidFill>
                  <a:schemeClr val="bg2"/>
                </a:solidFill>
                <a:latin typeface="Montserrat SemiBold" pitchFamily="2" charset="77"/>
              </a:rPr>
              <a:t>WAULIZE WANAFUNZI WAKO</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Ikiwa utapata taarifa mbaya kuhusu wewe baada ya kutafuta jina lako mtandaoni (mfano; kupitia injini ya utafutaji au mitandao ya kijamii). Je, unaweza kuifanya lolote?</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Kuna mifano gani ya maudhui ambayo usingependa watu wengine wayaone?</a:t>
            </a:r>
          </a:p>
          <a:p>
            <a:pPr marL="0" marR="161925" lvl="0" indent="0" algn="l" rtl="0">
              <a:spcBef>
                <a:spcPts val="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i="1" dirty="0">
                <a:solidFill>
                  <a:schemeClr val="bg2"/>
                </a:solidFill>
                <a:latin typeface="Montserrat SemiBold" pitchFamily="2" charset="77"/>
              </a:rPr>
              <a:t>Sehemu ya 2</a:t>
            </a: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solidFill>
                  <a:schemeClr val="bg2"/>
                </a:solidFill>
                <a:latin typeface="Montserrat SemiBold" pitchFamily="2" charset="77"/>
              </a:rPr>
              <a:t>WAAMBIE WANAFUNZI WAKO</a:t>
            </a: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Kuna mitazamo tofauti kuhusu kile unachoweza kukifanya ikiwa utaona maudhui mtandaoni yanayokuhusu ambayo hupendi, kulingana na muktadha na aina ya maudhui hayo. </a:t>
            </a:r>
          </a:p>
          <a:p>
            <a:pPr marL="0" marR="161925" lvl="0" indent="0" algn="l" rtl="0">
              <a:spcBef>
                <a:spcPts val="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Mtazamo wa kwanza ni "kubadili maudhui" yaani kwa kuyabadili maudhui usiyopenda kwa kuonesha/kutoa mambo mazuri yanayokuhusu kwa kutengeneza na kusimamia maudhui yanayoonesha sifa zako nzuri. Kwa mfano, unaweza kufanya hivi kwa kutengeneza maudhui na shughuli zako katika mitandao ya kijamii wakati unaofaa, kuanzisha blogu au kusajili tovuti inayotumia jina lako.</a:t>
            </a:r>
          </a:p>
          <a:p>
            <a:pPr marL="0" marR="161925" lvl="0" indent="0" algn="l" rtl="0">
              <a:spcBef>
                <a:spcPts val="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Mtazamo wa pili ni kutumia njia tofauti za kuondoa maudhui mabaya mtandaoni yanayokuhusu. Kwa mfano, ukiona maudhui ambayo hupendi (mfano; picha yako), unaweza kujaribu kuwasiliana moja kwa moja na mtu aliyeichapisha (hususan kupitia mitandao ya kijamii/programu za kutuma ujumbe) na kumuomba ayatoe maudhui hayo.</a:t>
            </a: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Mitandao mingi pia hukupa uwezo wa kutambua taarifa zinazokukera au maudhui yasiyokufurahisha (mfano; picha, video, machapisho yenye maandishi) ambayo yanatoa taswira mbaya; maudhui ambayo hayafai kuwa kwenye mtandao huo (mfano; yanaudhi, yanaonesha vurugu au ni marufuku); pamoja na maudhui yanayoonekana kuwa ya udanganyifu. Kisha tovuti hiyo inalinganisha ripoti hiyo na masharti yake ya matumizi pamoja na kanuni za kijamii.</a:t>
            </a:r>
          </a:p>
          <a:p>
            <a:pPr marL="0" marR="161925" lvl="0" indent="0" algn="l" rtl="0">
              <a:spcBef>
                <a:spcPts val="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Katika hali zingine, huenda ukataka kuchukua hatua za kisheria kwa mfano, unaweza kupeleka mashtaka mahakamani, kulingana na mamlaka na sheria inayotumika (mfano; katika visa vingine vya uvujaji wa siri au kutoa madai ya uongo yanayoharibu sifa ya mtu). Nchi zingine zina sheria mahususi ambazo zinazitaka tovuti kuondoa aina nyingine za maudhui ambayo siyo ya kweli baada ya kuarifiwa (mfano; Sheria ya Taarifa na Mawasiliano ya Kenya (Marekebisho ya 2019)).</a:t>
            </a:r>
          </a:p>
          <a:p>
            <a:pPr marL="0" marR="161925" lvl="0" indent="0" algn="l" rtl="0">
              <a:spcBef>
                <a:spcPts val="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solidFill>
                  <a:schemeClr val="bg2"/>
                </a:solidFill>
                <a:latin typeface="Montserrat SemiBold" pitchFamily="2" charset="77"/>
              </a:rPr>
              <a:t>Dondoo kwa Mwalimu</a:t>
            </a: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Mfano huu unalenga kuwafundisha wanafunzi kuhusu sheria zinazosimamia mitandao ya kijamii na data katika nchi yao. Sheria zinazosimamia mitandao ya kijamii na ulinzi wa data zinaweza kurekebishwa zaidi ili kuendana na maudhui ya mazingira ya wanafunzi katika eneo unalofundisha. Kwa mfano:</a:t>
            </a:r>
          </a:p>
          <a:p>
            <a:pPr marL="171450" marR="161925" lvl="0" indent="-171450" algn="l" rtl="0">
              <a:spcBef>
                <a:spcPts val="0"/>
              </a:spcBef>
              <a:spcAft>
                <a:spcPts val="0"/>
              </a:spcAft>
              <a:buClr>
                <a:schemeClr val="dk1"/>
              </a:buClr>
              <a:buSzPts val="1100"/>
            </a:pPr>
            <a:r>
              <a:rPr lang="en-US" b="1" dirty="0">
                <a:solidFill>
                  <a:schemeClr val="bg2"/>
                </a:solidFill>
                <a:latin typeface="Montserrat SemiBold" pitchFamily="2" charset="77"/>
              </a:rPr>
              <a:t>Kenya:</a:t>
            </a:r>
            <a:r>
              <a:rPr lang="en-US" b="0" dirty="0">
                <a:solidFill>
                  <a:schemeClr val="bg2"/>
                </a:solidFill>
                <a:latin typeface="Montserrat SemiBold" pitchFamily="2" charset="77"/>
              </a:rPr>
              <a:t> Sheria ya Taarifa na Mawasiliano ya Kenya (Marekebisho ya 2019) husimamia matumizi ya mitandao ya kijamii.</a:t>
            </a:r>
          </a:p>
          <a:p>
            <a:pPr marL="171450" marR="161925" lvl="0" indent="-171450" algn="l" rtl="0">
              <a:spcBef>
                <a:spcPts val="0"/>
              </a:spcBef>
              <a:spcAft>
                <a:spcPts val="0"/>
              </a:spcAft>
              <a:buClr>
                <a:schemeClr val="dk1"/>
              </a:buClr>
              <a:buSzPts val="1100"/>
            </a:pPr>
            <a:r>
              <a:rPr lang="en-US" b="1" dirty="0">
                <a:solidFill>
                  <a:schemeClr val="bg2"/>
                </a:solidFill>
                <a:latin typeface="Montserrat SemiBold" pitchFamily="2" charset="77"/>
              </a:rPr>
              <a:t>Nigeria:</a:t>
            </a:r>
            <a:r>
              <a:rPr lang="en-US" b="0" dirty="0">
                <a:solidFill>
                  <a:schemeClr val="bg2"/>
                </a:solidFill>
                <a:latin typeface="Montserrat SemiBold" pitchFamily="2" charset="77"/>
              </a:rPr>
              <a:t> Nchini Nigeria, kila raia ana haki ya kupata siri ya data zake, kwa mujibu wa Kifungu cha 37 cha Katiba ya 1999. Hili lipo katika haki, unaweza kupeleka mashtaka mahakamani kama haki hii itavunjwa.</a:t>
            </a:r>
          </a:p>
          <a:p>
            <a:pPr marL="171450" marR="161925" lvl="0" indent="-171450" algn="l" rtl="0">
              <a:spcBef>
                <a:spcPts val="0"/>
              </a:spcBef>
              <a:spcAft>
                <a:spcPts val="0"/>
              </a:spcAft>
              <a:buClr>
                <a:schemeClr val="dk1"/>
              </a:buClr>
              <a:buSzPts val="1100"/>
            </a:pPr>
            <a:r>
              <a:rPr lang="en-US" b="1" dirty="0">
                <a:solidFill>
                  <a:schemeClr val="bg2"/>
                </a:solidFill>
                <a:latin typeface="Montserrat SemiBold" pitchFamily="2" charset="77"/>
              </a:rPr>
              <a:t>Zambia:</a:t>
            </a:r>
            <a:r>
              <a:rPr lang="en-US" b="0" dirty="0">
                <a:solidFill>
                  <a:schemeClr val="bg2"/>
                </a:solidFill>
                <a:latin typeface="Montserrat SemiBold" pitchFamily="2" charset="77"/>
              </a:rPr>
              <a:t> Nchini Zambia, Sheria ya Usalama wa Mtandao na Uhalifu wa Mtandaoni, 2021.</a:t>
            </a: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Tafadhali pia kumbuka kwamba wakati mwingine, kujaribu kukandamiza/kuondoa/kurekebisha maudhui kunaweza kuwavutia watu zaidi, kinyume na unavyotaka.</a:t>
            </a:r>
          </a:p>
          <a:p>
            <a:pPr marL="0" marR="161925" lvl="0" indent="0" algn="l" rtl="0">
              <a:spcBef>
                <a:spcPts val="0"/>
              </a:spcBef>
              <a:spcAft>
                <a:spcPts val="0"/>
              </a:spcAft>
              <a:buClr>
                <a:schemeClr val="dk1"/>
              </a:buClr>
              <a:buSzPts val="1100"/>
              <a:buFont typeface="Arial"/>
              <a:buNone/>
            </a:pPr>
            <a:endParaRPr b="0" dirty="0">
              <a:solidFill>
                <a:schemeClr val="bg2"/>
              </a:solidFill>
              <a:latin typeface="Montserrat SemiBold" pitchFamily="2" charset="77"/>
            </a:endParaRPr>
          </a:p>
        </p:txBody>
      </p:sp>
      <p:sp>
        <p:nvSpPr>
          <p:cNvPr id="1654" name="Google Shape;1654;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9993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u="sng" dirty="0">
                <a:solidFill>
                  <a:schemeClr val="bg2"/>
                </a:solidFill>
                <a:latin typeface="Montserrat SemiBold" pitchFamily="2" charset="77"/>
              </a:rPr>
              <a:t>Dondoo kwa Mkufunzi</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i="1" dirty="0">
                <a:solidFill>
                  <a:schemeClr val="bg2"/>
                </a:solidFill>
                <a:latin typeface="Montserrat SemiBold" pitchFamily="2" charset="77"/>
              </a:rPr>
              <a:t>Sehemu ya 3</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DONDOO KWA MWALIMU</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Katika Sehemu ya 3, jadili sheria na kanuni zozote za ulinzi wa data katika nchi au eneo lako ambazo zinaweza kuwa zinaendana na wanafunzi wako. Mfano huu unalenga kuwafundisha wanafunzi kuhusu sheria zinazosimamia mitandao ya kijamii na data katika nchi yao, ili wawe raia wa kidijitali wenye maarifa zaidi. Kwa mfano:  </a:t>
            </a:r>
          </a:p>
          <a:p>
            <a:pPr marL="171450" lvl="0" indent="-171450" algn="l" rtl="0">
              <a:lnSpc>
                <a:spcPct val="100000"/>
              </a:lnSpc>
              <a:spcBef>
                <a:spcPts val="0"/>
              </a:spcBef>
              <a:spcAft>
                <a:spcPts val="0"/>
              </a:spcAft>
              <a:buSzPts val="1100"/>
            </a:pPr>
            <a:r>
              <a:rPr lang="en-US" b="1" dirty="0">
                <a:solidFill>
                  <a:schemeClr val="bg2"/>
                </a:solidFill>
                <a:latin typeface="Montserrat SemiBold" pitchFamily="2" charset="77"/>
              </a:rPr>
              <a:t>Kenya:</a:t>
            </a:r>
            <a:r>
              <a:rPr lang="en-US" b="0" dirty="0">
                <a:solidFill>
                  <a:schemeClr val="bg2"/>
                </a:solidFill>
                <a:latin typeface="Montserrat SemiBold" pitchFamily="2" charset="77"/>
              </a:rPr>
              <a:t> Sheria ya kwanza ya ulinzi wa data ya Kenya ilianza kutumika mnamo Novemba 25, 2019. Sheria hii inawezesha utekelezaji wa Kifungu cha 31(c) na (d) cha Katiba ya Kenya ya 2010 inayotoa haki ya kuwa na siri. Sheria hii inampa mtu anayetambulishwa na data hizo haki ya kurekebisha data zenye makosa au za kupotosha, kufuta data zenye makosa au za kupotosha, na kusahihisha data zake, sawa na sheria ya GDPR ya Muungano wa Ulaya. Mtu anayedhibiti au kuchakata data ana wajibu wa kutoa njia ambazo mtu anayetambulishwa na data anaweza kuwasilisha maombi ya kurekebishwa kwa data hizo. Maelezo yaliyo katika Sehemu za 26, 27, 29, na 30 ni muhimu ili kutoa ridhaa ya ufahamu kabla ya kuchakatwa kwa data. Mtu anayetambulishwa na data anafaa kujulishwa kwamba data zake zinakusanywa, na wahusika wote ambao data hizo zimetumwa au zitatumwa kwao, pamoja na maelezo kuhusu mikakati iliyowekwa ya kudumisha usalama wa data. Sera ya kitaifa ya ulinzi wa data ya nchi ya Kenya hutoa maelezo kuhusu usimamizi wa data binafsi katika hatua zote za kuchakatwa kwa taarifa hizo na jinsi Serikali ya Kenya ilivyojitolea kulinda data binafsi, pamoja na data nyeti za siri.</a:t>
            </a:r>
          </a:p>
          <a:p>
            <a:pPr marL="171450" lvl="0" indent="-171450" algn="l" rtl="0">
              <a:lnSpc>
                <a:spcPct val="100000"/>
              </a:lnSpc>
              <a:spcBef>
                <a:spcPts val="0"/>
              </a:spcBef>
              <a:spcAft>
                <a:spcPts val="0"/>
              </a:spcAft>
              <a:buSzPts val="1100"/>
            </a:pPr>
            <a:r>
              <a:rPr lang="en-US" b="1" dirty="0">
                <a:solidFill>
                  <a:schemeClr val="bg2"/>
                </a:solidFill>
                <a:latin typeface="Montserrat SemiBold" pitchFamily="2" charset="77"/>
              </a:rPr>
              <a:t>Nigeria:</a:t>
            </a:r>
            <a:r>
              <a:rPr lang="en-US" b="0" dirty="0">
                <a:solidFill>
                  <a:schemeClr val="bg2"/>
                </a:solidFill>
                <a:latin typeface="Montserrat SemiBold" pitchFamily="2" charset="77"/>
              </a:rPr>
              <a:t> Kuna sheria ya ulinzi wa data nchini Nigeria inayojulikana kama Sheria ya Ulinzi wa Data ya Nigeria (NDPR) iliyotolewa na Wakala wa Taifa wa Maendeleo ya Habari na Teknolojia (NITDA) mnamo Januari 2019 ili kudhibiti jinsi data za raia na wakazi wa Nigeria zinavyokusanywa, kuchakatwa na kuhifadhiwa. Sheria hii pia hutumika kwa watu wote wanaotambulika kisheria ambao wanaishi nchini Nigeria au wanaishi nje ya Nigeria ila wana asili ya Nigeria. Ijapokuwa sheria ya NDPR haina orodha ya hali ambapo sheria hii haitatumika, haki yako ya kuwa na siri kwa mujibu wa Katiba ya Nigeria ya 1999 inaweza kuondolewa kwa ajili ya maslahi ya umma, usalama wa taifa, afya ya umma na katika utetezi wa mashtaka ya kisheria. Kwa hiyo, ingawa Sehemu ya 37 ya Katiba inasema kwamba siri za raia, nyumba zao, barua na mawasiliano ya simu inahakikishwa na kulindwa, Sehemu ya 45 ya Katiba inasema kuwa haki ya mtu ya kuwa na maisha ya siri inaweza kuondolewa kwa sababu ya kulinda maslahi ya umma na kulinda haki na uhuru wa watu wengine. Pia kuna vipengele vingine vya sheria vyenye sehemu mbalimbali ambavyo vinazungumzia ulinzi wa data wa raia wa Nigeria. Mfano ni Sehemu ya 8 ya Sheria ya Haki za Watoto ya 2003 na Sheria ya Ulinzi wa Wateja ya 2016. Sheria hizi zote zinalenga kuhakikisha kwamba haki ya kuhifadhiwa kwa data zako kwa njia salama, kwamba data zako zitatumiwa kwa njia halali, kupata maelezo kuhusu jinsi data zako zitakavyotumika na haki ya kurekebisha/kufuta data binafsi zinaheshimiwa.</a:t>
            </a:r>
          </a:p>
          <a:p>
            <a:pPr marL="171450" lvl="0" indent="-171450" algn="l" rtl="0">
              <a:lnSpc>
                <a:spcPct val="100000"/>
              </a:lnSpc>
              <a:spcBef>
                <a:spcPts val="0"/>
              </a:spcBef>
              <a:spcAft>
                <a:spcPts val="0"/>
              </a:spcAft>
              <a:buSzPts val="1100"/>
            </a:pPr>
            <a:r>
              <a:rPr lang="en-US" b="1" dirty="0">
                <a:solidFill>
                  <a:schemeClr val="bg2"/>
                </a:solidFill>
                <a:latin typeface="Montserrat SemiBold" pitchFamily="2" charset="77"/>
              </a:rPr>
              <a:t>Zambia:</a:t>
            </a:r>
            <a:r>
              <a:rPr lang="en-US" b="0" dirty="0">
                <a:solidFill>
                  <a:schemeClr val="bg2"/>
                </a:solidFill>
                <a:latin typeface="Montserrat SemiBold" pitchFamily="2" charset="77"/>
              </a:rPr>
              <a:t> Nchini Zambia, tuna haki zetu zinazosema kuwa tuna haki ya kutoruhusu data zetu kuhifadhiwa mtandaoni na tuna haki ya kuomba data hizo zifutwe.</a:t>
            </a: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endParaRPr>
          </a:p>
        </p:txBody>
      </p:sp>
      <p:sp>
        <p:nvSpPr>
          <p:cNvPr id="1654" name="Google Shape;1654;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7034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805"/>
              </a:spcBef>
              <a:spcAft>
                <a:spcPts val="0"/>
              </a:spcAft>
              <a:buClr>
                <a:schemeClr val="dk1"/>
              </a:buClr>
              <a:buSzPts val="1100"/>
              <a:buFont typeface="Arial"/>
              <a:buNone/>
            </a:pPr>
            <a:r>
              <a:rPr lang="en-US" b="1" u="sng" dirty="0">
                <a:solidFill>
                  <a:schemeClr val="bg2"/>
                </a:solidFill>
              </a:rPr>
              <a:t>Dondoo kwa Mkufunzi</a:t>
            </a:r>
          </a:p>
          <a:p>
            <a:pPr marL="0" lvl="0" indent="0" algn="l" rtl="0">
              <a:spcBef>
                <a:spcPts val="805"/>
              </a:spcBef>
              <a:spcAft>
                <a:spcPts val="0"/>
              </a:spcAft>
              <a:buClr>
                <a:schemeClr val="dk1"/>
              </a:buClr>
              <a:buSzPts val="1100"/>
              <a:buFont typeface="Arial"/>
              <a:buNone/>
            </a:pPr>
            <a:endParaRPr lang="en-US" b="1" dirty="0">
              <a:solidFill>
                <a:schemeClr val="bg2"/>
              </a:solidFill>
            </a:endParaRPr>
          </a:p>
          <a:p>
            <a:pPr marL="0" lvl="0" indent="0" algn="l" rtl="0">
              <a:spcBef>
                <a:spcPts val="805"/>
              </a:spcBef>
              <a:spcAft>
                <a:spcPts val="0"/>
              </a:spcAft>
              <a:buClr>
                <a:schemeClr val="dk1"/>
              </a:buClr>
              <a:buSzPts val="1100"/>
              <a:buFont typeface="Arial"/>
              <a:buNone/>
            </a:pPr>
            <a:r>
              <a:rPr lang="en-US" b="1" i="1" dirty="0">
                <a:solidFill>
                  <a:schemeClr val="bg2"/>
                </a:solidFill>
              </a:rPr>
              <a:t>Zoezi</a:t>
            </a:r>
          </a:p>
          <a:p>
            <a:pPr marL="0" lvl="0" indent="0" algn="l" rtl="0">
              <a:spcBef>
                <a:spcPts val="805"/>
              </a:spcBef>
              <a:spcAft>
                <a:spcPts val="0"/>
              </a:spcAft>
              <a:buClr>
                <a:schemeClr val="dk1"/>
              </a:buClr>
              <a:buSzPts val="1100"/>
              <a:buFont typeface="Arial"/>
              <a:buNone/>
            </a:pPr>
            <a:endParaRPr lang="en-US" b="1" dirty="0">
              <a:solidFill>
                <a:schemeClr val="bg2"/>
              </a:solidFill>
            </a:endParaRPr>
          </a:p>
          <a:p>
            <a:pPr marL="0" lvl="0" indent="0" algn="l" rtl="0">
              <a:spcBef>
                <a:spcPts val="805"/>
              </a:spcBef>
              <a:spcAft>
                <a:spcPts val="0"/>
              </a:spcAft>
              <a:buClr>
                <a:schemeClr val="dk1"/>
              </a:buClr>
              <a:buSzPts val="1100"/>
              <a:buFont typeface="Arial"/>
              <a:buNone/>
            </a:pPr>
            <a:r>
              <a:rPr lang="en-US" b="1" dirty="0">
                <a:solidFill>
                  <a:schemeClr val="bg2"/>
                </a:solidFill>
              </a:rPr>
              <a:t>WAAMBIE WANAFUNZI WAKO</a:t>
            </a:r>
          </a:p>
          <a:p>
            <a:pPr marL="0" lvl="0" indent="0" algn="l" rtl="0">
              <a:spcBef>
                <a:spcPts val="805"/>
              </a:spcBef>
              <a:spcAft>
                <a:spcPts val="0"/>
              </a:spcAft>
              <a:buClr>
                <a:schemeClr val="dk1"/>
              </a:buClr>
              <a:buSzPts val="1100"/>
              <a:buFont typeface="Arial"/>
              <a:buNone/>
            </a:pPr>
            <a:r>
              <a:rPr lang="en-US" dirty="0">
                <a:solidFill>
                  <a:schemeClr val="bg2"/>
                </a:solidFill>
              </a:rPr>
              <a:t>Sasa kwa kuwa tumejifunza kuhusu jinsi ambavyo taarifa zinazopatikana kwa umma zinavyoweza kuchangia maoni kuhusu watu wengine, hebu sasa tutumie maarifa ambayo mmejifunza hivi sasa. Katika muda wa dakika 30 zijazo, ukiwa peke yako, fanya zoezi lifuatalo.</a:t>
            </a:r>
          </a:p>
          <a:p>
            <a:pPr marL="0" lvl="0" indent="0" algn="l" rtl="0">
              <a:spcBef>
                <a:spcPts val="805"/>
              </a:spcBef>
              <a:spcAft>
                <a:spcPts val="0"/>
              </a:spcAft>
              <a:buClr>
                <a:schemeClr val="dk1"/>
              </a:buClr>
              <a:buSzPts val="1100"/>
              <a:buFont typeface="Arial"/>
              <a:buNone/>
            </a:pPr>
            <a:endParaRPr lang="en-US" dirty="0">
              <a:solidFill>
                <a:schemeClr val="bg2"/>
              </a:solidFill>
            </a:endParaRPr>
          </a:p>
          <a:p>
            <a:pPr marL="0" lvl="0" indent="0" algn="l" rtl="0">
              <a:spcBef>
                <a:spcPts val="805"/>
              </a:spcBef>
              <a:spcAft>
                <a:spcPts val="0"/>
              </a:spcAft>
              <a:buClr>
                <a:schemeClr val="dk1"/>
              </a:buClr>
              <a:buSzPts val="1100"/>
              <a:buFont typeface="Arial"/>
              <a:buNone/>
            </a:pPr>
            <a:r>
              <a:rPr lang="en-US" dirty="0">
                <a:solidFill>
                  <a:schemeClr val="bg2"/>
                </a:solidFill>
              </a:rPr>
              <a:t>Chagua mtu mashuhuri (mfano, mtu aliye katika tasnia ya muziki, filamu, televisheni, mwanasiasa, kiongozi wa kibiashara). Tafuta taarifa zinazopatikana kwa umma mtandaoni kuhusu mtu huyo na kwa mistari michache, eleza jinsi ambavyo taarifa hizo zimekusaidia kupata mtazamo kuhusu mtu huyo. </a:t>
            </a:r>
          </a:p>
          <a:p>
            <a:pPr marL="0" lvl="0" indent="0" algn="l" rtl="0">
              <a:spcBef>
                <a:spcPts val="805"/>
              </a:spcBef>
              <a:spcAft>
                <a:spcPts val="0"/>
              </a:spcAft>
              <a:buClr>
                <a:schemeClr val="dk1"/>
              </a:buClr>
              <a:buSzPts val="1100"/>
              <a:buFont typeface="Arial"/>
              <a:buNone/>
            </a:pPr>
            <a:endParaRPr lang="en-US" dirty="0">
              <a:solidFill>
                <a:schemeClr val="bg2"/>
              </a:solidFill>
            </a:endParaRPr>
          </a:p>
          <a:p>
            <a:pPr marL="0" lvl="0" indent="0" algn="l" rtl="0">
              <a:spcBef>
                <a:spcPts val="805"/>
              </a:spcBef>
              <a:spcAft>
                <a:spcPts val="0"/>
              </a:spcAft>
              <a:buClr>
                <a:schemeClr val="dk1"/>
              </a:buClr>
              <a:buSzPts val="1100"/>
              <a:buFont typeface="Arial"/>
              <a:buNone/>
            </a:pPr>
            <a:r>
              <a:rPr lang="en-US" dirty="0">
                <a:solidFill>
                  <a:schemeClr val="bg2"/>
                </a:solidFill>
              </a:rPr>
              <a:t>Kama ungeweza kumpa mtu huyu mapendekezo manne kuhusu jinsi maudhui kuhusu yeye yanavyoweza kupatikana mtandaoni kwa njia tofauti (mfano, kwa kubadilisha mipangilio binafsi, kubadilisha walengwa wa maudhui yake, kubadilisha kipengele fulani cha maudhui hayo) na/au maudhui yake yasiweze kupatikana kabisa (mfano, yafutwe au yaondolewe) ili kuboresha taswira ambayo mtu huyu anaonesha/jinsi watu wengine wanavyomchukulia mtandaoni, ungependekeza nini?</a:t>
            </a:r>
          </a:p>
          <a:p>
            <a:pPr marL="0" lvl="0" indent="0" algn="l" rtl="0">
              <a:spcBef>
                <a:spcPts val="805"/>
              </a:spcBef>
              <a:spcAft>
                <a:spcPts val="0"/>
              </a:spcAft>
              <a:buClr>
                <a:schemeClr val="dk1"/>
              </a:buClr>
              <a:buSzPts val="1100"/>
              <a:buFont typeface="Arial"/>
              <a:buNone/>
            </a:pPr>
            <a:endParaRPr lang="en-US" dirty="0">
              <a:solidFill>
                <a:schemeClr val="bg2"/>
              </a:solidFill>
            </a:endParaRPr>
          </a:p>
          <a:p>
            <a:pPr marL="0" lvl="0" indent="0" algn="l" rtl="0">
              <a:spcBef>
                <a:spcPts val="805"/>
              </a:spcBef>
              <a:spcAft>
                <a:spcPts val="0"/>
              </a:spcAft>
              <a:buClr>
                <a:schemeClr val="dk1"/>
              </a:buClr>
              <a:buSzPts val="1100"/>
              <a:buFont typeface="Arial"/>
              <a:buNone/>
            </a:pPr>
            <a:r>
              <a:rPr lang="en-US" dirty="0">
                <a:solidFill>
                  <a:schemeClr val="bg2"/>
                </a:solidFill>
              </a:rPr>
              <a:t>Wape wanafunzi dakika 30 ili wakamilishe zoezi hili.</a:t>
            </a:r>
          </a:p>
          <a:p>
            <a:pPr marL="0" lvl="0" indent="0" algn="l" rtl="0">
              <a:spcBef>
                <a:spcPts val="805"/>
              </a:spcBef>
              <a:spcAft>
                <a:spcPts val="0"/>
              </a:spcAft>
              <a:buClr>
                <a:schemeClr val="dk1"/>
              </a:buClr>
              <a:buSzPts val="1100"/>
              <a:buFont typeface="Arial"/>
              <a:buNone/>
            </a:pPr>
            <a:endParaRPr lang="sw-TZ" dirty="0">
              <a:solidFill>
                <a:schemeClr val="bg2"/>
              </a:solidFill>
            </a:endParaRPr>
          </a:p>
        </p:txBody>
      </p:sp>
    </p:spTree>
    <p:extLst>
      <p:ext uri="{BB962C8B-B14F-4D97-AF65-F5344CB8AC3E}">
        <p14:creationId xmlns:p14="http://schemas.microsoft.com/office/powerpoint/2010/main" val="1103125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u="sng" dirty="0">
                <a:solidFill>
                  <a:schemeClr val="bg2"/>
                </a:solidFill>
                <a:latin typeface="Montserrat SemiBold" pitchFamily="2" charset="77"/>
              </a:rPr>
              <a:t>Dondoo kwa Mkufunzi</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LENGO LA SOMO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Wanafunzi watafikiria kuhusu siri wakizingatia namna ambavyo wanasambaza taarifa na kuwasiliana na watu wengine mtandaoni, hasa kuhusu matumizi ya mitandao ya kijamii. Wataweza kueleza jinsi ya kuweka mipangilio binafsi kwenye mitandao ya kijamii na kujifunza jinsi ya kutumia vizuri mipangilio binafsi ya mtandaoni.</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MUDA UNAOKADIRIWA</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Saa 1 na Dakika 30</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SWALI MUHIMU</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Maudhui unayosambaza kwenye mitandao ya kijamii yanaweza kuwafikia watu wangapi?</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MATAYARISHO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Bandika vibao vya NINAKUBALI na SIKUBALI katika pande zilizoelekeana za chumba. </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Video iliyosambaa sana ambayo ina umuhimu katika jamii yako.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Kuna fursa za kubadilisha maudhui yako ili yaendane na mambo ambayo wanafunzi wako wanafahamu na pia muktadha wa eneo lenu. Fursa hizo zimebainishwa kama "Dondoo za Mwalimu." Tunapendekeza kwamba ulipitie somo mapema na uandae mifano kabla ya kuanza kwa somo.</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i="1" dirty="0">
                <a:solidFill>
                  <a:schemeClr val="bg2"/>
                </a:solidFill>
                <a:latin typeface="Montserrat SemiBold" pitchFamily="2" charset="77"/>
              </a:rPr>
              <a:t>HIARI:</a:t>
            </a:r>
            <a:r>
              <a:rPr lang="en-US" b="1" dirty="0">
                <a:solidFill>
                  <a:schemeClr val="bg2"/>
                </a:solidFill>
                <a:latin typeface="Montserrat SemiBold" pitchFamily="2" charset="77"/>
              </a:rPr>
              <a:t> USTADI WA ISTE DIGCITCOMMIT</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JUMUISHA: Niko tayari kusikiliza na kutambua mitazamo tofauti kwa heshima, na ninazungumza na watu wengine mtandaoni kwa heshima na kwa kuelewa hisia zao.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TAHADHARI: Ninatambua vyema shughuli zangu za mtandaoni na ninafahamu jinsi ya kuwa salama na jinsi ya kutengeneza mazingira salama kwa ajili ya wengine mtandaoni.</a:t>
            </a:r>
            <a:endParaRPr b="0" dirty="0">
              <a:solidFill>
                <a:schemeClr val="bg2"/>
              </a:solidFill>
              <a:latin typeface="Montserrat SemiBold" pitchFamily="2" charset="77"/>
            </a:endParaRPr>
          </a:p>
        </p:txBody>
      </p:sp>
      <p:sp>
        <p:nvSpPr>
          <p:cNvPr id="1463" name="Google Shape;1463;p8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1623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805"/>
              </a:spcBef>
              <a:spcAft>
                <a:spcPts val="0"/>
              </a:spcAft>
              <a:buClr>
                <a:schemeClr val="dk1"/>
              </a:buClr>
              <a:buSzPts val="1100"/>
              <a:buFont typeface="Arial"/>
              <a:buNone/>
            </a:pPr>
            <a:r>
              <a:rPr lang="en-US" b="1" u="sng" dirty="0">
                <a:solidFill>
                  <a:schemeClr val="bg2"/>
                </a:solidFill>
                <a:latin typeface="Montserrat SemiBold" pitchFamily="2" charset="77"/>
              </a:rPr>
              <a:t>Dondoo kwa Mkufunzi</a:t>
            </a:r>
          </a:p>
          <a:p>
            <a:pPr marL="0" lvl="0" indent="0" algn="l" rtl="0">
              <a:spcBef>
                <a:spcPts val="805"/>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i="0" dirty="0">
                <a:solidFill>
                  <a:schemeClr val="bg2"/>
                </a:solidFill>
                <a:latin typeface="Montserrat SemiBold" pitchFamily="2" charset="77"/>
              </a:rPr>
              <a:t>Matumizi ya Mitandao ya Kijamii</a:t>
            </a:r>
          </a:p>
          <a:p>
            <a:pPr marL="0" lvl="0" indent="0" algn="l" rtl="0">
              <a:spcBef>
                <a:spcPts val="805"/>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dirty="0">
                <a:solidFill>
                  <a:schemeClr val="bg2"/>
                </a:solidFill>
                <a:latin typeface="Montserrat SemiBold" pitchFamily="2" charset="77"/>
              </a:rPr>
              <a:t>DONDOO ZA MWALIMU</a:t>
            </a:r>
          </a:p>
          <a:p>
            <a:pPr marL="0" lvl="0" indent="0" algn="l" rtl="0">
              <a:spcBef>
                <a:spcPts val="805"/>
              </a:spcBef>
              <a:spcAft>
                <a:spcPts val="0"/>
              </a:spcAft>
              <a:buClr>
                <a:schemeClr val="dk1"/>
              </a:buClr>
              <a:buSzPts val="1100"/>
              <a:buFont typeface="Arial"/>
              <a:buNone/>
            </a:pPr>
            <a:r>
              <a:rPr lang="en-US" b="0" dirty="0">
                <a:solidFill>
                  <a:schemeClr val="bg2"/>
                </a:solidFill>
                <a:latin typeface="Montserrat SemiBold" pitchFamily="2" charset="77"/>
              </a:rPr>
              <a:t>Kabla ya zoezi hili, bandika vibao vya NINAKUBALI na SIKUBALI katika pande zinazoelekeana za chumba.</a:t>
            </a:r>
          </a:p>
          <a:p>
            <a:pPr marL="0" lvl="0" indent="0" algn="l" rtl="0">
              <a:spcBef>
                <a:spcPts val="805"/>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dirty="0">
                <a:solidFill>
                  <a:schemeClr val="bg2"/>
                </a:solidFill>
                <a:latin typeface="Montserrat SemiBold" pitchFamily="2" charset="77"/>
              </a:rPr>
              <a:t>WAAMBIE WANAFUNZI WAKO</a:t>
            </a:r>
          </a:p>
          <a:p>
            <a:pPr marL="0" lvl="0" indent="0" algn="l" rtl="0">
              <a:spcBef>
                <a:spcPts val="805"/>
              </a:spcBef>
              <a:spcAft>
                <a:spcPts val="0"/>
              </a:spcAft>
              <a:buClr>
                <a:schemeClr val="dk1"/>
              </a:buClr>
              <a:buSzPts val="1100"/>
              <a:buFont typeface="Arial"/>
              <a:buNone/>
            </a:pPr>
            <a:r>
              <a:rPr lang="en-US" b="0" dirty="0">
                <a:solidFill>
                  <a:schemeClr val="bg2"/>
                </a:solidFill>
                <a:latin typeface="Montserrat SemiBold" pitchFamily="2" charset="77"/>
              </a:rPr>
              <a:t>Wafahamishe wanafunzi kwamba baada ya kusoma kila kauli, wanafaa kusimama karibu na upande mmoja au wa pili kulingana na maoni waliyo nayo; wanafunzi wanaweza pia kusimama katikati mwa vibao hivyo viwili ikiwa hawana uhakika/hawajaamua.</a:t>
            </a:r>
          </a:p>
          <a:p>
            <a:pPr marL="0" lvl="0" indent="0" algn="l" rtl="0">
              <a:spcBef>
                <a:spcPts val="805"/>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dirty="0">
                <a:solidFill>
                  <a:schemeClr val="bg2"/>
                </a:solidFill>
                <a:latin typeface="Montserrat SemiBold" pitchFamily="2" charset="77"/>
              </a:rPr>
              <a:t>MAZUNGUMZO YA DARASANI</a:t>
            </a:r>
          </a:p>
          <a:p>
            <a:pPr marL="0" lvl="0" indent="0" algn="l" rtl="0">
              <a:spcBef>
                <a:spcPts val="805"/>
              </a:spcBef>
              <a:spcAft>
                <a:spcPts val="0"/>
              </a:spcAft>
              <a:buClr>
                <a:schemeClr val="dk1"/>
              </a:buClr>
              <a:buSzPts val="1100"/>
              <a:buFont typeface="Arial"/>
              <a:buNone/>
            </a:pPr>
            <a:r>
              <a:rPr lang="en-US" b="0" dirty="0">
                <a:solidFill>
                  <a:schemeClr val="bg2"/>
                </a:solidFill>
                <a:latin typeface="Montserrat SemiBold" pitchFamily="2" charset="77"/>
              </a:rPr>
              <a:t>Kati ya kauli moja na nyingine, waombe wanafunzi waelezee maoni yao na uendeshe mijadala mifupi kwenye kundi kuhusu kila mada.</a:t>
            </a:r>
          </a:p>
          <a:p>
            <a:pPr marL="0" lvl="0" indent="0" algn="l" rtl="0">
              <a:spcBef>
                <a:spcPts val="805"/>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dirty="0">
                <a:solidFill>
                  <a:schemeClr val="bg2"/>
                </a:solidFill>
                <a:latin typeface="Montserrat SemiBold" pitchFamily="2" charset="77"/>
              </a:rPr>
              <a:t>WAAMBIE WANAFUNZI WAKO</a:t>
            </a:r>
          </a:p>
          <a:p>
            <a:pPr marL="0" lvl="0" indent="0" algn="l" rtl="0">
              <a:spcBef>
                <a:spcPts val="805"/>
              </a:spcBef>
              <a:spcAft>
                <a:spcPts val="0"/>
              </a:spcAft>
              <a:buClr>
                <a:schemeClr val="dk1"/>
              </a:buClr>
              <a:buSzPts val="1100"/>
              <a:buFont typeface="Arial"/>
              <a:buNone/>
            </a:pPr>
            <a:r>
              <a:rPr lang="en-US" b="0" dirty="0">
                <a:solidFill>
                  <a:schemeClr val="bg2"/>
                </a:solidFill>
                <a:latin typeface="Montserrat SemiBold" pitchFamily="2" charset="77"/>
              </a:rPr>
              <a:t>Nitasoma kauli fulani. Kama unakubaliana nayo kwa asilimia 100, nenda kwenye kibao cha "NINAKUBALI". Kama hukubaliani nayo kabisa, nenda kwenye kibao cha "SIKUBALI". Ikiwa huna uhakika au hukubaliani nayo/huipingi kabisa, nenda katikati na usimame katika sehemu inayowakilisha msimamo wako vizuri zaidi.</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Nina akaunti katika mitandao ya kijamii kama vile Facebook, Twitter, Snapchat au Instagram.</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Ninatumia mitandao ya kijamii kila siku.</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Wasifu wangu wa mitandao ya kijamii — kwenye mitandao ya kijamii ninayotumia zaidi — uko wazi kwa umma.</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Nina marafiki/wafuasi/mtandao (yaani watu wa aina tofauti wanaopokea maudhui yangu) katika mitandao tofauti ya kijamii ninayotumia.</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Watu wa umri wangu wana njia tofauti ya kufikiria kuhusu taarifa zinazosambazwa katika mitandao ya kijamii ikilinganishwa na watu wazima.</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Ninatumia mitandao tofauti ya kijamii ili kuchapisha aina mahususi za maudhui.</a:t>
            </a:r>
          </a:p>
          <a:p>
            <a:pPr marL="0" lvl="0" indent="0" algn="l" rtl="0">
              <a:spcBef>
                <a:spcPts val="805"/>
              </a:spcBef>
              <a:spcAft>
                <a:spcPts val="0"/>
              </a:spcAft>
              <a:buClr>
                <a:schemeClr val="dk1"/>
              </a:buClr>
              <a:buSzPts val="1100"/>
              <a:buFont typeface="Arial"/>
              <a:buNone/>
            </a:pPr>
            <a:endParaRPr b="1" dirty="0">
              <a:solidFill>
                <a:schemeClr val="bg2"/>
              </a:solidFill>
              <a:latin typeface="Montserrat SemiBold" pitchFamily="2" charset="77"/>
            </a:endParaRPr>
          </a:p>
        </p:txBody>
      </p:sp>
      <p:sp>
        <p:nvSpPr>
          <p:cNvPr id="1474" name="Google Shape;1474;p8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2555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805"/>
              </a:spcBef>
              <a:spcAft>
                <a:spcPts val="0"/>
              </a:spcAft>
              <a:buClr>
                <a:schemeClr val="dk1"/>
              </a:buClr>
              <a:buSzPts val="1100"/>
              <a:buFont typeface="Arial"/>
              <a:buNone/>
            </a:pPr>
            <a:r>
              <a:rPr lang="en-US" sz="1100" b="1" i="0" u="sng" strike="noStrike" cap="none" dirty="0">
                <a:solidFill>
                  <a:schemeClr val="bg2"/>
                </a:solidFill>
                <a:effectLst/>
                <a:latin typeface="Arial"/>
                <a:ea typeface="Arial"/>
                <a:cs typeface="Arial"/>
                <a:sym typeface="Arial"/>
              </a:rPr>
              <a:t>Dondoo kwa Mkufunzi</a:t>
            </a:r>
          </a:p>
          <a:p>
            <a:pPr marL="0" lvl="0" indent="0" algn="l" rtl="0">
              <a:spcBef>
                <a:spcPts val="805"/>
              </a:spcBef>
              <a:spcAft>
                <a:spcPts val="0"/>
              </a:spcAft>
              <a:buClr>
                <a:schemeClr val="dk1"/>
              </a:buClr>
              <a:buSzPts val="1100"/>
              <a:buFont typeface="Arial"/>
              <a:buNone/>
            </a:pPr>
            <a:endParaRPr lang="en-US" sz="1100" b="1" i="0" u="none" strike="noStrike" cap="none" dirty="0">
              <a:solidFill>
                <a:schemeClr val="bg2"/>
              </a:solidFill>
              <a:effectLst/>
              <a:latin typeface="Arial"/>
              <a:ea typeface="Arial"/>
              <a:cs typeface="Arial"/>
              <a:sym typeface="Arial"/>
            </a:endParaRPr>
          </a:p>
          <a:p>
            <a:pPr marL="0" lvl="0" indent="0" algn="l" rtl="0">
              <a:spcBef>
                <a:spcPts val="805"/>
              </a:spcBef>
              <a:spcAft>
                <a:spcPts val="0"/>
              </a:spcAft>
              <a:buClr>
                <a:schemeClr val="dk1"/>
              </a:buClr>
              <a:buSzPts val="1100"/>
              <a:buFont typeface="Arial"/>
              <a:buNone/>
            </a:pPr>
            <a:r>
              <a:rPr lang="en-US" sz="1100" b="1" i="1" u="none" strike="noStrike" cap="none" dirty="0">
                <a:solidFill>
                  <a:schemeClr val="bg2"/>
                </a:solidFill>
                <a:effectLst/>
                <a:latin typeface="Arial"/>
                <a:ea typeface="Arial"/>
                <a:cs typeface="Arial"/>
                <a:sym typeface="Arial"/>
              </a:rPr>
              <a:t>Sehemu ya 1</a:t>
            </a:r>
          </a:p>
          <a:p>
            <a:pPr marL="0" lvl="0" indent="0" algn="l" rtl="0">
              <a:spcBef>
                <a:spcPts val="805"/>
              </a:spcBef>
              <a:spcAft>
                <a:spcPts val="0"/>
              </a:spcAft>
              <a:buClr>
                <a:schemeClr val="dk1"/>
              </a:buClr>
              <a:buSzPts val="1100"/>
              <a:buFont typeface="Arial"/>
              <a:buNone/>
            </a:pPr>
            <a:endParaRPr lang="en-US" sz="1100" b="1" i="0" u="none" strike="noStrike" cap="none" dirty="0">
              <a:solidFill>
                <a:schemeClr val="bg2"/>
              </a:solidFill>
              <a:effectLst/>
              <a:latin typeface="Arial"/>
              <a:ea typeface="Arial"/>
              <a:cs typeface="Arial"/>
              <a:sym typeface="Arial"/>
            </a:endParaRPr>
          </a:p>
          <a:p>
            <a:pPr marL="0" lvl="0" indent="0" algn="l" rtl="0">
              <a:spcBef>
                <a:spcPts val="805"/>
              </a:spcBef>
              <a:spcAft>
                <a:spcPts val="0"/>
              </a:spcAft>
              <a:buClr>
                <a:schemeClr val="dk1"/>
              </a:buClr>
              <a:buSzPts val="1100"/>
              <a:buFont typeface="Arial"/>
              <a:buNone/>
            </a:pPr>
            <a:r>
              <a:rPr lang="en-US" sz="1100" b="1" i="0" u="none" strike="noStrike" cap="none" dirty="0">
                <a:solidFill>
                  <a:schemeClr val="bg2"/>
                </a:solidFill>
                <a:effectLst/>
                <a:latin typeface="Arial"/>
                <a:ea typeface="Arial"/>
                <a:cs typeface="Arial"/>
                <a:sym typeface="Arial"/>
              </a:rPr>
              <a:t>WAAMBIE WANAFUNZI WAKO</a:t>
            </a:r>
          </a:p>
          <a:p>
            <a:pPr marL="0" lvl="0" indent="0" algn="l" rtl="0">
              <a:spcBef>
                <a:spcPts val="805"/>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Mitandao ya kijamii ni mifumo ya mtandaoni inayoweza kutumika kukutanisha na watu na kuwasiliana nao.</a:t>
            </a:r>
          </a:p>
          <a:p>
            <a:pPr marL="0" lvl="0" indent="0" algn="l" rtl="0">
              <a:spcBef>
                <a:spcPts val="805"/>
              </a:spcBef>
              <a:spcAft>
                <a:spcPts val="0"/>
              </a:spcAft>
              <a:buClr>
                <a:schemeClr val="dk1"/>
              </a:buClr>
              <a:buSzPts val="1100"/>
              <a:buFont typeface="Arial"/>
              <a:buNone/>
            </a:pPr>
            <a:endParaRPr lang="en-US" sz="1100" b="0" i="0" u="none" strike="noStrike" cap="none" dirty="0">
              <a:solidFill>
                <a:schemeClr val="bg2"/>
              </a:solidFill>
              <a:effectLst/>
              <a:latin typeface="Arial"/>
              <a:ea typeface="Arial"/>
              <a:cs typeface="Arial"/>
              <a:sym typeface="Arial"/>
            </a:endParaRPr>
          </a:p>
          <a:p>
            <a:pPr marL="0" lvl="0" indent="0" algn="l" rtl="0">
              <a:spcBef>
                <a:spcPts val="805"/>
              </a:spcBef>
              <a:spcAft>
                <a:spcPts val="0"/>
              </a:spcAft>
              <a:buClr>
                <a:schemeClr val="dk1"/>
              </a:buClr>
              <a:buSzPts val="1100"/>
              <a:buFont typeface="Arial"/>
              <a:buNone/>
            </a:pPr>
            <a:r>
              <a:rPr lang="en-US" sz="1100" b="1" i="0" u="none" strike="noStrike" cap="none" dirty="0">
                <a:solidFill>
                  <a:schemeClr val="bg2"/>
                </a:solidFill>
                <a:effectLst/>
                <a:latin typeface="Arial"/>
                <a:ea typeface="Arial"/>
                <a:cs typeface="Arial"/>
                <a:sym typeface="Arial"/>
              </a:rPr>
              <a:t>WAULIZE WANAFUNZI WAKO</a:t>
            </a:r>
          </a:p>
          <a:p>
            <a:pPr marL="171450" lvl="0"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Ni mitandao gani ya kijamii ambayo mmeisikia?</a:t>
            </a:r>
          </a:p>
          <a:p>
            <a:pPr marL="0" lvl="0" indent="0" algn="l" rtl="0">
              <a:spcBef>
                <a:spcPts val="805"/>
              </a:spcBef>
              <a:spcAft>
                <a:spcPts val="0"/>
              </a:spcAft>
              <a:buClr>
                <a:schemeClr val="dk1"/>
              </a:buClr>
              <a:buSzPts val="1100"/>
              <a:buFont typeface="Arial"/>
              <a:buNone/>
            </a:pPr>
            <a:endParaRPr lang="en-US" sz="1100" b="0" i="0" u="none" strike="noStrike" cap="none" dirty="0">
              <a:solidFill>
                <a:schemeClr val="bg2"/>
              </a:solidFill>
              <a:effectLst/>
              <a:latin typeface="Arial"/>
              <a:ea typeface="Arial"/>
              <a:cs typeface="Arial"/>
              <a:sym typeface="Arial"/>
            </a:endParaRPr>
          </a:p>
          <a:p>
            <a:pPr marL="0" lvl="0" indent="0" algn="l" rtl="0">
              <a:spcBef>
                <a:spcPts val="805"/>
              </a:spcBef>
              <a:spcAft>
                <a:spcPts val="0"/>
              </a:spcAft>
              <a:buClr>
                <a:schemeClr val="dk1"/>
              </a:buClr>
              <a:buSzPts val="1100"/>
              <a:buFont typeface="Arial"/>
              <a:buNone/>
            </a:pPr>
            <a:r>
              <a:rPr lang="en-US" sz="1100" b="1" i="1" u="none" strike="noStrike" cap="none" dirty="0">
                <a:solidFill>
                  <a:schemeClr val="bg2"/>
                </a:solidFill>
                <a:effectLst/>
                <a:latin typeface="Arial"/>
                <a:ea typeface="Arial"/>
                <a:cs typeface="Arial"/>
                <a:sym typeface="Arial"/>
              </a:rPr>
              <a:t>Sehemu ya 2</a:t>
            </a:r>
          </a:p>
          <a:p>
            <a:pPr marL="0" lvl="0" indent="0" algn="l" rtl="0">
              <a:spcBef>
                <a:spcPts val="805"/>
              </a:spcBef>
              <a:spcAft>
                <a:spcPts val="0"/>
              </a:spcAft>
              <a:buClr>
                <a:schemeClr val="dk1"/>
              </a:buClr>
              <a:buSzPts val="1100"/>
              <a:buFont typeface="Arial"/>
              <a:buNone/>
            </a:pPr>
            <a:endParaRPr lang="en-US" sz="1100" b="0" i="0" u="none" strike="noStrike" cap="none" dirty="0">
              <a:solidFill>
                <a:schemeClr val="bg2"/>
              </a:solidFill>
              <a:effectLst/>
              <a:latin typeface="Arial"/>
              <a:ea typeface="Arial"/>
              <a:cs typeface="Arial"/>
              <a:sym typeface="Arial"/>
            </a:endParaRPr>
          </a:p>
          <a:p>
            <a:pPr marL="0" lvl="0" indent="0" algn="l" rtl="0">
              <a:spcBef>
                <a:spcPts val="805"/>
              </a:spcBef>
              <a:spcAft>
                <a:spcPts val="0"/>
              </a:spcAft>
              <a:buClr>
                <a:schemeClr val="dk1"/>
              </a:buClr>
              <a:buSzPts val="1100"/>
              <a:buFont typeface="Arial"/>
              <a:buNone/>
            </a:pPr>
            <a:r>
              <a:rPr lang="en-US" sz="1100" b="1" i="0" u="none" strike="noStrike" cap="none" dirty="0">
                <a:solidFill>
                  <a:schemeClr val="bg2"/>
                </a:solidFill>
                <a:effectLst/>
                <a:latin typeface="Arial"/>
                <a:ea typeface="Arial"/>
                <a:cs typeface="Arial"/>
                <a:sym typeface="Arial"/>
              </a:rPr>
              <a:t>DONDOO KWA MWALIMU</a:t>
            </a:r>
          </a:p>
          <a:p>
            <a:pPr marL="0" lvl="0" indent="0" algn="l" rtl="0">
              <a:spcBef>
                <a:spcPts val="805"/>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Kabla ya zoezi lifuatalo, bandika vibao vya NINAKUBALI na SIKUBALI katika pande zinazoelekeana za chumba.</a:t>
            </a:r>
          </a:p>
          <a:p>
            <a:pPr marL="0" lvl="0" indent="0" algn="l" rtl="0">
              <a:spcBef>
                <a:spcPts val="805"/>
              </a:spcBef>
              <a:spcAft>
                <a:spcPts val="0"/>
              </a:spcAft>
              <a:buClr>
                <a:schemeClr val="dk1"/>
              </a:buClr>
              <a:buSzPts val="1100"/>
              <a:buFont typeface="Arial"/>
              <a:buNone/>
            </a:pPr>
            <a:endParaRPr lang="en-US" sz="1100" b="0" i="0" u="none" strike="noStrike" cap="none" dirty="0">
              <a:solidFill>
                <a:schemeClr val="bg2"/>
              </a:solidFill>
              <a:effectLst/>
              <a:latin typeface="Arial"/>
              <a:ea typeface="Arial"/>
              <a:cs typeface="Arial"/>
              <a:sym typeface="Arial"/>
            </a:endParaRPr>
          </a:p>
          <a:p>
            <a:pPr marL="0" lvl="0" indent="0" algn="l" rtl="0">
              <a:spcBef>
                <a:spcPts val="805"/>
              </a:spcBef>
              <a:spcAft>
                <a:spcPts val="0"/>
              </a:spcAft>
              <a:buClr>
                <a:schemeClr val="dk1"/>
              </a:buClr>
              <a:buSzPts val="1100"/>
              <a:buFont typeface="Arial"/>
              <a:buNone/>
            </a:pPr>
            <a:r>
              <a:rPr lang="en-US" sz="1100" b="1" i="0" u="none" strike="noStrike" cap="none" dirty="0">
                <a:solidFill>
                  <a:schemeClr val="bg2"/>
                </a:solidFill>
                <a:effectLst/>
                <a:latin typeface="Arial"/>
                <a:ea typeface="Arial"/>
                <a:cs typeface="Arial"/>
                <a:sym typeface="Arial"/>
              </a:rPr>
              <a:t>MAZUNGUMZO YA DARASANI</a:t>
            </a:r>
          </a:p>
          <a:p>
            <a:pPr marL="0" lvl="0" indent="0" algn="l" rtl="0">
              <a:spcBef>
                <a:spcPts val="805"/>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Wafahamishe wanafunzi kwamba baada ya kusoma kila kauli, wasimame karibu na upande mmoja au wa pili kulingana na maoni waliyo nayo. Wanafunzi wanaweza pia kusimama katikati ya vibao hivyo ikiwa hawana uhakika/hawajaamua. Kati ya kauli moja na nyingine, endesha majadiliano mafupi ukitumia maswali yaliyo chini ya kila kauli.</a:t>
            </a:r>
          </a:p>
          <a:p>
            <a:pPr marL="0" lvl="0" indent="0" algn="l" rtl="0">
              <a:spcBef>
                <a:spcPts val="805"/>
              </a:spcBef>
              <a:spcAft>
                <a:spcPts val="0"/>
              </a:spcAft>
              <a:buClr>
                <a:schemeClr val="dk1"/>
              </a:buClr>
              <a:buSzPts val="1100"/>
              <a:buFont typeface="Arial"/>
              <a:buNone/>
            </a:pPr>
            <a:endParaRPr lang="en-US" sz="1100" b="0" i="0" u="none" strike="noStrike" cap="none" dirty="0">
              <a:solidFill>
                <a:schemeClr val="bg2"/>
              </a:solidFill>
              <a:effectLst/>
              <a:latin typeface="Arial"/>
              <a:ea typeface="Arial"/>
              <a:cs typeface="Arial"/>
              <a:sym typeface="Arial"/>
            </a:endParaRPr>
          </a:p>
          <a:p>
            <a:pPr marL="0" lvl="0" indent="0" algn="l" rtl="0">
              <a:spcBef>
                <a:spcPts val="805"/>
              </a:spcBef>
              <a:spcAft>
                <a:spcPts val="0"/>
              </a:spcAft>
              <a:buClr>
                <a:schemeClr val="dk1"/>
              </a:buClr>
              <a:buSzPts val="1100"/>
              <a:buFont typeface="Arial"/>
              <a:buNone/>
            </a:pPr>
            <a:r>
              <a:rPr lang="en-US" sz="1100" b="1" i="0" u="none" strike="noStrike" cap="none" dirty="0">
                <a:solidFill>
                  <a:schemeClr val="bg2"/>
                </a:solidFill>
                <a:effectLst/>
                <a:latin typeface="Arial"/>
                <a:ea typeface="Arial"/>
                <a:cs typeface="Arial"/>
                <a:sym typeface="Arial"/>
              </a:rPr>
              <a:t>WAAMBIE WANAFUNZI WAKO</a:t>
            </a:r>
          </a:p>
          <a:p>
            <a:pPr marL="0" lvl="0" indent="0" algn="l" rtl="0">
              <a:spcBef>
                <a:spcPts val="805"/>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Nitasoma kauli fulani. Kama unakubaliana nayo kwa asilimia 100, nenda kwenye kibao cha "NINAKUBALI". Kama hukubaliani nayo kabisa, nenda kwenye kibao cha "SIKUBALI". Ikiwa huna uhakika au hukubaliani nayo/huipingi kabisa, nenda katikati na usimame katika sehemu inayowakilisha msimamo wako vizuri zaidi.</a:t>
            </a:r>
          </a:p>
          <a:p>
            <a:pPr marL="0" lvl="0" indent="0" algn="l" rtl="0">
              <a:spcBef>
                <a:spcPts val="805"/>
              </a:spcBef>
              <a:spcAft>
                <a:spcPts val="0"/>
              </a:spcAft>
              <a:buClr>
                <a:schemeClr val="dk1"/>
              </a:buClr>
              <a:buSzPts val="1100"/>
              <a:buFont typeface="Arial"/>
              <a:buNone/>
            </a:pPr>
            <a:endParaRPr lang="en-US" sz="1100" b="0" i="0" u="none" strike="noStrike" cap="none" dirty="0">
              <a:solidFill>
                <a:schemeClr val="bg2"/>
              </a:solidFill>
              <a:effectLst/>
              <a:latin typeface="Arial"/>
              <a:ea typeface="Arial"/>
              <a:cs typeface="Arial"/>
              <a:sym typeface="Arial"/>
            </a:endParaRPr>
          </a:p>
          <a:p>
            <a:pPr marL="0" lvl="0" indent="0" algn="l" rtl="0">
              <a:spcBef>
                <a:spcPts val="805"/>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Katika zoezi hili, fikiria kuhusu mitandao ya kijamii unayotumia zaidi.</a:t>
            </a:r>
          </a:p>
          <a:p>
            <a:pPr marL="0" lvl="0" indent="0" algn="l" rtl="0">
              <a:spcBef>
                <a:spcPts val="805"/>
              </a:spcBef>
              <a:spcAft>
                <a:spcPts val="0"/>
              </a:spcAft>
              <a:buClr>
                <a:schemeClr val="dk1"/>
              </a:buClr>
              <a:buSzPts val="1100"/>
              <a:buFont typeface="Arial"/>
              <a:buNone/>
            </a:pPr>
            <a:endParaRPr lang="en-US" sz="1100" b="0" i="0" u="none" strike="noStrike" cap="none" dirty="0">
              <a:solidFill>
                <a:schemeClr val="bg2"/>
              </a:solidFill>
              <a:effectLst/>
              <a:latin typeface="Arial"/>
              <a:ea typeface="Arial"/>
              <a:cs typeface="Arial"/>
              <a:sym typeface="Arial"/>
            </a:endParaRPr>
          </a:p>
          <a:p>
            <a:pPr marL="0" lvl="0" indent="0" algn="l" rtl="0">
              <a:spcBef>
                <a:spcPts val="805"/>
              </a:spcBef>
              <a:spcAft>
                <a:spcPts val="0"/>
              </a:spcAft>
              <a:buClr>
                <a:schemeClr val="dk1"/>
              </a:buClr>
              <a:buSzPts val="1100"/>
              <a:buFont typeface="Arial"/>
              <a:buNone/>
            </a:pPr>
            <a:r>
              <a:rPr lang="en-US" sz="1100" b="1" i="0" u="none" strike="noStrike" cap="none" dirty="0">
                <a:solidFill>
                  <a:schemeClr val="bg2"/>
                </a:solidFill>
                <a:effectLst/>
                <a:latin typeface="Arial"/>
                <a:ea typeface="Arial"/>
                <a:cs typeface="Arial"/>
                <a:sym typeface="Arial"/>
              </a:rPr>
              <a:t>WAULIZE WANAFUNZI WAKO</a:t>
            </a:r>
          </a:p>
          <a:p>
            <a:pPr marL="171450" lvl="0"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Mitandao yangu ya kijamii iko wazi kwa umma.</a:t>
            </a:r>
          </a:p>
          <a:p>
            <a:pPr marL="628650" lvl="1"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Je, hii inabadilisha namna ambavyo unachapisha maudhui mtandaoni? Kivipi? Au kama siyo, kwa nini siyo?</a:t>
            </a:r>
          </a:p>
          <a:p>
            <a:pPr marL="171450" lvl="0"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Mitandao yangu ya kijamii ni kwa ajili ya mawasiliano na marafiki/watu ninaofahamu vizuri sana tu.</a:t>
            </a:r>
          </a:p>
          <a:p>
            <a:pPr marL="628650" lvl="1"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Ni kwanini ulifanya uamuzi huu?</a:t>
            </a:r>
          </a:p>
          <a:p>
            <a:pPr marL="628650" lvl="1"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Je, ungechapisha maudhui tofauti kama kila mtu angeweza kuyaona? Ni maudhui ya aina gani?</a:t>
            </a:r>
          </a:p>
          <a:p>
            <a:pPr marL="171450" lvl="0"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Nina rafiki/mfuasi/mtu niliye na urafiki naye katika mitandao ya kijamii ambaye sijawahi kukutana naye ana kwa ana.</a:t>
            </a:r>
          </a:p>
          <a:p>
            <a:pPr marL="628650" lvl="1"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Kwa nini ukawa rafiki/mfuasi/uhusiano wa mtandaoni na mtu huyu? Je, ni mtu ambaye ulikutana naye mtandaoni au hamjawahi kuwa na mawasiliano yoyote hapo kabla?</a:t>
            </a:r>
          </a:p>
          <a:p>
            <a:pPr marL="628650" lvl="1"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Unawezaje kueleza uhusiano huo?</a:t>
            </a:r>
          </a:p>
          <a:p>
            <a:pPr marL="628650" lvl="1"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Kwa kuwa mnawasiliana mtandaoni tu, je, hii inaathiri jinsi mnavyowasiliana? Ni yapi baadhi ya manufaa ya mawasiliano ya aina hii? Ni changamoto zipi zinazoweza kujitokeza?</a:t>
            </a:r>
          </a:p>
          <a:p>
            <a:pPr marL="171450" lvl="0"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Ninakubali kila ombi la rafiki/mfuasi/mtandao ninalopata.</a:t>
            </a:r>
          </a:p>
          <a:p>
            <a:pPr marL="628650" lvl="1"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Ni yapi manufaa ya mtazamo huu? Ni changamoto zipi zinazoweza kujitokeza?</a:t>
            </a:r>
          </a:p>
          <a:p>
            <a:pPr marL="628650" lvl="1"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Je, maombi ya marafiki/wafuasi/wahusiani wa mtandaoni yana athari yoyote katika siri zako? Kama ndiyo, kwa namna gani? Kama siyo, kwa nini siyo?</a:t>
            </a:r>
          </a:p>
          <a:p>
            <a:pPr marL="171450" lvl="0"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Kila ninapokutana na watu wapya, ninawatumia ombi la urafiki/mfuasi/mahusiano ya mtandaoni.</a:t>
            </a:r>
          </a:p>
          <a:p>
            <a:pPr marL="628650" lvl="1"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Kwa nini hili ni wazo zuri/baya?</a:t>
            </a:r>
          </a:p>
          <a:p>
            <a:pPr marL="0" lvl="0" indent="0" algn="l" rtl="0">
              <a:spcBef>
                <a:spcPts val="805"/>
              </a:spcBef>
              <a:spcAft>
                <a:spcPts val="0"/>
              </a:spcAft>
              <a:buClr>
                <a:schemeClr val="dk1"/>
              </a:buClr>
              <a:buSzPts val="1100"/>
              <a:buFont typeface="Arial"/>
              <a:buNone/>
            </a:pPr>
            <a:endParaRPr lang="sw-TZ" sz="1100" b="0" i="0" u="none" strike="noStrike" cap="none" dirty="0">
              <a:solidFill>
                <a:schemeClr val="bg2"/>
              </a:solidFill>
              <a:effectLst/>
              <a:latin typeface="Arial"/>
              <a:ea typeface="Arial"/>
              <a:cs typeface="Arial"/>
              <a:sym typeface="Arial"/>
            </a:endParaRPr>
          </a:p>
        </p:txBody>
      </p:sp>
      <p:sp>
        <p:nvSpPr>
          <p:cNvPr id="1474" name="Google Shape;1474;p8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2526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u="sng" dirty="0">
                <a:solidFill>
                  <a:schemeClr val="bg2"/>
                </a:solidFill>
                <a:latin typeface="Montserrat SemiBold" pitchFamily="2" charset="77"/>
              </a:rPr>
              <a:t>Dondoo kwa Mkufunzi</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WAULIZE WANAFUNZI WAKO</a:t>
            </a:r>
          </a:p>
          <a:p>
            <a:pPr marL="171450" lvl="0" indent="-171450" algn="l" rtl="0">
              <a:lnSpc>
                <a:spcPct val="100000"/>
              </a:lnSpc>
              <a:spcBef>
                <a:spcPts val="0"/>
              </a:spcBef>
              <a:spcAft>
                <a:spcPts val="0"/>
              </a:spcAft>
              <a:buSzPts val="1100"/>
            </a:pPr>
            <a:r>
              <a:rPr lang="en-US" b="0" u="none" dirty="0">
                <a:solidFill>
                  <a:schemeClr val="bg2"/>
                </a:solidFill>
                <a:latin typeface="Montserrat SemiBold" pitchFamily="2" charset="77"/>
              </a:rPr>
              <a:t>Katika mtandao, mimi ni rafiki na mfuasi wa mtandaoni wa wazazi/walezi au walimu wangu.</a:t>
            </a:r>
          </a:p>
          <a:p>
            <a:pPr marL="628650" lvl="1" indent="-171450" algn="l" rtl="0">
              <a:lnSpc>
                <a:spcPct val="100000"/>
              </a:lnSpc>
              <a:spcBef>
                <a:spcPts val="0"/>
              </a:spcBef>
              <a:spcAft>
                <a:spcPts val="0"/>
              </a:spcAft>
              <a:buSzPts val="1100"/>
            </a:pPr>
            <a:r>
              <a:rPr lang="en-US" b="0" u="none" dirty="0">
                <a:solidFill>
                  <a:schemeClr val="bg2"/>
                </a:solidFill>
                <a:latin typeface="Montserrat SemiBold" pitchFamily="2" charset="77"/>
              </a:rPr>
              <a:t>Je, hii inabadilisha maudhui unayoposti?</a:t>
            </a:r>
          </a:p>
          <a:p>
            <a:pPr marL="628650" lvl="1" indent="-171450" algn="l" rtl="0">
              <a:lnSpc>
                <a:spcPct val="100000"/>
              </a:lnSpc>
              <a:spcBef>
                <a:spcPts val="0"/>
              </a:spcBef>
              <a:spcAft>
                <a:spcPts val="0"/>
              </a:spcAft>
              <a:buSzPts val="1100"/>
            </a:pPr>
            <a:r>
              <a:rPr lang="en-US" b="0" u="none" dirty="0">
                <a:solidFill>
                  <a:schemeClr val="bg2"/>
                </a:solidFill>
                <a:latin typeface="Montserrat SemiBold" pitchFamily="2" charset="77"/>
              </a:rPr>
              <a:t>Je, watu wazima hutoa maoni kuhusu mambo unayochapisha mtandaoni?</a:t>
            </a:r>
          </a:p>
          <a:p>
            <a:pPr marL="628650" lvl="1" indent="-171450" algn="l" rtl="0">
              <a:lnSpc>
                <a:spcPct val="100000"/>
              </a:lnSpc>
              <a:spcBef>
                <a:spcPts val="0"/>
              </a:spcBef>
              <a:spcAft>
                <a:spcPts val="0"/>
              </a:spcAft>
              <a:buSzPts val="1100"/>
            </a:pPr>
            <a:r>
              <a:rPr lang="en-US" b="0" u="none" dirty="0">
                <a:solidFill>
                  <a:schemeClr val="bg2"/>
                </a:solidFill>
                <a:latin typeface="Montserrat SemiBold" pitchFamily="2" charset="77"/>
              </a:rPr>
              <a:t>Kuna manufaa na/au changamoto zipi zinazoweza kutokea kutokana na kuwa na urafiki/wafuasi/wahusiani na wazazi/walezi au walimu wako?</a:t>
            </a:r>
          </a:p>
          <a:p>
            <a:pPr marL="171450" lvl="0" indent="-171450" algn="l" rtl="0">
              <a:lnSpc>
                <a:spcPct val="100000"/>
              </a:lnSpc>
              <a:spcBef>
                <a:spcPts val="0"/>
              </a:spcBef>
              <a:spcAft>
                <a:spcPts val="0"/>
              </a:spcAft>
              <a:buSzPts val="1100"/>
            </a:pPr>
            <a:r>
              <a:rPr lang="en-US" b="0" u="none" dirty="0">
                <a:solidFill>
                  <a:schemeClr val="bg2"/>
                </a:solidFill>
                <a:latin typeface="Montserrat SemiBold" pitchFamily="2" charset="77"/>
              </a:rPr>
              <a:t>Nimewahi kufuta watu kama marafiki/wafuasi/wahusiani wa mtandaoni.</a:t>
            </a:r>
          </a:p>
          <a:p>
            <a:pPr marL="628650" lvl="1" indent="-171450" algn="l" rtl="0">
              <a:lnSpc>
                <a:spcPct val="100000"/>
              </a:lnSpc>
              <a:spcBef>
                <a:spcPts val="0"/>
              </a:spcBef>
              <a:spcAft>
                <a:spcPts val="0"/>
              </a:spcAft>
              <a:buSzPts val="1100"/>
            </a:pPr>
            <a:r>
              <a:rPr lang="en-US" b="0" u="none" dirty="0">
                <a:solidFill>
                  <a:schemeClr val="bg2"/>
                </a:solidFill>
                <a:latin typeface="Montserrat SemiBold" pitchFamily="2" charset="77"/>
              </a:rPr>
              <a:t>Ni kwanini ulifanya uamuzi huu?</a:t>
            </a:r>
          </a:p>
          <a:p>
            <a:pPr marL="171450" lvl="0" indent="-171450" algn="l" rtl="0">
              <a:lnSpc>
                <a:spcPct val="100000"/>
              </a:lnSpc>
              <a:spcBef>
                <a:spcPts val="0"/>
              </a:spcBef>
              <a:spcAft>
                <a:spcPts val="0"/>
              </a:spcAft>
              <a:buSzPts val="1100"/>
            </a:pPr>
            <a:r>
              <a:rPr lang="en-US" b="0" u="none" dirty="0">
                <a:solidFill>
                  <a:schemeClr val="bg2"/>
                </a:solidFill>
                <a:latin typeface="Montserrat SemiBold" pitchFamily="2" charset="77"/>
              </a:rPr>
              <a:t>Mambo mengine kwenye wasifu wangu yanaweza kuonwa na marafiki wa marafiki zangu/watu ambao sina mahusiano nao ya moja kwa moja kwenye mitandao ya kijamii.</a:t>
            </a:r>
          </a:p>
          <a:p>
            <a:pPr marL="628650" lvl="1" indent="-171450" algn="l" rtl="0">
              <a:lnSpc>
                <a:spcPct val="100000"/>
              </a:lnSpc>
              <a:spcBef>
                <a:spcPts val="0"/>
              </a:spcBef>
              <a:spcAft>
                <a:spcPts val="0"/>
              </a:spcAft>
              <a:buSzPts val="1100"/>
            </a:pPr>
            <a:r>
              <a:rPr lang="en-US" b="0" u="none" dirty="0">
                <a:solidFill>
                  <a:schemeClr val="bg2"/>
                </a:solidFill>
                <a:latin typeface="Montserrat SemiBold" pitchFamily="2" charset="77"/>
              </a:rPr>
              <a:t>Ni mambo gani?</a:t>
            </a:r>
          </a:p>
          <a:p>
            <a:pPr marL="171450" lvl="0" indent="-171450" algn="l" rtl="0">
              <a:lnSpc>
                <a:spcPct val="100000"/>
              </a:lnSpc>
              <a:spcBef>
                <a:spcPts val="0"/>
              </a:spcBef>
              <a:spcAft>
                <a:spcPts val="0"/>
              </a:spcAft>
              <a:buSzPts val="1100"/>
            </a:pPr>
            <a:r>
              <a:rPr lang="en-US" b="0" u="none" dirty="0">
                <a:solidFill>
                  <a:schemeClr val="bg2"/>
                </a:solidFill>
                <a:latin typeface="Montserrat SemiBold" pitchFamily="2" charset="77"/>
              </a:rPr>
              <a:t>Nimeangalia na/au kubadilisha mipangilio yangu binafsi.</a:t>
            </a:r>
          </a:p>
          <a:p>
            <a:pPr marL="628650" lvl="1" indent="-171450" algn="l" rtl="0">
              <a:lnSpc>
                <a:spcPct val="100000"/>
              </a:lnSpc>
              <a:spcBef>
                <a:spcPts val="0"/>
              </a:spcBef>
              <a:spcAft>
                <a:spcPts val="0"/>
              </a:spcAft>
              <a:buSzPts val="1100"/>
            </a:pPr>
            <a:r>
              <a:rPr lang="en-US" b="0" u="none" dirty="0">
                <a:solidFill>
                  <a:schemeClr val="bg2"/>
                </a:solidFill>
                <a:latin typeface="Montserrat SemiBold" pitchFamily="2" charset="77"/>
              </a:rPr>
              <a:t>Kwa nini au kwa nini siyo?</a:t>
            </a:r>
          </a:p>
          <a:p>
            <a:pPr marL="628650" lvl="1" indent="-171450" algn="l" rtl="0">
              <a:lnSpc>
                <a:spcPct val="100000"/>
              </a:lnSpc>
              <a:spcBef>
                <a:spcPts val="0"/>
              </a:spcBef>
              <a:spcAft>
                <a:spcPts val="0"/>
              </a:spcAft>
              <a:buSzPts val="1100"/>
            </a:pPr>
            <a:r>
              <a:rPr lang="en-US" b="0" u="none" dirty="0">
                <a:solidFill>
                  <a:schemeClr val="bg2"/>
                </a:solidFill>
                <a:latin typeface="Montserrat SemiBold" pitchFamily="2" charset="77"/>
              </a:rPr>
              <a:t>Mipangilio hii binafsi ilikuwa rahisi au inachanganya? Ni nini kinachoweza kurahisisha kutazama/kubadilisha mipangilio hii?</a:t>
            </a: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endParaRPr>
          </a:p>
        </p:txBody>
      </p:sp>
      <p:sp>
        <p:nvSpPr>
          <p:cNvPr id="1474" name="Google Shape;1474;p8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9154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spcBef>
                <a:spcPts val="0"/>
              </a:spcBef>
              <a:spcAft>
                <a:spcPts val="0"/>
              </a:spcAft>
              <a:buClr>
                <a:schemeClr val="dk1"/>
              </a:buClr>
              <a:buSzPts val="1100"/>
              <a:buFont typeface="Arial"/>
              <a:buNone/>
            </a:pPr>
            <a:r>
              <a:rPr lang="en-US" b="1" u="sng" dirty="0">
                <a:solidFill>
                  <a:schemeClr val="bg2"/>
                </a:solidFill>
                <a:latin typeface="Montserrat SemiBold" pitchFamily="2" charset="77"/>
              </a:rPr>
              <a:t>Dondoo kwa Mkufunzi</a:t>
            </a:r>
          </a:p>
          <a:p>
            <a:pPr marL="0" marR="161925" lvl="0" indent="0" algn="l" rtl="0">
              <a:spcBef>
                <a:spcPts val="0"/>
              </a:spcBef>
              <a:spcAft>
                <a:spcPts val="0"/>
              </a:spcAft>
              <a:buClr>
                <a:schemeClr val="dk1"/>
              </a:buClr>
              <a:buSzPts val="1100"/>
              <a:buFont typeface="Arial"/>
              <a:buNone/>
            </a:pPr>
            <a:endParaRPr lang="en-US" b="1" u="sng"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u="none" dirty="0">
                <a:solidFill>
                  <a:schemeClr val="bg2"/>
                </a:solidFill>
                <a:latin typeface="Montserrat SemiBold" pitchFamily="2" charset="77"/>
              </a:rPr>
              <a:t>Mtandao Wako ni Mkubwa Kiasi Gani?</a:t>
            </a:r>
          </a:p>
          <a:p>
            <a:pPr marL="0" marR="161925" lvl="0" indent="0" algn="l" rtl="0">
              <a:spcBef>
                <a:spcPts val="0"/>
              </a:spcBef>
              <a:spcAft>
                <a:spcPts val="0"/>
              </a:spcAft>
              <a:buClr>
                <a:schemeClr val="dk1"/>
              </a:buClr>
              <a:buSzPts val="1100"/>
              <a:buFont typeface="Arial"/>
              <a:buNone/>
            </a:pPr>
            <a:endParaRPr lang="en-US" b="1" u="none"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i="1" u="none" dirty="0">
                <a:solidFill>
                  <a:schemeClr val="bg2"/>
                </a:solidFill>
                <a:latin typeface="Montserrat SemiBold" pitchFamily="2" charset="77"/>
              </a:rPr>
              <a:t>Sehemu ya 1</a:t>
            </a:r>
          </a:p>
          <a:p>
            <a:pPr marL="0" marR="161925" lvl="0" indent="0" algn="l" rtl="0">
              <a:spcBef>
                <a:spcPts val="0"/>
              </a:spcBef>
              <a:spcAft>
                <a:spcPts val="0"/>
              </a:spcAft>
              <a:buClr>
                <a:schemeClr val="dk1"/>
              </a:buClr>
              <a:buSzPts val="1100"/>
              <a:buFont typeface="Arial"/>
              <a:buNone/>
            </a:pPr>
            <a:endParaRPr lang="en-US" b="1" u="none"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u="none" dirty="0">
                <a:solidFill>
                  <a:schemeClr val="bg2"/>
                </a:solidFill>
                <a:latin typeface="Montserrat SemiBold" pitchFamily="2" charset="77"/>
              </a:rPr>
              <a:t>WAAMBIE WANAFUNZI WAKO</a:t>
            </a:r>
          </a:p>
          <a:p>
            <a:pPr marL="0" marR="161925" lvl="0" indent="0" algn="l" rtl="0">
              <a:spcBef>
                <a:spcPts val="0"/>
              </a:spcBef>
              <a:spcAft>
                <a:spcPts val="0"/>
              </a:spcAft>
              <a:buClr>
                <a:schemeClr val="dk1"/>
              </a:buClr>
              <a:buSzPts val="1100"/>
              <a:buFont typeface="Arial"/>
              <a:buNone/>
            </a:pPr>
            <a:r>
              <a:rPr lang="en-US" b="0" u="none" dirty="0">
                <a:solidFill>
                  <a:schemeClr val="bg2"/>
                </a:solidFill>
                <a:latin typeface="Montserrat SemiBold" pitchFamily="2" charset="77"/>
              </a:rPr>
              <a:t>Sasa tuzungumzie idadi ya watu wanaoweza kufikiwa na maudhui yako katika mitandao ya kijamii. Kuna njia mbili kuu za kusambaza maudhui (mfano, picha, video, chapisho la maandishi) ili kufikia walengwa. Maudhui yanaweza kusambazwa kwa walengwa halisi, ambao wanaweza kuwa marafiki/wafuasi/watu ulio na mahusiano nao kwenye tovuti fulani au pia inaweza kujumuisha marafiki wa marafiki zako. Pia, walengwa wa mwanzo wa maudhui yako wanaweza kusambaza maudhui hayo kwa marafiki/wafuasi/watu walio na mahusiano nao kwenye tovuti fulani.</a:t>
            </a:r>
          </a:p>
          <a:p>
            <a:pPr marL="0" marR="161925" lvl="0" indent="0" algn="l" rtl="0">
              <a:spcBef>
                <a:spcPts val="0"/>
              </a:spcBef>
              <a:spcAft>
                <a:spcPts val="0"/>
              </a:spcAft>
              <a:buClr>
                <a:schemeClr val="dk1"/>
              </a:buClr>
              <a:buSzPts val="1100"/>
              <a:buFont typeface="Arial"/>
              <a:buNone/>
            </a:pPr>
            <a:endParaRPr lang="en-US" b="0" u="none"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0" u="none" dirty="0">
                <a:solidFill>
                  <a:schemeClr val="bg2"/>
                </a:solidFill>
                <a:latin typeface="Montserrat SemiBold" pitchFamily="2" charset="77"/>
              </a:rPr>
              <a:t>Pengine utapendelea kuchagua walengwa wako wa moja kwa moja, lakini ni vigumu zaidi kudhibiti watu ambao walengwa wa maudhui yako watasambaza tena/watachapisha tena tena maudhui hayo.</a:t>
            </a:r>
          </a:p>
          <a:p>
            <a:pPr marL="0" marR="161925" lvl="0" indent="0" algn="l" rtl="0">
              <a:spcBef>
                <a:spcPts val="0"/>
              </a:spcBef>
              <a:spcAft>
                <a:spcPts val="0"/>
              </a:spcAft>
              <a:buClr>
                <a:schemeClr val="dk1"/>
              </a:buClr>
              <a:buSzPts val="1100"/>
              <a:buFont typeface="Arial"/>
              <a:buNone/>
            </a:pPr>
            <a:endParaRPr lang="en-US" b="0" u="none"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u="none" dirty="0">
                <a:solidFill>
                  <a:schemeClr val="bg2"/>
                </a:solidFill>
                <a:latin typeface="Montserrat SemiBold" pitchFamily="2" charset="77"/>
              </a:rPr>
              <a:t>WAULIZE WANAFUNZI WAKO</a:t>
            </a:r>
          </a:p>
          <a:p>
            <a:pPr marL="171450" marR="161925" lvl="0" indent="-171450" algn="l" rtl="0">
              <a:spcBef>
                <a:spcPts val="0"/>
              </a:spcBef>
              <a:spcAft>
                <a:spcPts val="0"/>
              </a:spcAft>
              <a:buClr>
                <a:schemeClr val="dk1"/>
              </a:buClr>
              <a:buSzPts val="1100"/>
            </a:pPr>
            <a:r>
              <a:rPr lang="en-US" b="0" u="none" dirty="0">
                <a:solidFill>
                  <a:schemeClr val="bg2"/>
                </a:solidFill>
                <a:latin typeface="Montserrat SemiBold" pitchFamily="2" charset="77"/>
              </a:rPr>
              <a:t>Chukulia kwamba unasambaza maudhui yako na marafiki/wafuasi/watu ulio na mahusiano nao kwenye tovuti fulani kisha maudhui hayo hayo pia yanasambazwa na walengwa wako na marafiki/wafuasi/watu walio na mahusiano nao kwenye tovuti fulani. Unadhani ni watu wangapi unaowasambazia maudhui yako?</a:t>
            </a:r>
          </a:p>
        </p:txBody>
      </p:sp>
      <p:sp>
        <p:nvSpPr>
          <p:cNvPr id="1654" name="Google Shape;1654;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77521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805"/>
              </a:spcBef>
              <a:spcAft>
                <a:spcPts val="0"/>
              </a:spcAft>
              <a:buClr>
                <a:schemeClr val="dk1"/>
              </a:buClr>
              <a:buSzPts val="1100"/>
              <a:buFont typeface="Arial"/>
              <a:buNone/>
            </a:pPr>
            <a:r>
              <a:rPr lang="en-US" b="1" u="sng" dirty="0">
                <a:solidFill>
                  <a:schemeClr val="bg2"/>
                </a:solidFill>
                <a:latin typeface="Montserrat SemiBold" pitchFamily="2" charset="77"/>
              </a:rPr>
              <a:t>Dondoo kwa Mkufunzi</a:t>
            </a:r>
          </a:p>
          <a:p>
            <a:pPr marL="0" lvl="0" indent="0" algn="l" rtl="0">
              <a:spcBef>
                <a:spcPts val="805"/>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i="1" dirty="0">
                <a:solidFill>
                  <a:schemeClr val="bg2"/>
                </a:solidFill>
                <a:latin typeface="Montserrat SemiBold" pitchFamily="2" charset="77"/>
              </a:rPr>
              <a:t>Sehemu ya 2</a:t>
            </a:r>
          </a:p>
          <a:p>
            <a:pPr marL="0" lvl="0" indent="0" algn="l" rtl="0">
              <a:spcBef>
                <a:spcPts val="805"/>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dirty="0">
                <a:solidFill>
                  <a:schemeClr val="bg2"/>
                </a:solidFill>
                <a:latin typeface="Montserrat SemiBold" pitchFamily="2" charset="77"/>
              </a:rPr>
              <a:t>MAZUNGUMZO YA DARASANI</a:t>
            </a:r>
          </a:p>
          <a:p>
            <a:pPr marL="0" lvl="0" indent="0" algn="l" rtl="0">
              <a:spcBef>
                <a:spcPts val="805"/>
              </a:spcBef>
              <a:spcAft>
                <a:spcPts val="0"/>
              </a:spcAft>
              <a:buClr>
                <a:schemeClr val="dk1"/>
              </a:buClr>
              <a:buSzPts val="1100"/>
              <a:buFont typeface="Arial"/>
              <a:buNone/>
            </a:pPr>
            <a:r>
              <a:rPr lang="en-US" b="0" dirty="0">
                <a:solidFill>
                  <a:schemeClr val="bg2"/>
                </a:solidFill>
                <a:latin typeface="Montserrat SemiBold" pitchFamily="2" charset="77"/>
              </a:rPr>
              <a:t>Andika milinganyo/matokeo yafuatayo kwenye ubao.</a:t>
            </a:r>
          </a:p>
          <a:p>
            <a:pPr marL="0" lvl="0" indent="0" algn="l" rtl="0">
              <a:spcBef>
                <a:spcPts val="805"/>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dirty="0">
                <a:solidFill>
                  <a:schemeClr val="bg2"/>
                </a:solidFill>
                <a:latin typeface="Montserrat SemiBold" pitchFamily="2" charset="77"/>
              </a:rPr>
              <a:t>WAAMBIE WANAFUNZI WAKO</a:t>
            </a:r>
          </a:p>
          <a:p>
            <a:pPr marL="0" lvl="0" indent="0" algn="l" rtl="0">
              <a:spcBef>
                <a:spcPts val="805"/>
              </a:spcBef>
              <a:spcAft>
                <a:spcPts val="0"/>
              </a:spcAft>
              <a:buClr>
                <a:schemeClr val="dk1"/>
              </a:buClr>
              <a:buSzPts val="1100"/>
              <a:buFont typeface="Arial"/>
              <a:buNone/>
            </a:pPr>
            <a:r>
              <a:rPr lang="en-US" b="0" dirty="0">
                <a:solidFill>
                  <a:schemeClr val="bg2"/>
                </a:solidFill>
                <a:latin typeface="Montserrat SemiBold" pitchFamily="2" charset="77"/>
              </a:rPr>
              <a:t>Hebu tufanye hesabu. Kwa mfano, ikiwa una marafiki/wafuasi/watu wawili ulio na mahusiano nao kwenye mitandao ya kijamii na kila mmoja wao ana marafiki/wafuasi/watu watatu walio na mahusiano nao kwenye tovuti hiyo. Basi ni watu wangapi, kwa ukadiriaji wa juu zaidi (marafiki/wafuasi/watu wengine wenye mahusiano nao kwenye tovuti hiyo huenda wakajirudia) wanaweza kuona maudhui uliyosambaza kwenye mitandao hiyo ya kijamii?</a:t>
            </a:r>
          </a:p>
          <a:p>
            <a:pPr marL="0" lvl="0" indent="0" algn="l" rtl="0">
              <a:spcBef>
                <a:spcPts val="805"/>
              </a:spcBef>
              <a:spcAft>
                <a:spcPts val="0"/>
              </a:spcAft>
              <a:buClr>
                <a:schemeClr val="dk1"/>
              </a:buClr>
              <a:buSzPts val="1100"/>
              <a:buFont typeface="Arial"/>
              <a:buNone/>
            </a:pPr>
            <a:endParaRPr b="1" dirty="0">
              <a:solidFill>
                <a:schemeClr val="bg2"/>
              </a:solidFill>
              <a:latin typeface="Montserrat SemiBold" pitchFamily="2" charset="77"/>
            </a:endParaRPr>
          </a:p>
        </p:txBody>
      </p:sp>
      <p:sp>
        <p:nvSpPr>
          <p:cNvPr id="1474" name="Google Shape;1474;p8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7988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spcBef>
                <a:spcPts val="0"/>
              </a:spcBef>
              <a:spcAft>
                <a:spcPts val="0"/>
              </a:spcAft>
              <a:buClr>
                <a:schemeClr val="dk1"/>
              </a:buClr>
              <a:buSzPts val="1100"/>
              <a:buFont typeface="Arial"/>
              <a:buNone/>
            </a:pPr>
            <a:r>
              <a:rPr lang="en-US" b="1" u="sng">
                <a:solidFill>
                  <a:schemeClr val="bg2"/>
                </a:solidFill>
                <a:latin typeface="Montserrat SemiBold" pitchFamily="2" charset="77"/>
              </a:rPr>
              <a:t>Dondoo </a:t>
            </a:r>
            <a:r>
              <a:rPr lang="en-US" b="1" u="sng" dirty="0" err="1">
                <a:solidFill>
                  <a:schemeClr val="bg2"/>
                </a:solidFill>
                <a:latin typeface="Montserrat SemiBold" pitchFamily="2" charset="77"/>
              </a:rPr>
              <a:t>kwa</a:t>
            </a:r>
            <a:r>
              <a:rPr lang="en-US" b="1" u="sng" dirty="0">
                <a:solidFill>
                  <a:schemeClr val="bg2"/>
                </a:solidFill>
                <a:latin typeface="Montserrat SemiBold" pitchFamily="2" charset="77"/>
              </a:rPr>
              <a:t> </a:t>
            </a:r>
            <a:r>
              <a:rPr lang="en-US" b="1" u="sng" dirty="0" err="1">
                <a:solidFill>
                  <a:schemeClr val="bg2"/>
                </a:solidFill>
                <a:latin typeface="Montserrat SemiBold" pitchFamily="2" charset="77"/>
              </a:rPr>
              <a:t>Mkufunzi</a:t>
            </a:r>
            <a:endParaRPr lang="en-US" b="1" u="sng"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sz="1100" b="1" i="0" u="none" strike="noStrike" cap="none" dirty="0">
                <a:solidFill>
                  <a:schemeClr val="bg2"/>
                </a:solidFill>
                <a:effectLst/>
                <a:latin typeface="Arial"/>
                <a:ea typeface="Arial"/>
                <a:cs typeface="Arial"/>
                <a:sym typeface="Arial"/>
              </a:rPr>
              <a:t>WAAMBIE WANAFUNZI WAKO</a:t>
            </a:r>
            <a:endParaRPr lang="en-US" sz="1100" b="0" i="0" u="none" strike="noStrike" cap="none" dirty="0">
              <a:solidFill>
                <a:schemeClr val="bg2"/>
              </a:solidFill>
              <a:effectLst/>
              <a:latin typeface="Arial"/>
              <a:ea typeface="Arial"/>
              <a:cs typeface="Arial"/>
              <a:sym typeface="Arial"/>
            </a:endParaRPr>
          </a:p>
          <a:p>
            <a:pPr marL="0" lvl="0" indent="0" algn="l" rtl="0">
              <a:spcBef>
                <a:spcPts val="805"/>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Jibu: 2 + 2 x 3 = 8</a:t>
            </a: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endParaRPr>
          </a:p>
        </p:txBody>
      </p:sp>
      <p:sp>
        <p:nvSpPr>
          <p:cNvPr id="1654" name="Google Shape;1654;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6744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u="sng" dirty="0">
                <a:solidFill>
                  <a:schemeClr val="bg2"/>
                </a:solidFill>
                <a:latin typeface="Montserrat SemiBold" pitchFamily="2" charset="77"/>
              </a:rPr>
              <a:t>Dondoo kwa Mkufunzi</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LENGO LA SOMO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Wanafunzi watafikiria kuhusu jinsi taarifa zinazopatikana mtandaoni huchangia maoni ya watu wengine juu yao. Watawajua wapokeaji wa aina tofauti wa taarifa za mtandaoni, kwa kuzingatia ni taarifa gani ambazo wangetaka zionekane wakati mtu anatafuta majina yao na kisha kujifunza njia mbalimbali za kushughulikia maudhui ya kwenye intaneti yanayowahusu ambayo hawapendi.</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MUDA UNAOKADIRIWA</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Saa 1 na Dakika 30</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SWALI MUHIMU</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Kulingana na taarifa zako zilizo mtandaoni, je, unawezaje kujua namna gani ambavyo watu wanakuchukulia? </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VIFAA</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"Unatakiwa Kufanya Nini?" Kitini</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"Unatakiwa Kufanya Nini?" Kitini - Nakala ya Mkufunzi </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MATAYARISHO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Chapisha kitini kimoja kwa kila mwanafunzi.</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Wanafunzi watahitaji intaneti kwa ajili ya somo hili.</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Kuna fursa za kubadilisha maudhui yako ili yaendane na mambo ambayo wanafunzi wako wanafahamu na pia muktadha wa eneo lenu. Fursa hizo zimebainishwa kama "Dondoo za Mwalimu." Tunapendekeza kwamba ulipitie somo mapema na uandae mifano kabla ya kuanza kwa somo.</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HIARI: USTADI WA ISTE DIGCITCOMMIT</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JUMUISHI: Niko tayari kusikiliza na kutambua mitazamo tofauti kwa heshima na ninazungumza na watu wengine mtandaoni kwa heshima na kwa kuelewa hisia zao.</a:t>
            </a: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endParaRPr>
          </a:p>
        </p:txBody>
      </p:sp>
      <p:sp>
        <p:nvSpPr>
          <p:cNvPr id="1463" name="Google Shape;1463;p8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805"/>
              </a:spcBef>
              <a:spcAft>
                <a:spcPts val="0"/>
              </a:spcAft>
              <a:buClr>
                <a:schemeClr val="dk1"/>
              </a:buClr>
              <a:buSzPts val="1100"/>
              <a:buFont typeface="Arial"/>
              <a:buNone/>
            </a:pPr>
            <a:r>
              <a:rPr lang="en-US" b="1" u="sng" dirty="0">
                <a:solidFill>
                  <a:schemeClr val="bg2"/>
                </a:solidFill>
                <a:latin typeface="Montserrat SemiBold" pitchFamily="2" charset="77"/>
              </a:rPr>
              <a:t>Dondoo kwa Mkufunzi</a:t>
            </a:r>
          </a:p>
          <a:p>
            <a:pPr marL="0" lvl="0" indent="0" algn="l" rtl="0">
              <a:spcBef>
                <a:spcPts val="805"/>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dirty="0">
                <a:solidFill>
                  <a:schemeClr val="bg2"/>
                </a:solidFill>
                <a:latin typeface="Montserrat SemiBold" pitchFamily="2" charset="77"/>
              </a:rPr>
              <a:t>WAAMBIE WANAFUNZI WAKO</a:t>
            </a:r>
          </a:p>
          <a:p>
            <a:pPr marL="0" lvl="0" indent="0" algn="l" rtl="0">
              <a:spcBef>
                <a:spcPts val="805"/>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0" dirty="0">
                <a:solidFill>
                  <a:schemeClr val="bg2"/>
                </a:solidFill>
                <a:latin typeface="Montserrat SemiBold" pitchFamily="2" charset="77"/>
              </a:rPr>
              <a:t>Ikiwa una marafiki/wafuasi/watu 10 ulio na urafiki nao kwenye mtandao ya kijamii na kila mmoja wao ana marafiki/wafuasi/watu 10 alio na urafiki nao. Basi kwa ukadiriaji wa juu zaidi ni watu wangapi wanaoweza kuona maudhui uliyosambaza kwenye mitandao hiyo ya kijamii?</a:t>
            </a:r>
          </a:p>
          <a:p>
            <a:pPr marL="0" lvl="0" indent="0" algn="l" rtl="0">
              <a:spcBef>
                <a:spcPts val="805"/>
              </a:spcBef>
              <a:spcAft>
                <a:spcPts val="0"/>
              </a:spcAft>
              <a:buClr>
                <a:schemeClr val="dk1"/>
              </a:buClr>
              <a:buSzPts val="1100"/>
              <a:buFont typeface="Arial"/>
              <a:buNone/>
            </a:pPr>
            <a:endParaRPr b="1" dirty="0">
              <a:solidFill>
                <a:schemeClr val="bg2"/>
              </a:solidFill>
              <a:latin typeface="Montserrat SemiBold" pitchFamily="2" charset="77"/>
            </a:endParaRPr>
          </a:p>
        </p:txBody>
      </p:sp>
      <p:sp>
        <p:nvSpPr>
          <p:cNvPr id="1474" name="Google Shape;1474;p8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3228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spcBef>
                <a:spcPts val="0"/>
              </a:spcBef>
              <a:spcAft>
                <a:spcPts val="0"/>
              </a:spcAft>
              <a:buClr>
                <a:schemeClr val="dk1"/>
              </a:buClr>
              <a:buSzPts val="1100"/>
              <a:buFont typeface="Arial"/>
              <a:buNone/>
            </a:pPr>
            <a:r>
              <a:rPr lang="en-US" b="1" u="sng">
                <a:solidFill>
                  <a:schemeClr val="bg2"/>
                </a:solidFill>
                <a:latin typeface="Montserrat SemiBold" pitchFamily="2" charset="77"/>
              </a:rPr>
              <a:t>Dondoo </a:t>
            </a:r>
            <a:r>
              <a:rPr lang="en-US" b="1" u="sng" dirty="0" err="1">
                <a:solidFill>
                  <a:schemeClr val="bg2"/>
                </a:solidFill>
                <a:latin typeface="Montserrat SemiBold" pitchFamily="2" charset="77"/>
              </a:rPr>
              <a:t>kwa</a:t>
            </a:r>
            <a:r>
              <a:rPr lang="en-US" b="1" u="sng" dirty="0">
                <a:solidFill>
                  <a:schemeClr val="bg2"/>
                </a:solidFill>
                <a:latin typeface="Montserrat SemiBold" pitchFamily="2" charset="77"/>
              </a:rPr>
              <a:t> </a:t>
            </a:r>
            <a:r>
              <a:rPr lang="en-US" b="1" u="sng" dirty="0" err="1">
                <a:solidFill>
                  <a:schemeClr val="bg2"/>
                </a:solidFill>
                <a:latin typeface="Montserrat SemiBold" pitchFamily="2" charset="77"/>
              </a:rPr>
              <a:t>Mkufunzi</a:t>
            </a:r>
            <a:endParaRPr lang="en-US" b="1"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sz="1100" b="1" i="0" u="none" strike="noStrike" cap="none" dirty="0">
                <a:solidFill>
                  <a:schemeClr val="bg2"/>
                </a:solidFill>
                <a:effectLst/>
                <a:latin typeface="Montserrat SemiBold" pitchFamily="2" charset="77"/>
                <a:ea typeface="Arial"/>
                <a:cs typeface="Arial"/>
                <a:sym typeface="Arial"/>
              </a:rPr>
              <a:t>WAAMBIE WANAFUNZI WAKO</a:t>
            </a:r>
          </a:p>
          <a:p>
            <a:pPr marL="0" lvl="0" indent="0" algn="l" rtl="0">
              <a:spcBef>
                <a:spcPts val="805"/>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Jibu: 10 + 10 x 10 = 110</a:t>
            </a:r>
            <a:endParaRPr lang="en-US" b="1" dirty="0">
              <a:solidFill>
                <a:schemeClr val="bg2"/>
              </a:solidFill>
              <a:latin typeface="Montserrat SemiBold" pitchFamily="2" charset="77"/>
            </a:endParaRPr>
          </a:p>
        </p:txBody>
      </p:sp>
      <p:sp>
        <p:nvSpPr>
          <p:cNvPr id="1654" name="Google Shape;1654;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5092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805"/>
              </a:spcBef>
              <a:spcAft>
                <a:spcPts val="0"/>
              </a:spcAft>
              <a:buClr>
                <a:schemeClr val="dk1"/>
              </a:buClr>
              <a:buSzPts val="1100"/>
              <a:buFont typeface="Arial"/>
              <a:buNone/>
            </a:pPr>
            <a:r>
              <a:rPr lang="en-US" b="1" u="sng">
                <a:solidFill>
                  <a:schemeClr val="bg2"/>
                </a:solidFill>
                <a:latin typeface="Montserrat SemiBold" pitchFamily="2" charset="77"/>
              </a:rPr>
              <a:t>Dondoo </a:t>
            </a:r>
            <a:r>
              <a:rPr lang="en-US" b="1" u="sng" dirty="0" err="1">
                <a:solidFill>
                  <a:schemeClr val="bg2"/>
                </a:solidFill>
                <a:latin typeface="Montserrat SemiBold" pitchFamily="2" charset="77"/>
              </a:rPr>
              <a:t>kwa</a:t>
            </a:r>
            <a:r>
              <a:rPr lang="en-US" b="1" u="sng" dirty="0">
                <a:solidFill>
                  <a:schemeClr val="bg2"/>
                </a:solidFill>
                <a:latin typeface="Montserrat SemiBold" pitchFamily="2" charset="77"/>
              </a:rPr>
              <a:t> </a:t>
            </a:r>
            <a:r>
              <a:rPr lang="en-US" b="1" u="sng" dirty="0" err="1">
                <a:solidFill>
                  <a:schemeClr val="bg2"/>
                </a:solidFill>
                <a:latin typeface="Montserrat SemiBold" pitchFamily="2" charset="77"/>
              </a:rPr>
              <a:t>Mkufunzi</a:t>
            </a:r>
            <a:endParaRPr lang="en-US" b="1"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sz="1100" b="1" i="0" u="none" strike="noStrike" cap="none" dirty="0">
                <a:solidFill>
                  <a:schemeClr val="bg2"/>
                </a:solidFill>
                <a:effectLst/>
                <a:latin typeface="Montserrat SemiBold" pitchFamily="2" charset="77"/>
                <a:ea typeface="Arial"/>
                <a:cs typeface="Arial"/>
                <a:sym typeface="Arial"/>
              </a:rPr>
              <a:t>WAAMBIE WANAFUNZI WAKO</a:t>
            </a:r>
          </a:p>
          <a:p>
            <a:pPr marL="0" lvl="0" indent="0" algn="l" rtl="0">
              <a:spcBef>
                <a:spcPts val="805"/>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Ikiwa una marafiki/wafuasi/watu 300 ulio na mahusiano nao kwenye mtandao wa kijamii na kila mmoja wao ana marafiki/wafuasi/watu 300 walio na mahusiano nao, basi kwa ukadiriaji wa juu zaidi, ni watu wangapi wanaoweza kuona maudhui uliyosambaza kwenye mtandao huo wa kijamii?</a:t>
            </a:r>
            <a:endParaRPr lang="en-US" sz="1100" b="1" i="0" u="none" strike="noStrike" cap="none" dirty="0">
              <a:solidFill>
                <a:schemeClr val="bg2"/>
              </a:solidFill>
              <a:effectLst/>
              <a:latin typeface="Montserrat SemiBold" pitchFamily="2" charset="77"/>
              <a:ea typeface="Arial"/>
              <a:cs typeface="Arial"/>
              <a:sym typeface="Arial"/>
            </a:endParaRPr>
          </a:p>
        </p:txBody>
      </p:sp>
      <p:sp>
        <p:nvSpPr>
          <p:cNvPr id="1474" name="Google Shape;1474;p8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787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spcBef>
                <a:spcPts val="0"/>
              </a:spcBef>
              <a:spcAft>
                <a:spcPts val="0"/>
              </a:spcAft>
              <a:buClr>
                <a:schemeClr val="dk1"/>
              </a:buClr>
              <a:buSzPts val="1100"/>
              <a:buFont typeface="Arial"/>
              <a:buNone/>
            </a:pPr>
            <a:r>
              <a:rPr lang="en-US" b="1" u="sng" dirty="0">
                <a:solidFill>
                  <a:schemeClr val="bg2"/>
                </a:solidFill>
                <a:latin typeface="Montserrat SemiBold" pitchFamily="2" charset="77"/>
              </a:rPr>
              <a:t>Dondoo kwa Mkufunzi</a:t>
            </a: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solidFill>
                  <a:schemeClr val="bg2"/>
                </a:solidFill>
                <a:latin typeface="Montserrat SemiBold" pitchFamily="2" charset="77"/>
              </a:rPr>
              <a:t>WAAMBIE WANAFUNZI WAKO</a:t>
            </a: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Jibu: 300 + 300 x 300 = 90,300</a:t>
            </a:r>
          </a:p>
          <a:p>
            <a:pPr marL="0" marR="161925" lvl="0" indent="0" algn="l" rtl="0">
              <a:spcBef>
                <a:spcPts val="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Hesabu hizo zimefanywa huku ikichukuliwa kwamba walengwa wa moja kwa moja wa maudhui yako huyasambaza kwa walengwa wao wa moja kwa moja. Lakini maudhui hayo hayasambazwi tena baada ya hapo. Hata hivyo, katika hali nyingi, maudhui yanaweza kusambazwa na watu zaidi mbali na makundi hayo mawili ya walengwa wa kwanza.</a:t>
            </a: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i="1" dirty="0">
                <a:solidFill>
                  <a:schemeClr val="bg2"/>
                </a:solidFill>
                <a:latin typeface="Montserrat SemiBold" pitchFamily="2" charset="77"/>
              </a:rPr>
              <a:t>Sehemu ya 3</a:t>
            </a: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solidFill>
                  <a:schemeClr val="bg2"/>
                </a:solidFill>
                <a:latin typeface="Montserrat SemiBold" pitchFamily="2" charset="77"/>
              </a:rPr>
              <a:t>WAULIZE WANAFUNZI WAKO</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Mtazamao wako ukoje juu ya uwezekano kwamba watu wengi sana ambao pengine huwajui (labda unajua baadhi ya marafiki wa marafiki zako) wanaweza kufahamu kwa urahisi sana kuhusu unayofanya mtandaoni? Jambo hili linaweza kuwa na athari gani mbaya na/au nzuri?</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Kwa nini suala hili ni muhimu?</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Je, suala hili linabadili jinsi unavyofikiria kuhusu kusambaza maudhui mtandaoni? Kwa nini au kwa nini siyo?</a:t>
            </a:r>
          </a:p>
          <a:p>
            <a:pPr marL="0" marR="161925" lvl="0" indent="0" algn="l" rtl="0">
              <a:spcBef>
                <a:spcPts val="0"/>
              </a:spcBef>
              <a:spcAft>
                <a:spcPts val="0"/>
              </a:spcAft>
              <a:buClr>
                <a:schemeClr val="dk1"/>
              </a:buClr>
              <a:buSzPts val="1100"/>
              <a:buFont typeface="Arial"/>
              <a:buNone/>
            </a:pPr>
            <a:endParaRPr b="1" dirty="0">
              <a:solidFill>
                <a:schemeClr val="bg2"/>
              </a:solidFill>
              <a:latin typeface="Montserrat SemiBold" pitchFamily="2" charset="77"/>
            </a:endParaRPr>
          </a:p>
        </p:txBody>
      </p:sp>
      <p:sp>
        <p:nvSpPr>
          <p:cNvPr id="1654" name="Google Shape;1654;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299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u="sng" dirty="0">
                <a:solidFill>
                  <a:schemeClr val="bg2"/>
                </a:solidFill>
                <a:latin typeface="Montserrat SemiBold" pitchFamily="2" charset="77"/>
              </a:rPr>
              <a:t>Dondoo kwa Mkufunzi</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Kusambaza Maudhui Mtandaoni</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i="1" dirty="0">
                <a:solidFill>
                  <a:schemeClr val="bg2"/>
                </a:solidFill>
                <a:latin typeface="Montserrat SemiBold" pitchFamily="2" charset="77"/>
              </a:rPr>
              <a:t>Mjadala wa 1</a:t>
            </a:r>
          </a:p>
          <a:p>
            <a:pPr marL="0" lvl="0" indent="0" algn="l" rtl="0">
              <a:lnSpc>
                <a:spcPct val="100000"/>
              </a:lnSpc>
              <a:spcBef>
                <a:spcPts val="0"/>
              </a:spcBef>
              <a:spcAft>
                <a:spcPts val="0"/>
              </a:spcAft>
              <a:buSzPts val="1100"/>
              <a:buNone/>
            </a:pPr>
            <a:endParaRPr lang="en-US" b="1" i="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WAAMBIE WANAFUNZI WAKO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Unaweza kusambaza maudhui mtandaoni ukilenga yawafikie walengwa mahususi. Hata hivyo, ukifanya maudhui hayo yaweze kuonekana na kila mtu, huenda yakawafikia watu ambao hukutarajia. Maudhui yaliyosambazwa mtandaoni yanaweza kusambaa kwa kasi katika mitandao ya kijamii, huku yakinakiliwa jinsi ulivyoyachapisha au pengine yakifanyiwa mabadiliko.</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WAULIZE WANAFUNZI WAKO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Kuna mtu yeyote anayeweza kufikiria kuhusu maudhui yaliyosambaa sana?</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Kama siyo, waulize kuhusu kichekesho, nyimbo/video zilizofanyiwa mabadiliko, au video maarufu ambazo wameona na/au kusambaza kwa marafiki zao.</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MAZUNGUMZO YA DARASANI</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Onesha mfano wa hivi sasa unaoendana na mazingira yako/mazingira ya wanafunzi wako/mazingira ya ukanda wako ili kueleza wazo hili zaidi.</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DONDOO KWA MWALIMU</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Mfano huo wa maudhui yaliyosambaa sana unaweza kurekebishwa ili kuendana na maudhui ya mazingira ya wanafunzi katika eneo unalofundisha. Mfano huu unalenga kuwaonesha wanafunzi maudhui yaliyosambaa sana mtandaoni ili kuwafundisha kwamba baada ya maudhui kuingia mtandaoni, huenda ikawa vigumu kudhibiti watu watakaoyaona. Kwa mfano:</a:t>
            </a:r>
          </a:p>
          <a:p>
            <a:pPr marL="171450" lvl="0" indent="-171450" algn="l" rtl="0">
              <a:lnSpc>
                <a:spcPct val="100000"/>
              </a:lnSpc>
              <a:spcBef>
                <a:spcPts val="0"/>
              </a:spcBef>
              <a:spcAft>
                <a:spcPts val="0"/>
              </a:spcAft>
              <a:buSzPts val="1100"/>
            </a:pPr>
            <a:r>
              <a:rPr lang="en-US" b="1" dirty="0">
                <a:solidFill>
                  <a:schemeClr val="bg2"/>
                </a:solidFill>
                <a:latin typeface="Montserrat SemiBold" pitchFamily="2" charset="77"/>
              </a:rPr>
              <a:t>Ghana:</a:t>
            </a:r>
            <a:r>
              <a:rPr lang="en-US" b="0" dirty="0">
                <a:solidFill>
                  <a:schemeClr val="bg2"/>
                </a:solidFill>
                <a:latin typeface="Montserrat SemiBold" pitchFamily="2" charset="77"/>
              </a:rPr>
              <a:t> #WasichanaWaTakoradi, kisa maarufu sana kuhusu kutekwa nyara kwa wasichana watatu. </a:t>
            </a:r>
          </a:p>
          <a:p>
            <a:pPr marL="171450" lvl="0" indent="-171450" algn="l" rtl="0">
              <a:lnSpc>
                <a:spcPct val="100000"/>
              </a:lnSpc>
              <a:spcBef>
                <a:spcPts val="0"/>
              </a:spcBef>
              <a:spcAft>
                <a:spcPts val="0"/>
              </a:spcAft>
              <a:buSzPts val="1100"/>
            </a:pPr>
            <a:r>
              <a:rPr lang="en-US" b="1" dirty="0">
                <a:solidFill>
                  <a:schemeClr val="bg2"/>
                </a:solidFill>
                <a:latin typeface="Montserrat SemiBold" pitchFamily="2" charset="77"/>
              </a:rPr>
              <a:t>Kenya:</a:t>
            </a:r>
            <a:r>
              <a:rPr lang="en-US" b="0" dirty="0">
                <a:solidFill>
                  <a:schemeClr val="bg2"/>
                </a:solidFill>
                <a:latin typeface="Montserrat SemiBold" pitchFamily="2" charset="77"/>
              </a:rPr>
              <a:t> Msanii wa nchi hiyo anayefahamika kama Embarambamba alichapisha video alipokuwa akijivingirisha kwenye matope na kufanya vitendo vya kushangaza. Kwa kuwa matendo haya yalikuwa ya kipekee sana, video zake zilisambaa sana na hata akapata fursa ya kuhojiwa katika kipindi cha televisheni nchini Kenya kinachojulikana kama "The Trend." </a:t>
            </a:r>
            <a:r>
              <a:rPr lang="en-US" b="0" u="sng" dirty="0">
                <a:solidFill>
                  <a:schemeClr val="bg2"/>
                </a:solidFill>
                <a:latin typeface="Montserrat SemiBold" pitchFamily="2" charset="77"/>
              </a:rPr>
              <a:t>https://www.facebook.com/benson.kimathi.7/videos/3651558584967261</a:t>
            </a:r>
          </a:p>
          <a:p>
            <a:pPr marL="171450" lvl="0" indent="-171450" algn="l" rtl="0">
              <a:lnSpc>
                <a:spcPct val="100000"/>
              </a:lnSpc>
              <a:spcBef>
                <a:spcPts val="0"/>
              </a:spcBef>
              <a:spcAft>
                <a:spcPts val="0"/>
              </a:spcAft>
              <a:buSzPts val="1100"/>
            </a:pPr>
            <a:r>
              <a:rPr lang="en-US" b="1" dirty="0">
                <a:solidFill>
                  <a:schemeClr val="bg2"/>
                </a:solidFill>
                <a:latin typeface="Montserrat SemiBold" pitchFamily="2" charset="77"/>
              </a:rPr>
              <a:t>Nigeria:</a:t>
            </a:r>
            <a:r>
              <a:rPr lang="en-US" b="0" dirty="0">
                <a:solidFill>
                  <a:schemeClr val="bg2"/>
                </a:solidFill>
                <a:latin typeface="Montserrat SemiBold" pitchFamily="2" charset="77"/>
              </a:rPr>
              <a:t> Picha hii maarufu iliyochapishwa kwenye Twitter ilisambaa sana. Ilianza tu kama chapisho la mtumiaji wa Twitter ambaye hakufahamu kwamba ingesambaa sana. </a:t>
            </a:r>
            <a:r>
              <a:rPr lang="en-US" b="0" u="sng" dirty="0">
                <a:solidFill>
                  <a:schemeClr val="bg2"/>
                </a:solidFill>
                <a:latin typeface="Montserrat SemiBold" pitchFamily="2" charset="77"/>
              </a:rPr>
              <a:t>https://twitter.com/EvansTed101/status/1391101386801229829 </a:t>
            </a:r>
          </a:p>
          <a:p>
            <a:pPr marL="171450" lvl="0" indent="-171450" algn="l" rtl="0">
              <a:lnSpc>
                <a:spcPct val="100000"/>
              </a:lnSpc>
              <a:spcBef>
                <a:spcPts val="0"/>
              </a:spcBef>
              <a:spcAft>
                <a:spcPts val="0"/>
              </a:spcAft>
              <a:buSzPts val="1100"/>
            </a:pPr>
            <a:r>
              <a:rPr lang="en-US" b="1" dirty="0">
                <a:solidFill>
                  <a:schemeClr val="bg2"/>
                </a:solidFill>
                <a:latin typeface="Montserrat SemiBold" pitchFamily="2" charset="77"/>
              </a:rPr>
              <a:t>Zambia:</a:t>
            </a:r>
            <a:r>
              <a:rPr lang="en-US" b="0" dirty="0">
                <a:solidFill>
                  <a:schemeClr val="bg2"/>
                </a:solidFill>
                <a:latin typeface="Montserrat SemiBold" pitchFamily="2" charset="77"/>
              </a:rPr>
              <a:t> Video ya Kevin Hart bandia ilisambaa sana nchini Zambia.</a:t>
            </a:r>
            <a:br>
              <a:rPr lang="en-US" b="0" dirty="0">
                <a:solidFill>
                  <a:schemeClr val="bg2"/>
                </a:solidFill>
                <a:latin typeface="Montserrat SemiBold" pitchFamily="2" charset="77"/>
              </a:rPr>
            </a:br>
            <a:r>
              <a:rPr lang="en-US" b="0" u="sng" dirty="0">
                <a:solidFill>
                  <a:schemeClr val="bg2"/>
                </a:solidFill>
                <a:latin typeface="Montserrat SemiBold" pitchFamily="2" charset="77"/>
              </a:rPr>
              <a:t>https://www.facebook.com/BET/posts/kevin-hart-has-a-zambian-look-alike-on-tiktok-named-john-that-goes-by-the-userna/10157655665450404/</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i="1" dirty="0">
                <a:solidFill>
                  <a:schemeClr val="bg2"/>
                </a:solidFill>
                <a:latin typeface="Montserrat SemiBold" pitchFamily="2" charset="77"/>
              </a:rPr>
              <a:t>Mjadala wa 2</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WAAMBIE WANAFUNZI WAKO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Maudhui yanayosambaa sana yanaweza kuwa na manufaa ikiwa unataka watu waifahamu kazi yako. Hata hivyo, taarifa zikiwafikia watu usiowakusudia zinaweza kusababisha unyanyasaji na dhuluma ya mtandaoni. Video ya siri ikivuja au kusambazwa bila ruhusa yako inaweza kukuharibia sifa.</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WAULIZE WANAFUNZI WAKO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Kuna njia zipi ambazo maudhui yaliyo mtandaoni yanayokuhusu yanaweza kusambazwa mbali na walengwa uliowalenga na hali hii inaweza kukuathiri vipi wewe na/au sifa yako?</a:t>
            </a: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endParaRPr>
          </a:p>
        </p:txBody>
      </p:sp>
      <p:sp>
        <p:nvSpPr>
          <p:cNvPr id="1654" name="Google Shape;1654;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5366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805"/>
              </a:spcBef>
              <a:spcAft>
                <a:spcPts val="0"/>
              </a:spcAft>
              <a:buClr>
                <a:schemeClr val="dk1"/>
              </a:buClr>
              <a:buSzPts val="1100"/>
              <a:buFont typeface="Arial"/>
              <a:buNone/>
            </a:pPr>
            <a:r>
              <a:rPr lang="en-US" b="1" u="sng" dirty="0">
                <a:solidFill>
                  <a:schemeClr val="bg2"/>
                </a:solidFill>
                <a:effectLst/>
              </a:rPr>
              <a:t>Dondoo kwa Mkufunzi</a:t>
            </a:r>
          </a:p>
          <a:p>
            <a:pPr marL="0" lvl="0" indent="0" algn="l" rtl="0">
              <a:spcBef>
                <a:spcPts val="805"/>
              </a:spcBef>
              <a:spcAft>
                <a:spcPts val="0"/>
              </a:spcAft>
              <a:buClr>
                <a:schemeClr val="dk1"/>
              </a:buClr>
              <a:buSzPts val="1100"/>
              <a:buFont typeface="Arial"/>
              <a:buNone/>
            </a:pPr>
            <a:endParaRPr lang="en-US" b="1" dirty="0">
              <a:solidFill>
                <a:schemeClr val="bg2"/>
              </a:solidFill>
              <a:effectLst/>
            </a:endParaRPr>
          </a:p>
          <a:p>
            <a:pPr marL="0" lvl="0" indent="0" algn="l" rtl="0">
              <a:spcBef>
                <a:spcPts val="805"/>
              </a:spcBef>
              <a:spcAft>
                <a:spcPts val="0"/>
              </a:spcAft>
              <a:buClr>
                <a:schemeClr val="dk1"/>
              </a:buClr>
              <a:buSzPts val="1100"/>
              <a:buFont typeface="Arial"/>
              <a:buNone/>
            </a:pPr>
            <a:r>
              <a:rPr lang="en-US" b="1" dirty="0">
                <a:solidFill>
                  <a:schemeClr val="bg2"/>
                </a:solidFill>
                <a:effectLst/>
              </a:rPr>
              <a:t>Jinsi ya kuchagua nini kionekane kwenye Mitandao ya Kijamii</a:t>
            </a:r>
          </a:p>
          <a:p>
            <a:pPr marL="0" lvl="0" indent="0" algn="l" rtl="0">
              <a:spcBef>
                <a:spcPts val="805"/>
              </a:spcBef>
              <a:spcAft>
                <a:spcPts val="0"/>
              </a:spcAft>
              <a:buClr>
                <a:schemeClr val="dk1"/>
              </a:buClr>
              <a:buSzPts val="1100"/>
              <a:buFont typeface="Arial"/>
              <a:buNone/>
            </a:pPr>
            <a:endParaRPr lang="en-US" b="1" dirty="0">
              <a:solidFill>
                <a:schemeClr val="bg2"/>
              </a:solidFill>
              <a:effectLst/>
            </a:endParaRPr>
          </a:p>
          <a:p>
            <a:pPr marL="0" lvl="0" indent="0" algn="l" rtl="0">
              <a:spcBef>
                <a:spcPts val="805"/>
              </a:spcBef>
              <a:spcAft>
                <a:spcPts val="0"/>
              </a:spcAft>
              <a:buClr>
                <a:schemeClr val="dk1"/>
              </a:buClr>
              <a:buSzPts val="1100"/>
              <a:buFont typeface="Arial"/>
              <a:buNone/>
            </a:pPr>
            <a:r>
              <a:rPr lang="en-US" b="1" i="1" dirty="0">
                <a:solidFill>
                  <a:schemeClr val="bg2"/>
                </a:solidFill>
                <a:effectLst/>
              </a:rPr>
              <a:t>Sehemu ya 1</a:t>
            </a:r>
          </a:p>
          <a:p>
            <a:pPr marL="0" lvl="0" indent="0" algn="l" rtl="0">
              <a:spcBef>
                <a:spcPts val="805"/>
              </a:spcBef>
              <a:spcAft>
                <a:spcPts val="0"/>
              </a:spcAft>
              <a:buClr>
                <a:schemeClr val="dk1"/>
              </a:buClr>
              <a:buSzPts val="1100"/>
              <a:buFont typeface="Arial"/>
              <a:buNone/>
            </a:pPr>
            <a:endParaRPr lang="en-US" b="1" i="1" dirty="0">
              <a:solidFill>
                <a:schemeClr val="bg2"/>
              </a:solidFill>
              <a:effectLst/>
            </a:endParaRPr>
          </a:p>
          <a:p>
            <a:pPr marL="0" lvl="0" indent="0" algn="l" rtl="0">
              <a:spcBef>
                <a:spcPts val="805"/>
              </a:spcBef>
              <a:spcAft>
                <a:spcPts val="0"/>
              </a:spcAft>
              <a:buClr>
                <a:schemeClr val="dk1"/>
              </a:buClr>
              <a:buSzPts val="1100"/>
              <a:buFont typeface="Arial"/>
              <a:buNone/>
            </a:pPr>
            <a:r>
              <a:rPr lang="en-US" b="1" dirty="0">
                <a:solidFill>
                  <a:schemeClr val="bg2"/>
                </a:solidFill>
                <a:effectLst/>
              </a:rPr>
              <a:t>WAAMBIE WANAFUNZI WAKO</a:t>
            </a:r>
          </a:p>
          <a:p>
            <a:pPr marL="0" lvl="0" indent="0" algn="l" rtl="0">
              <a:spcBef>
                <a:spcPts val="805"/>
              </a:spcBef>
              <a:spcAft>
                <a:spcPts val="0"/>
              </a:spcAft>
              <a:buClr>
                <a:schemeClr val="dk1"/>
              </a:buClr>
              <a:buSzPts val="1100"/>
              <a:buFont typeface="Arial"/>
              <a:buNone/>
            </a:pPr>
            <a:r>
              <a:rPr lang="en-US" b="0" dirty="0">
                <a:solidFill>
                  <a:schemeClr val="bg2"/>
                </a:solidFill>
                <a:effectLst/>
              </a:rPr>
              <a:t>Sasa kwa kuwa tumezungumzia baadhi ya sababu za kutopendelea kila unachofanya mtandaoni kiweze kuwa wazi kwa umma, basi tuzungumzie jinsi tunavyoweza kusimamia siri zetu mtandaoni.</a:t>
            </a:r>
          </a:p>
          <a:p>
            <a:pPr marL="0" lvl="0" indent="0" algn="l" rtl="0">
              <a:spcBef>
                <a:spcPts val="805"/>
              </a:spcBef>
              <a:spcAft>
                <a:spcPts val="0"/>
              </a:spcAft>
              <a:buClr>
                <a:schemeClr val="dk1"/>
              </a:buClr>
              <a:buSzPts val="1100"/>
              <a:buFont typeface="Arial"/>
              <a:buNone/>
            </a:pPr>
            <a:endParaRPr lang="en-US" b="0" dirty="0">
              <a:solidFill>
                <a:schemeClr val="bg2"/>
              </a:solidFill>
              <a:effectLst/>
            </a:endParaRPr>
          </a:p>
          <a:p>
            <a:pPr marL="0" lvl="0" indent="0" algn="l" rtl="0">
              <a:spcBef>
                <a:spcPts val="805"/>
              </a:spcBef>
              <a:spcAft>
                <a:spcPts val="0"/>
              </a:spcAft>
              <a:buClr>
                <a:schemeClr val="dk1"/>
              </a:buClr>
              <a:buSzPts val="1100"/>
              <a:buFont typeface="Arial"/>
              <a:buNone/>
            </a:pPr>
            <a:r>
              <a:rPr lang="en-US" b="1" i="1" dirty="0">
                <a:solidFill>
                  <a:schemeClr val="bg2"/>
                </a:solidFill>
                <a:effectLst/>
              </a:rPr>
              <a:t>Sehemu ya 2</a:t>
            </a:r>
          </a:p>
          <a:p>
            <a:pPr marL="0" lvl="0" indent="0" algn="l" rtl="0">
              <a:spcBef>
                <a:spcPts val="805"/>
              </a:spcBef>
              <a:spcAft>
                <a:spcPts val="0"/>
              </a:spcAft>
              <a:buClr>
                <a:schemeClr val="dk1"/>
              </a:buClr>
              <a:buSzPts val="1100"/>
              <a:buFont typeface="Arial"/>
              <a:buNone/>
            </a:pPr>
            <a:endParaRPr lang="en-US" b="1" dirty="0">
              <a:solidFill>
                <a:schemeClr val="bg2"/>
              </a:solidFill>
              <a:effectLst/>
            </a:endParaRPr>
          </a:p>
          <a:p>
            <a:pPr marL="0" lvl="0" indent="0" algn="l" rtl="0">
              <a:spcBef>
                <a:spcPts val="805"/>
              </a:spcBef>
              <a:spcAft>
                <a:spcPts val="0"/>
              </a:spcAft>
              <a:buClr>
                <a:schemeClr val="dk1"/>
              </a:buClr>
              <a:buSzPts val="1100"/>
              <a:buFont typeface="Arial"/>
              <a:buNone/>
            </a:pPr>
            <a:r>
              <a:rPr lang="en-US" b="1" dirty="0">
                <a:solidFill>
                  <a:schemeClr val="bg2"/>
                </a:solidFill>
                <a:effectLst/>
              </a:rPr>
              <a:t>MAZUNGUMZO YA DARASANI</a:t>
            </a:r>
          </a:p>
          <a:p>
            <a:pPr marL="0" lvl="0" indent="0" algn="l" rtl="0">
              <a:spcBef>
                <a:spcPts val="805"/>
              </a:spcBef>
              <a:spcAft>
                <a:spcPts val="0"/>
              </a:spcAft>
              <a:buClr>
                <a:schemeClr val="dk1"/>
              </a:buClr>
              <a:buSzPts val="1100"/>
              <a:buFont typeface="Arial"/>
              <a:buNone/>
            </a:pPr>
            <a:r>
              <a:rPr lang="en-US" b="0" dirty="0">
                <a:solidFill>
                  <a:schemeClr val="bg2"/>
                </a:solidFill>
                <a:effectLst/>
              </a:rPr>
              <a:t>Kati ya swali moja na lingine, toa ufafanuzi wa mjadala ukitumia kauli zinazofuata kila swali.</a:t>
            </a:r>
          </a:p>
          <a:p>
            <a:pPr marL="0" lvl="0" indent="0" algn="l" rtl="0">
              <a:spcBef>
                <a:spcPts val="805"/>
              </a:spcBef>
              <a:spcAft>
                <a:spcPts val="0"/>
              </a:spcAft>
              <a:buClr>
                <a:schemeClr val="dk1"/>
              </a:buClr>
              <a:buSzPts val="1100"/>
              <a:buFont typeface="Arial"/>
              <a:buNone/>
            </a:pPr>
            <a:endParaRPr lang="en-US" b="0" dirty="0">
              <a:solidFill>
                <a:schemeClr val="bg2"/>
              </a:solidFill>
              <a:effectLst/>
            </a:endParaRPr>
          </a:p>
          <a:p>
            <a:pPr marL="0" lvl="0" indent="0" algn="l" rtl="0">
              <a:spcBef>
                <a:spcPts val="805"/>
              </a:spcBef>
              <a:spcAft>
                <a:spcPts val="0"/>
              </a:spcAft>
              <a:buClr>
                <a:schemeClr val="dk1"/>
              </a:buClr>
              <a:buSzPts val="1100"/>
              <a:buFont typeface="Arial"/>
              <a:buNone/>
            </a:pPr>
            <a:r>
              <a:rPr lang="en-US" b="1" dirty="0">
                <a:solidFill>
                  <a:schemeClr val="bg2"/>
                </a:solidFill>
                <a:effectLst/>
              </a:rPr>
              <a:t>WAULIZE WANAFUNZI WAKO</a:t>
            </a:r>
          </a:p>
          <a:p>
            <a:pPr marL="171450" lvl="0" indent="-171450" algn="l" rtl="0">
              <a:spcBef>
                <a:spcPts val="805"/>
              </a:spcBef>
              <a:spcAft>
                <a:spcPts val="0"/>
              </a:spcAft>
              <a:buClr>
                <a:schemeClr val="dk1"/>
              </a:buClr>
              <a:buSzPts val="1100"/>
            </a:pPr>
            <a:r>
              <a:rPr lang="en-US" b="0" dirty="0">
                <a:solidFill>
                  <a:schemeClr val="bg2"/>
                </a:solidFill>
                <a:effectLst/>
              </a:rPr>
              <a:t>Je, ni muhimu kuwa na mipangilio tofauti binafsi kwa ajili ya taarifa za aina tofauti? Huenda ukachukulia kwamba taarifa tofauti zina viwango tofauti vya siri. Pengine ungetaka kuchapisha picha yenye uso wako, kuhusu mitazamo yako ya kisiasa au kidini, au kisa kuhusu video ya kuchekesha ili kuwafikia walengwa tofauti.</a:t>
            </a:r>
          </a:p>
          <a:p>
            <a:pPr marL="171450" lvl="0" indent="-171450" algn="l" rtl="0">
              <a:spcBef>
                <a:spcPts val="805"/>
              </a:spcBef>
              <a:spcAft>
                <a:spcPts val="0"/>
              </a:spcAft>
              <a:buClr>
                <a:schemeClr val="dk1"/>
              </a:buClr>
              <a:buSzPts val="1100"/>
            </a:pPr>
            <a:r>
              <a:rPr lang="en-US" b="0" dirty="0">
                <a:solidFill>
                  <a:schemeClr val="bg2"/>
                </a:solidFill>
                <a:effectLst/>
              </a:rPr>
              <a:t>Vipi kuhusu mipangilio binafsi tofauti kwa ajili ya watu tofauti? Kwa mfano, je, wazazi/walezi wako na marafiki zako huona maudhui sawa kwenye akaunti zako za mitandao ya kijamii? Pengine wanafunzi hawatataka jamaa zao waweze kuona machapisho yao lakini wangetaka marafiki zao watoe maoni kuhusu machapisho hayo.</a:t>
            </a:r>
          </a:p>
          <a:p>
            <a:pPr marL="171450" lvl="0" indent="-171450" algn="l" rtl="0">
              <a:spcBef>
                <a:spcPts val="805"/>
              </a:spcBef>
              <a:spcAft>
                <a:spcPts val="0"/>
              </a:spcAft>
              <a:buClr>
                <a:schemeClr val="dk1"/>
              </a:buClr>
              <a:buSzPts val="1100"/>
            </a:pPr>
            <a:r>
              <a:rPr lang="en-US" b="0" dirty="0">
                <a:solidFill>
                  <a:schemeClr val="bg2"/>
                </a:solidFill>
                <a:effectLst/>
              </a:rPr>
              <a:t>Je, unaweza kurudi nyuma na kupitia maudhui yote ambayo umeshirikishwa? Kwa nini au kwa nini siyo? Pengine utataka kuondoa maudhui yoyote ya kuaibisha (mfano, picha ambayo nywele zako hazipendezi au chapisho linalokuhusu ambalo hutaki lisambazwe). Katika mitandao mingine ya kijamii, kama vile Facebook, unaweza kubadilisha mipangilio yako ili kuweza kuidhinisha maudhui fulani kabla ya kuonekane kwenye wasifu wako. Unadhani hilo ni wazo zuri? Kwa nini au kwa nini siyo? Mifano ni kama kukusaidia kuepuka kuwa na maudhui ya aibu kwenye akaunti yako ya mitandao ya kijamii. Hata hivyo, kufanya hivyo hakuzuii mtu anayechapisha maudhui hayo asiyachapishe kwenye akaunti yake ili kuonekana na marafiki/wafuasi/watu alio na mahusiano nao kwenye mtandao huo wa kijamii.</a:t>
            </a:r>
          </a:p>
          <a:p>
            <a:pPr marL="171450" lvl="0" indent="-171450" algn="l" rtl="0">
              <a:spcBef>
                <a:spcPts val="805"/>
              </a:spcBef>
              <a:spcAft>
                <a:spcPts val="0"/>
              </a:spcAft>
              <a:buClr>
                <a:schemeClr val="dk1"/>
              </a:buClr>
              <a:buSzPts val="1100"/>
            </a:pPr>
            <a:r>
              <a:rPr lang="en-US" b="0" dirty="0">
                <a:solidFill>
                  <a:schemeClr val="bg2"/>
                </a:solidFill>
                <a:effectLst/>
              </a:rPr>
              <a:t>Kwa nini mtu angetaka kudhibiti watu wanaoweza kutazama taarifa zake? Unaweza kutoa mfano? Pengine hutaki watu wageni/watu usiowafahamu vizuri wawe marafiki/wafuasi/wahusiani wako katika mitandao ya kijamii au wakutumie ujumbe ambao hutaki.</a:t>
            </a:r>
          </a:p>
          <a:p>
            <a:pPr marL="171450" lvl="0" indent="-171450" algn="l" rtl="0">
              <a:spcBef>
                <a:spcPts val="805"/>
              </a:spcBef>
              <a:spcAft>
                <a:spcPts val="0"/>
              </a:spcAft>
              <a:buClr>
                <a:schemeClr val="dk1"/>
              </a:buClr>
              <a:buSzPts val="1100"/>
            </a:pPr>
            <a:r>
              <a:rPr lang="en-US" b="0" dirty="0">
                <a:solidFill>
                  <a:schemeClr val="bg2"/>
                </a:solidFill>
                <a:effectLst/>
              </a:rPr>
              <a:t>Je, wewe ni rafiki ya wafuasi/wahusiani wa wazazi/walezi wako katika mitandao ya kijamii? Walimu? Watu wengine wazima? Je, hali hii inabadilisha aina ya maudhui unayosambaza au watu unaoshiriki nao maudhui hayo? Je, wazazi/walezi au walimu wanahitaji kuwa marafiki za/ wafuasi wa/kuwa na mahusiano nawe katika mitandao ya kijamii ili kuona wasifu wako?</a:t>
            </a:r>
          </a:p>
          <a:p>
            <a:pPr marL="628650" lvl="1" indent="-171450" algn="l" rtl="0">
              <a:spcBef>
                <a:spcPts val="805"/>
              </a:spcBef>
              <a:spcAft>
                <a:spcPts val="0"/>
              </a:spcAft>
              <a:buClr>
                <a:schemeClr val="dk1"/>
              </a:buClr>
              <a:buSzPts val="1100"/>
            </a:pPr>
            <a:r>
              <a:rPr lang="en-US" b="0" dirty="0">
                <a:solidFill>
                  <a:schemeClr val="bg2"/>
                </a:solidFill>
                <a:effectLst/>
              </a:rPr>
              <a:t>Wanafunzi wanatakiwa kuzingatia ikiwa mipangilio yao binafsi inaruhusu watu wote kuona wasifu wao wa mitandao ya kijamii. Wasaidie kufikiria kuhusu njia nyingine ambazo wazazi/walezi au walimu wanaweza kuona wasifu wao.</a:t>
            </a:r>
          </a:p>
          <a:p>
            <a:pPr marL="171450" lvl="0" indent="-171450" algn="l" rtl="0">
              <a:spcBef>
                <a:spcPts val="805"/>
              </a:spcBef>
              <a:spcAft>
                <a:spcPts val="0"/>
              </a:spcAft>
              <a:buClr>
                <a:schemeClr val="dk1"/>
              </a:buClr>
              <a:buSzPts val="1100"/>
            </a:pPr>
            <a:r>
              <a:rPr lang="en-US" b="0" dirty="0">
                <a:solidFill>
                  <a:schemeClr val="bg2"/>
                </a:solidFill>
                <a:effectLst/>
              </a:rPr>
              <a:t>Vipi kuhusu kutumia mipangilio binafsi tofauti katika mitandao tofauti ya kijamii? Katika Twitter, machapisho yako huwa wazi kwa umma au ni ya siri? Ni watu wangapi wanaoweza kuona machapisho yako ya Snapchat?</a:t>
            </a:r>
          </a:p>
          <a:p>
            <a:pPr marL="171450" lvl="0" indent="-171450" algn="l" rtl="0">
              <a:spcBef>
                <a:spcPts val="805"/>
              </a:spcBef>
              <a:spcAft>
                <a:spcPts val="0"/>
              </a:spcAft>
              <a:buClr>
                <a:schemeClr val="dk1"/>
              </a:buClr>
              <a:buSzPts val="1100"/>
            </a:pPr>
            <a:r>
              <a:rPr lang="en-US" b="0" dirty="0">
                <a:solidFill>
                  <a:schemeClr val="bg2"/>
                </a:solidFill>
                <a:effectLst/>
              </a:rPr>
              <a:t>Ni watu wangapi wanaoweza kuona kile ulichoweka katika Instagram? Je, watu wengine wanaweza kutazama video zako katika YouTube? Mbali na picha ya wasifu wako, watu wanaweza kuona picha zako zingine katika Facebook? Ikiwa wanafunzi hawajui, waambie kuna mipangilio binafsi kwa ajili ya hayo yote.</a:t>
            </a:r>
          </a:p>
          <a:p>
            <a:pPr marL="171450" lvl="0" indent="-171450" algn="l" rtl="0">
              <a:spcBef>
                <a:spcPts val="805"/>
              </a:spcBef>
              <a:spcAft>
                <a:spcPts val="0"/>
              </a:spcAft>
              <a:buClr>
                <a:schemeClr val="dk1"/>
              </a:buClr>
              <a:buSzPts val="1100"/>
            </a:pPr>
            <a:r>
              <a:rPr lang="en-US" b="0" dirty="0">
                <a:solidFill>
                  <a:schemeClr val="bg2"/>
                </a:solidFill>
                <a:effectLst/>
              </a:rPr>
              <a:t>Unapochapisha maudhui katika Twitter, unatumia jina lako halisi au bandia? Kwa nini? Wanafunzi pengine hawataki watu wote wajue majina yao halisi. Katika hali hii, huenda wakatumia majina bandia.</a:t>
            </a:r>
          </a:p>
          <a:p>
            <a:pPr marL="0" lvl="0" indent="0" algn="l" rtl="0">
              <a:spcBef>
                <a:spcPts val="805"/>
              </a:spcBef>
              <a:spcAft>
                <a:spcPts val="0"/>
              </a:spcAft>
              <a:buClr>
                <a:schemeClr val="dk1"/>
              </a:buClr>
              <a:buSzPts val="1100"/>
              <a:buFont typeface="Arial"/>
              <a:buNone/>
            </a:pPr>
            <a:endParaRPr lang="sw-TZ" b="0" dirty="0">
              <a:solidFill>
                <a:schemeClr val="bg2"/>
              </a:solidFill>
              <a:effectLst/>
            </a:endParaRPr>
          </a:p>
        </p:txBody>
      </p:sp>
    </p:spTree>
    <p:extLst>
      <p:ext uri="{BB962C8B-B14F-4D97-AF65-F5344CB8AC3E}">
        <p14:creationId xmlns:p14="http://schemas.microsoft.com/office/powerpoint/2010/main" val="321234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spcBef>
                <a:spcPts val="0"/>
              </a:spcBef>
              <a:spcAft>
                <a:spcPts val="0"/>
              </a:spcAft>
              <a:buClr>
                <a:schemeClr val="dk1"/>
              </a:buClr>
              <a:buSzPts val="1100"/>
              <a:buFont typeface="Arial"/>
              <a:buNone/>
            </a:pPr>
            <a:r>
              <a:rPr lang="en-US" b="1" u="sng" dirty="0">
                <a:solidFill>
                  <a:schemeClr val="bg2"/>
                </a:solidFill>
                <a:latin typeface="Montserrat SemiBold" pitchFamily="2" charset="77"/>
              </a:rPr>
              <a:t>Dondoo kwa Mkufunzi</a:t>
            </a: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i="1" dirty="0">
                <a:solidFill>
                  <a:schemeClr val="bg2"/>
                </a:solidFill>
                <a:latin typeface="Montserrat SemiBold" pitchFamily="2" charset="77"/>
              </a:rPr>
              <a:t>Sehemu ya 3</a:t>
            </a: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solidFill>
                  <a:schemeClr val="bg2"/>
                </a:solidFill>
                <a:latin typeface="Montserrat SemiBold" pitchFamily="2" charset="77"/>
              </a:rPr>
              <a:t>MAZUNGUMZO YA DARASANI</a:t>
            </a: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Wapange wanafunzi katika makundi ya watu wawili wawili.</a:t>
            </a: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solidFill>
                  <a:schemeClr val="bg2"/>
                </a:solidFill>
                <a:latin typeface="Montserrat SemiBold" pitchFamily="2" charset="77"/>
              </a:rPr>
              <a:t>WAAMBIE WANAFUNZI WAKO</a:t>
            </a: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Tunafahamu kwamba mipangilio binafsi inaweza kuwa na utata. Katika makundi yenu ya watu wawili wawili, tumieni dakika chache kubuni swali au maoni kuhusu mipangilio binafsi.</a:t>
            </a: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solidFill>
                  <a:schemeClr val="bg2"/>
                </a:solidFill>
                <a:latin typeface="Montserrat SemiBold" pitchFamily="2" charset="77"/>
              </a:rPr>
              <a:t>MAZUNGUMZO YA DARASANI</a:t>
            </a: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Wape wanafunzi dakika tano ili wabuni swali au maoni kuhusu mipangilio binafsi. Waombe walishirikishe kundi zima kuhusu mambo waliyopata na kujibu kila swali walilotunga. Omba majibu kutoka kwa wanafunzi wengine kabla ya kutoa jibu lako. Ikiwa mna kompyuta au simu za mkononi zilizounganishwa kwenye intaneti, waoneshe jinsi ya kuthibiti mipangilio binafsi mtandaoni.</a:t>
            </a:r>
            <a:endParaRPr b="0" dirty="0">
              <a:solidFill>
                <a:schemeClr val="bg2"/>
              </a:solidFill>
              <a:latin typeface="Montserrat SemiBold" pitchFamily="2" charset="77"/>
            </a:endParaRPr>
          </a:p>
        </p:txBody>
      </p:sp>
      <p:sp>
        <p:nvSpPr>
          <p:cNvPr id="1654" name="Google Shape;1654;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8192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805"/>
              </a:spcBef>
              <a:spcAft>
                <a:spcPts val="0"/>
              </a:spcAft>
              <a:buClr>
                <a:schemeClr val="dk1"/>
              </a:buClr>
              <a:buSzPts val="1100"/>
              <a:buFont typeface="Arial"/>
              <a:buNone/>
            </a:pPr>
            <a:r>
              <a:rPr lang="en-US" b="1" dirty="0">
                <a:solidFill>
                  <a:schemeClr val="bg2"/>
                </a:solidFill>
              </a:rPr>
              <a:t>Dondoo kwa Mkufunzi</a:t>
            </a:r>
          </a:p>
          <a:p>
            <a:pPr marL="0" lvl="0" indent="0" algn="l" rtl="0">
              <a:spcBef>
                <a:spcPts val="805"/>
              </a:spcBef>
              <a:spcAft>
                <a:spcPts val="0"/>
              </a:spcAft>
              <a:buClr>
                <a:schemeClr val="dk1"/>
              </a:buClr>
              <a:buSzPts val="1100"/>
              <a:buFont typeface="Arial"/>
              <a:buNone/>
            </a:pPr>
            <a:endParaRPr lang="en-US" b="1" dirty="0">
              <a:solidFill>
                <a:schemeClr val="bg2"/>
              </a:solidFill>
            </a:endParaRPr>
          </a:p>
          <a:p>
            <a:pPr marL="0" lvl="0" indent="0" algn="l" rtl="0">
              <a:spcBef>
                <a:spcPts val="805"/>
              </a:spcBef>
              <a:spcAft>
                <a:spcPts val="0"/>
              </a:spcAft>
              <a:buClr>
                <a:schemeClr val="dk1"/>
              </a:buClr>
              <a:buSzPts val="1100"/>
              <a:buFont typeface="Arial"/>
              <a:buNone/>
            </a:pPr>
            <a:r>
              <a:rPr lang="en-US" b="1" dirty="0">
                <a:solidFill>
                  <a:schemeClr val="bg2"/>
                </a:solidFill>
              </a:rPr>
              <a:t>Zoezi</a:t>
            </a:r>
          </a:p>
          <a:p>
            <a:pPr marL="0" lvl="0" indent="0" algn="l" rtl="0">
              <a:spcBef>
                <a:spcPts val="805"/>
              </a:spcBef>
              <a:spcAft>
                <a:spcPts val="0"/>
              </a:spcAft>
              <a:buClr>
                <a:schemeClr val="dk1"/>
              </a:buClr>
              <a:buSzPts val="1100"/>
              <a:buFont typeface="Arial"/>
              <a:buNone/>
            </a:pPr>
            <a:endParaRPr lang="en-US" b="1" dirty="0">
              <a:solidFill>
                <a:schemeClr val="bg2"/>
              </a:solidFill>
            </a:endParaRPr>
          </a:p>
          <a:p>
            <a:pPr marL="0" lvl="0" indent="0" algn="l" rtl="0">
              <a:spcBef>
                <a:spcPts val="805"/>
              </a:spcBef>
              <a:spcAft>
                <a:spcPts val="0"/>
              </a:spcAft>
              <a:buClr>
                <a:schemeClr val="dk1"/>
              </a:buClr>
              <a:buSzPts val="1100"/>
              <a:buFont typeface="Arial"/>
              <a:buNone/>
            </a:pPr>
            <a:r>
              <a:rPr lang="en-US" b="1" dirty="0">
                <a:solidFill>
                  <a:schemeClr val="bg2"/>
                </a:solidFill>
              </a:rPr>
              <a:t>WAAMBIE WANAFUNZI WAKO</a:t>
            </a:r>
          </a:p>
          <a:p>
            <a:pPr marL="0" lvl="0" indent="0" algn="l" rtl="0">
              <a:spcBef>
                <a:spcPts val="805"/>
              </a:spcBef>
              <a:spcAft>
                <a:spcPts val="0"/>
              </a:spcAft>
              <a:buClr>
                <a:schemeClr val="dk1"/>
              </a:buClr>
              <a:buSzPts val="1100"/>
              <a:buFont typeface="Arial"/>
              <a:buNone/>
            </a:pPr>
            <a:r>
              <a:rPr lang="en-US" dirty="0">
                <a:solidFill>
                  <a:schemeClr val="bg2"/>
                </a:solidFill>
              </a:rPr>
              <a:t>Sasa kwa kuwa tumezungumzia siri katika mitandao ya kijamii, hebu tuendeleze somo hilo kwa kubuni mwongozo unaoweza kutumika kuwasaidia wengine kujifunza mambo ambayo mmejifunza sasa hivi.</a:t>
            </a:r>
          </a:p>
          <a:p>
            <a:pPr marL="0" lvl="0" indent="0" algn="l" rtl="0">
              <a:spcBef>
                <a:spcPts val="805"/>
              </a:spcBef>
              <a:spcAft>
                <a:spcPts val="0"/>
              </a:spcAft>
              <a:buClr>
                <a:schemeClr val="dk1"/>
              </a:buClr>
              <a:buSzPts val="1100"/>
              <a:buFont typeface="Arial"/>
              <a:buNone/>
            </a:pPr>
            <a:endParaRPr lang="en-US" dirty="0">
              <a:solidFill>
                <a:schemeClr val="bg2"/>
              </a:solidFill>
            </a:endParaRPr>
          </a:p>
          <a:p>
            <a:pPr marL="0" lvl="0" indent="0" algn="l" rtl="0">
              <a:spcBef>
                <a:spcPts val="805"/>
              </a:spcBef>
              <a:spcAft>
                <a:spcPts val="0"/>
              </a:spcAft>
              <a:buClr>
                <a:schemeClr val="dk1"/>
              </a:buClr>
              <a:buSzPts val="1100"/>
              <a:buFont typeface="Arial"/>
              <a:buNone/>
            </a:pPr>
            <a:r>
              <a:rPr lang="en-US" dirty="0">
                <a:solidFill>
                  <a:schemeClr val="bg2"/>
                </a:solidFill>
              </a:rPr>
              <a:t>Katika muda wa dakika 30 zijazo, ukiwa peke yako, tengeneza mwongozo mfupi wa kuwasaidia wengine:</a:t>
            </a:r>
          </a:p>
          <a:p>
            <a:pPr marL="171450" lvl="0" indent="-171450" algn="l" rtl="0">
              <a:spcBef>
                <a:spcPts val="805"/>
              </a:spcBef>
              <a:spcAft>
                <a:spcPts val="0"/>
              </a:spcAft>
              <a:buClr>
                <a:schemeClr val="dk1"/>
              </a:buClr>
              <a:buSzPts val="1100"/>
            </a:pPr>
            <a:r>
              <a:rPr lang="en-US" dirty="0">
                <a:solidFill>
                  <a:schemeClr val="bg2"/>
                </a:solidFill>
              </a:rPr>
              <a:t>Fikiria kuhusu walengwa wa machapisho yao katika mitandao ya kijamii.</a:t>
            </a:r>
          </a:p>
          <a:p>
            <a:pPr marL="171450" lvl="0" indent="-171450" algn="l" rtl="0">
              <a:spcBef>
                <a:spcPts val="805"/>
              </a:spcBef>
              <a:spcAft>
                <a:spcPts val="0"/>
              </a:spcAft>
              <a:buClr>
                <a:schemeClr val="dk1"/>
              </a:buClr>
              <a:buSzPts val="1100"/>
            </a:pPr>
            <a:r>
              <a:rPr lang="en-US" dirty="0">
                <a:solidFill>
                  <a:schemeClr val="bg2"/>
                </a:solidFill>
              </a:rPr>
              <a:t>Wafikirie kuhusu mambo ambayo wangependa yaonekane kwa umma na yale ambayo wangependa yawe ya siri na kwa sababu gani.</a:t>
            </a:r>
          </a:p>
          <a:p>
            <a:pPr marL="171450" lvl="0" indent="-171450" algn="l" rtl="0">
              <a:spcBef>
                <a:spcPts val="805"/>
              </a:spcBef>
              <a:spcAft>
                <a:spcPts val="0"/>
              </a:spcAft>
              <a:buClr>
                <a:schemeClr val="dk1"/>
              </a:buClr>
              <a:buSzPts val="1100"/>
            </a:pPr>
            <a:r>
              <a:rPr lang="en-US" dirty="0">
                <a:solidFill>
                  <a:schemeClr val="bg2"/>
                </a:solidFill>
              </a:rPr>
              <a:t>Zingatia sababu ambazo huenda zikawafanya kukagua na/au kubadilisha mipangilio yao binafsi katika mitandao ya kijamii.</a:t>
            </a:r>
          </a:p>
          <a:p>
            <a:pPr marL="171450" lvl="0" indent="-171450" algn="l" rtl="0">
              <a:spcBef>
                <a:spcPts val="805"/>
              </a:spcBef>
              <a:spcAft>
                <a:spcPts val="0"/>
              </a:spcAft>
              <a:buClr>
                <a:schemeClr val="dk1"/>
              </a:buClr>
              <a:buSzPts val="1100"/>
            </a:pPr>
            <a:r>
              <a:rPr lang="en-US" dirty="0">
                <a:solidFill>
                  <a:schemeClr val="bg2"/>
                </a:solidFill>
              </a:rPr>
              <a:t>Fikiria kuhusu jinsi wanavyoweza kuweka mipangilio binafsi tofauti kwa ajili ya maudhui tofauti na kwa nini wangetaka kufanya hivyo.</a:t>
            </a:r>
          </a:p>
          <a:p>
            <a:pPr marL="0" lvl="0" indent="0" algn="l" rtl="0">
              <a:spcBef>
                <a:spcPts val="805"/>
              </a:spcBef>
              <a:spcAft>
                <a:spcPts val="0"/>
              </a:spcAft>
              <a:buClr>
                <a:schemeClr val="dk1"/>
              </a:buClr>
              <a:buSzPts val="1100"/>
              <a:buFont typeface="Arial"/>
              <a:buNone/>
            </a:pPr>
            <a:endParaRPr lang="en-US" dirty="0">
              <a:solidFill>
                <a:schemeClr val="bg2"/>
              </a:solidFill>
            </a:endParaRPr>
          </a:p>
          <a:p>
            <a:pPr marL="0" lvl="0" indent="0" algn="l" rtl="0">
              <a:spcBef>
                <a:spcPts val="805"/>
              </a:spcBef>
              <a:spcAft>
                <a:spcPts val="0"/>
              </a:spcAft>
              <a:buClr>
                <a:schemeClr val="dk1"/>
              </a:buClr>
              <a:buSzPts val="1100"/>
              <a:buFont typeface="Arial"/>
              <a:buNone/>
            </a:pPr>
            <a:r>
              <a:rPr lang="en-US" dirty="0">
                <a:solidFill>
                  <a:schemeClr val="bg2"/>
                </a:solidFill>
              </a:rPr>
              <a:t>Mwongozo huu unaweza kuchukua muundo wowote unaotaka. Unaweza kuandika mwongozo wa maandishi wa hatua kwa hatua, na kuutengeneza kama "mwongozo wa mtumiaji", ukijumuisha picha au chati ya mtiririko wa hatua, au utumie mbinu nyingine yoyote ambayo unafikiria inaweza kuwasaidia wengine kujifunza mambo haya; una uhuru wa kuwa mbunifu! </a:t>
            </a:r>
          </a:p>
          <a:p>
            <a:pPr marL="0" lvl="0" indent="0" algn="l" rtl="0">
              <a:spcBef>
                <a:spcPts val="805"/>
              </a:spcBef>
              <a:spcAft>
                <a:spcPts val="0"/>
              </a:spcAft>
              <a:buClr>
                <a:schemeClr val="dk1"/>
              </a:buClr>
              <a:buSzPts val="1100"/>
              <a:buFont typeface="Arial"/>
              <a:buNone/>
            </a:pPr>
            <a:endParaRPr lang="en-US" dirty="0">
              <a:solidFill>
                <a:schemeClr val="bg2"/>
              </a:solidFill>
            </a:endParaRPr>
          </a:p>
          <a:p>
            <a:pPr marL="0" lvl="0" indent="0" algn="l" rtl="0">
              <a:spcBef>
                <a:spcPts val="805"/>
              </a:spcBef>
              <a:spcAft>
                <a:spcPts val="0"/>
              </a:spcAft>
              <a:buClr>
                <a:schemeClr val="dk1"/>
              </a:buClr>
              <a:buSzPts val="1100"/>
              <a:buFont typeface="Arial"/>
              <a:buNone/>
            </a:pPr>
            <a:r>
              <a:rPr lang="en-US" dirty="0">
                <a:solidFill>
                  <a:schemeClr val="bg2"/>
                </a:solidFill>
              </a:rPr>
              <a:t>Katika mwongozo huo, pia hakikisha kwamba:</a:t>
            </a:r>
          </a:p>
          <a:p>
            <a:pPr marL="171450" lvl="0" indent="-171450" algn="l" rtl="0">
              <a:spcBef>
                <a:spcPts val="805"/>
              </a:spcBef>
              <a:spcAft>
                <a:spcPts val="0"/>
              </a:spcAft>
              <a:buClr>
                <a:schemeClr val="dk1"/>
              </a:buClr>
              <a:buSzPts val="1100"/>
            </a:pPr>
            <a:r>
              <a:rPr lang="en-US" dirty="0">
                <a:solidFill>
                  <a:schemeClr val="bg2"/>
                </a:solidFill>
              </a:rPr>
              <a:t>Unawaonesha wasomaji jinsi ya kukagua na kubadilisha mipangilio binafsi katika mitandao ya kijamii.</a:t>
            </a:r>
          </a:p>
          <a:p>
            <a:pPr marL="171450" lvl="0" indent="-171450" algn="l" rtl="0">
              <a:spcBef>
                <a:spcPts val="805"/>
              </a:spcBef>
              <a:spcAft>
                <a:spcPts val="0"/>
              </a:spcAft>
              <a:buClr>
                <a:schemeClr val="dk1"/>
              </a:buClr>
              <a:buSzPts val="1100"/>
            </a:pPr>
            <a:r>
              <a:rPr lang="en-US" dirty="0">
                <a:solidFill>
                  <a:schemeClr val="bg2"/>
                </a:solidFill>
              </a:rPr>
              <a:t>Unatoa jibu la swali kuhusu la mipangilio binafsi ambalo unafikiria kwamba ni muhimu, ukizingatia mjadala wa kundi uliopita.</a:t>
            </a:r>
          </a:p>
          <a:p>
            <a:pPr marL="0" lvl="0" indent="0" algn="l" rtl="0">
              <a:spcBef>
                <a:spcPts val="805"/>
              </a:spcBef>
              <a:spcAft>
                <a:spcPts val="0"/>
              </a:spcAft>
              <a:buClr>
                <a:schemeClr val="dk1"/>
              </a:buClr>
              <a:buSzPts val="1100"/>
              <a:buFont typeface="Arial"/>
              <a:buNone/>
            </a:pPr>
            <a:endParaRPr lang="en-US" dirty="0">
              <a:solidFill>
                <a:schemeClr val="bg2"/>
              </a:solidFill>
            </a:endParaRPr>
          </a:p>
          <a:p>
            <a:pPr marL="0" lvl="0" indent="0" algn="l" rtl="0">
              <a:spcBef>
                <a:spcPts val="805"/>
              </a:spcBef>
              <a:spcAft>
                <a:spcPts val="0"/>
              </a:spcAft>
              <a:buClr>
                <a:schemeClr val="dk1"/>
              </a:buClr>
              <a:buSzPts val="1100"/>
              <a:buFont typeface="Arial"/>
              <a:buNone/>
            </a:pPr>
            <a:r>
              <a:rPr lang="en-US" b="1" dirty="0">
                <a:solidFill>
                  <a:schemeClr val="bg2"/>
                </a:solidFill>
              </a:rPr>
              <a:t>DONDOO KWA MWALIMU</a:t>
            </a:r>
          </a:p>
          <a:p>
            <a:pPr marL="0" lvl="0" indent="0" algn="l" rtl="0">
              <a:spcBef>
                <a:spcPts val="805"/>
              </a:spcBef>
              <a:spcAft>
                <a:spcPts val="0"/>
              </a:spcAft>
              <a:buClr>
                <a:schemeClr val="dk1"/>
              </a:buClr>
              <a:buSzPts val="1100"/>
              <a:buFont typeface="Arial"/>
              <a:buNone/>
            </a:pPr>
            <a:r>
              <a:rPr lang="en-US" dirty="0">
                <a:solidFill>
                  <a:schemeClr val="bg2"/>
                </a:solidFill>
              </a:rPr>
              <a:t>Wahimize wanafunzi wachague mitandao tofauti ya kijamii ili kwa pamoja, wagusie mitandao mingi ya kijamii. Wape wanafunzi dakika 30 ili wakamilishe zoezi hili.</a:t>
            </a:r>
          </a:p>
          <a:p>
            <a:pPr marL="0" lvl="0" indent="0" algn="l" rtl="0">
              <a:spcBef>
                <a:spcPts val="805"/>
              </a:spcBef>
              <a:spcAft>
                <a:spcPts val="0"/>
              </a:spcAft>
              <a:buClr>
                <a:schemeClr val="dk1"/>
              </a:buClr>
              <a:buSzPts val="1100"/>
              <a:buFont typeface="Arial"/>
              <a:buNone/>
            </a:pPr>
            <a:endParaRPr lang="sw-TZ" dirty="0">
              <a:solidFill>
                <a:schemeClr val="bg2"/>
              </a:solidFill>
            </a:endParaRPr>
          </a:p>
        </p:txBody>
      </p:sp>
    </p:spTree>
    <p:extLst>
      <p:ext uri="{BB962C8B-B14F-4D97-AF65-F5344CB8AC3E}">
        <p14:creationId xmlns:p14="http://schemas.microsoft.com/office/powerpoint/2010/main" val="3746148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u="sng" dirty="0">
                <a:solidFill>
                  <a:schemeClr val="bg2"/>
                </a:solidFill>
                <a:latin typeface="Montserrat SemiBold" pitchFamily="2" charset="77"/>
              </a:rPr>
              <a:t>Dondoo kwa Mkufunzi</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LENGO LA SOMO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Wanafunzi wataweza kutambua aina moja ya taarifa binafsi ambayo wanaweza kuithibiti na aina moja ya taarifa ambayo hawawezi kuidhibiti mtandaoni. Jambo moja wanaloweza kufanya kuhusu kipengele fulani cha taarifa zao binafsi ambacho hawawezi kukidhibiti moja kwa moja.</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MUDA UNAOKADIRIWA</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Dakika 20</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SWALI MUHIMU</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Una udhibiti kiasi gani juu ya taarifa zinazokuhusu zilizo mtandaoni?</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MATAYARISHO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Wanafunzi watahitaji intaneti kwa ajili ya somo hili.</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Kuna fursa za kubadilisha maudhui yako ili yaendane na mambo ambayo wanafunzi wako wanafahamu na pia muktadha wa eneo lenu. Fursa hizo zimebainishwa kama "Dondoo kwa Mwalimu." Tunapendekeza kwamba ulipitie somo mapema na uandae mifano kabla ya kuanza kwa somo.</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i="1" dirty="0">
                <a:solidFill>
                  <a:schemeClr val="bg2"/>
                </a:solidFill>
                <a:latin typeface="Montserrat SemiBold" pitchFamily="2" charset="77"/>
              </a:rPr>
              <a:t>HIARI:</a:t>
            </a:r>
            <a:r>
              <a:rPr lang="en-US" b="1" dirty="0">
                <a:solidFill>
                  <a:schemeClr val="bg2"/>
                </a:solidFill>
                <a:latin typeface="Montserrat SemiBold" pitchFamily="2" charset="77"/>
              </a:rPr>
              <a:t> USTADI WA ISTE DIGCITCOMMIT</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JUMUISHI: Niko tayari kusikiliza na kutambua mitazamo tofauti kwa heshima na ninazungumza na watu wengine mtandaoni kwa heshima na kwa kuelewa hisia zao.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TAHADHARI: Ninatambua vyema shughuli zangu za mtandaoni na ninafahamu jinsi ya kuwa salama na jinsi ya kutengeneza mazingira salama kwa ajili ya wengine mtandaoni. </a:t>
            </a: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endParaRPr>
          </a:p>
        </p:txBody>
      </p:sp>
      <p:sp>
        <p:nvSpPr>
          <p:cNvPr id="1463" name="Google Shape;1463;p8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7087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805"/>
              </a:spcBef>
              <a:spcAft>
                <a:spcPts val="0"/>
              </a:spcAft>
              <a:buClr>
                <a:schemeClr val="dk1"/>
              </a:buClr>
              <a:buSzPts val="1100"/>
              <a:buNone/>
            </a:pPr>
            <a:r>
              <a:rPr lang="en-US" b="1" u="sng" dirty="0">
                <a:solidFill>
                  <a:schemeClr val="bg2"/>
                </a:solidFill>
                <a:latin typeface="Montserrat SemiBold" pitchFamily="2" charset="77"/>
              </a:rPr>
              <a:t>Dondoo kwa Mkufunzi</a:t>
            </a:r>
          </a:p>
          <a:p>
            <a:pPr marL="0" lvl="0" indent="0" algn="l" rtl="0">
              <a:spcBef>
                <a:spcPts val="805"/>
              </a:spcBef>
              <a:spcAft>
                <a:spcPts val="0"/>
              </a:spcAft>
              <a:buClr>
                <a:schemeClr val="dk1"/>
              </a:buClr>
              <a:buSzPts val="1100"/>
              <a:buNone/>
            </a:pPr>
            <a:endParaRPr lang="en-US" b="1" dirty="0">
              <a:solidFill>
                <a:schemeClr val="bg2"/>
              </a:solidFill>
              <a:latin typeface="Montserrat SemiBold" pitchFamily="2" charset="77"/>
            </a:endParaRPr>
          </a:p>
          <a:p>
            <a:pPr marL="0" lvl="0" indent="0" algn="l" rtl="0">
              <a:spcBef>
                <a:spcPts val="805"/>
              </a:spcBef>
              <a:spcAft>
                <a:spcPts val="0"/>
              </a:spcAft>
              <a:buClr>
                <a:schemeClr val="dk1"/>
              </a:buClr>
              <a:buSzPts val="1100"/>
              <a:buNone/>
            </a:pPr>
            <a:r>
              <a:rPr lang="en-US" b="1" dirty="0">
                <a:solidFill>
                  <a:schemeClr val="bg2"/>
                </a:solidFill>
                <a:latin typeface="Montserrat SemiBold" pitchFamily="2" charset="77"/>
              </a:rPr>
              <a:t>Wasifu wa Mtandaoni na Kusimulia Visa</a:t>
            </a:r>
          </a:p>
          <a:p>
            <a:pPr marL="0" lvl="0" indent="0" algn="l" rtl="0">
              <a:spcBef>
                <a:spcPts val="805"/>
              </a:spcBef>
              <a:spcAft>
                <a:spcPts val="0"/>
              </a:spcAft>
              <a:buClr>
                <a:schemeClr val="dk1"/>
              </a:buClr>
              <a:buSzPts val="1100"/>
              <a:buNone/>
            </a:pPr>
            <a:endParaRPr lang="en-US" b="1" dirty="0">
              <a:solidFill>
                <a:schemeClr val="bg2"/>
              </a:solidFill>
              <a:latin typeface="Montserrat SemiBold" pitchFamily="2" charset="77"/>
            </a:endParaRPr>
          </a:p>
          <a:p>
            <a:pPr marL="0" lvl="0" indent="0" algn="l" rtl="0">
              <a:spcBef>
                <a:spcPts val="805"/>
              </a:spcBef>
              <a:spcAft>
                <a:spcPts val="0"/>
              </a:spcAft>
              <a:buClr>
                <a:schemeClr val="dk1"/>
              </a:buClr>
              <a:buSzPts val="1100"/>
              <a:buNone/>
            </a:pPr>
            <a:r>
              <a:rPr lang="en-US" b="1" i="1" dirty="0">
                <a:solidFill>
                  <a:schemeClr val="bg2"/>
                </a:solidFill>
                <a:latin typeface="Montserrat SemiBold" pitchFamily="2" charset="77"/>
              </a:rPr>
              <a:t>Sehemu ya 1</a:t>
            </a:r>
          </a:p>
          <a:p>
            <a:pPr marL="0" lvl="0" indent="0" algn="l" rtl="0">
              <a:spcBef>
                <a:spcPts val="805"/>
              </a:spcBef>
              <a:spcAft>
                <a:spcPts val="0"/>
              </a:spcAft>
              <a:buClr>
                <a:schemeClr val="dk1"/>
              </a:buClr>
              <a:buSzPts val="1100"/>
              <a:buNone/>
            </a:pPr>
            <a:endParaRPr lang="en-US" b="1" dirty="0">
              <a:solidFill>
                <a:schemeClr val="bg2"/>
              </a:solidFill>
              <a:latin typeface="Montserrat SemiBold" pitchFamily="2" charset="77"/>
            </a:endParaRPr>
          </a:p>
          <a:p>
            <a:pPr marL="0" lvl="0" indent="0" algn="l" rtl="0">
              <a:spcBef>
                <a:spcPts val="805"/>
              </a:spcBef>
              <a:spcAft>
                <a:spcPts val="0"/>
              </a:spcAft>
              <a:buClr>
                <a:schemeClr val="dk1"/>
              </a:buClr>
              <a:buSzPts val="1100"/>
              <a:buNone/>
            </a:pPr>
            <a:r>
              <a:rPr lang="en-US" b="1" dirty="0">
                <a:solidFill>
                  <a:schemeClr val="bg2"/>
                </a:solidFill>
                <a:latin typeface="Montserrat SemiBold" pitchFamily="2" charset="77"/>
              </a:rPr>
              <a:t>WAAMBIE WANAFUNZI WAKO</a:t>
            </a:r>
          </a:p>
          <a:p>
            <a:pPr marL="0" lvl="0" indent="0" algn="l" rtl="0">
              <a:spcBef>
                <a:spcPts val="805"/>
              </a:spcBef>
              <a:spcAft>
                <a:spcPts val="0"/>
              </a:spcAft>
              <a:buClr>
                <a:schemeClr val="dk1"/>
              </a:buClr>
              <a:buSzPts val="1100"/>
              <a:buNone/>
            </a:pPr>
            <a:r>
              <a:rPr lang="en-US" b="0" dirty="0">
                <a:solidFill>
                  <a:schemeClr val="bg2"/>
                </a:solidFill>
                <a:latin typeface="Montserrat SemiBold" pitchFamily="2" charset="77"/>
              </a:rPr>
              <a:t>Taarifa zinazokuhusu ambazo zinapatikana kwa umma mtandaoni hutoka katika vyanzo mbalimbali. Unaweza kuwa na udhibiti juu ya baadhi ya vyanzo hivyo, kama maudhui unayochapisha (mfano, picha, video, machapisho ya maandishi) kwenye wasifu wako wa mitandao ya kijamii.</a:t>
            </a:r>
          </a:p>
          <a:p>
            <a:pPr marL="0" lvl="0" indent="0" algn="l" rtl="0">
              <a:spcBef>
                <a:spcPts val="805"/>
              </a:spcBef>
              <a:spcAft>
                <a:spcPts val="0"/>
              </a:spcAft>
              <a:buClr>
                <a:schemeClr val="dk1"/>
              </a:buClr>
              <a:buSzPts val="1100"/>
              <a:buNone/>
            </a:pPr>
            <a:endParaRPr lang="en-US" b="0" dirty="0">
              <a:solidFill>
                <a:schemeClr val="bg2"/>
              </a:solidFill>
              <a:latin typeface="Montserrat SemiBold" pitchFamily="2" charset="77"/>
            </a:endParaRPr>
          </a:p>
          <a:p>
            <a:pPr marL="0" lvl="0" indent="0" algn="l" rtl="0">
              <a:spcBef>
                <a:spcPts val="805"/>
              </a:spcBef>
              <a:spcAft>
                <a:spcPts val="0"/>
              </a:spcAft>
              <a:buClr>
                <a:schemeClr val="dk1"/>
              </a:buClr>
              <a:buSzPts val="1100"/>
              <a:buNone/>
            </a:pPr>
            <a:r>
              <a:rPr lang="en-US" b="1" dirty="0">
                <a:solidFill>
                  <a:schemeClr val="bg2"/>
                </a:solidFill>
                <a:latin typeface="Montserrat SemiBold" pitchFamily="2" charset="77"/>
              </a:rPr>
              <a:t>DONDOO KWA MWALIMU</a:t>
            </a:r>
          </a:p>
          <a:p>
            <a:pPr marL="0" lvl="0" indent="0" algn="l" rtl="0">
              <a:spcBef>
                <a:spcPts val="805"/>
              </a:spcBef>
              <a:spcAft>
                <a:spcPts val="0"/>
              </a:spcAft>
              <a:buClr>
                <a:schemeClr val="dk1"/>
              </a:buClr>
              <a:buSzPts val="1100"/>
              <a:buNone/>
            </a:pPr>
            <a:r>
              <a:rPr lang="en-US" b="0" dirty="0">
                <a:solidFill>
                  <a:schemeClr val="bg2"/>
                </a:solidFill>
                <a:latin typeface="Montserrat SemiBold" pitchFamily="2" charset="77"/>
              </a:rPr>
              <a:t>Kupitia skrini onesha maoni mabaya ya kubuniwa kuhusu Nelson Mandela yaliyotolewa mtandaoni. Tafadhali hakikisha kwamba wanafunzi wanaelewa kwamba maudhui ya maoni hayo na akaunti hizo ni za kubuniwa tu. Zimebuniwa kwa ajili ya zoezi hili tu.</a:t>
            </a:r>
          </a:p>
          <a:p>
            <a:pPr marL="0" lvl="0" indent="0" algn="l" rtl="0">
              <a:spcBef>
                <a:spcPts val="805"/>
              </a:spcBef>
              <a:spcAft>
                <a:spcPts val="0"/>
              </a:spcAft>
              <a:buClr>
                <a:schemeClr val="dk1"/>
              </a:buClr>
              <a:buSzPts val="1100"/>
              <a:buNone/>
            </a:pPr>
            <a:endParaRPr lang="en-US" b="0" dirty="0">
              <a:solidFill>
                <a:schemeClr val="bg2"/>
              </a:solidFill>
              <a:latin typeface="Montserrat SemiBold" pitchFamily="2" charset="77"/>
            </a:endParaRPr>
          </a:p>
          <a:p>
            <a:pPr marL="0" lvl="0" indent="0" algn="l" rtl="0">
              <a:spcBef>
                <a:spcPts val="805"/>
              </a:spcBef>
              <a:spcAft>
                <a:spcPts val="0"/>
              </a:spcAft>
              <a:buClr>
                <a:schemeClr val="dk1"/>
              </a:buClr>
              <a:buSzPts val="1100"/>
              <a:buNone/>
            </a:pPr>
            <a:r>
              <a:rPr lang="en-US" b="1" dirty="0">
                <a:solidFill>
                  <a:schemeClr val="bg2"/>
                </a:solidFill>
                <a:latin typeface="Montserrat SemiBold" pitchFamily="2" charset="77"/>
              </a:rPr>
              <a:t>WAULIZE WANAFUNZI WAKO</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Mna maoni gani kuhusu ukurasa wa Facebook wa Nelson Mandela?</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Vipi kuhusu maoni mabaya ya kubuniwa kuhusu Mandela?</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Mnadhani maoni haya yangemfanya Mandela ajihisi vipi (mfano, kuudhika, kustaajabika)?</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Yanaweza kuwafanya watu wengine kuhisi vipi, kutokana na jinsi wanavyompenda/wanavyomchukia Mandela?</a:t>
            </a:r>
          </a:p>
          <a:p>
            <a:pPr marL="0" lvl="0" indent="0" algn="l" rtl="0">
              <a:spcBef>
                <a:spcPts val="805"/>
              </a:spcBef>
              <a:spcAft>
                <a:spcPts val="0"/>
              </a:spcAft>
              <a:buClr>
                <a:schemeClr val="dk1"/>
              </a:buClr>
              <a:buSzPts val="1100"/>
              <a:buNone/>
            </a:pPr>
            <a:endParaRPr lang="en-US" b="0" dirty="0">
              <a:solidFill>
                <a:schemeClr val="bg2"/>
              </a:solidFill>
              <a:latin typeface="Montserrat SemiBold" pitchFamily="2" charset="77"/>
            </a:endParaRPr>
          </a:p>
          <a:p>
            <a:pPr marL="0" lvl="0" indent="0" algn="l" rtl="0">
              <a:spcBef>
                <a:spcPts val="805"/>
              </a:spcBef>
              <a:spcAft>
                <a:spcPts val="0"/>
              </a:spcAft>
              <a:buClr>
                <a:schemeClr val="dk1"/>
              </a:buClr>
              <a:buSzPts val="1100"/>
              <a:buNone/>
            </a:pPr>
            <a:r>
              <a:rPr lang="en-US" b="1" dirty="0">
                <a:solidFill>
                  <a:schemeClr val="bg2"/>
                </a:solidFill>
                <a:latin typeface="Montserrat SemiBold" pitchFamily="2" charset="77"/>
              </a:rPr>
              <a:t>DONDOO KWA MWALIMU</a:t>
            </a:r>
          </a:p>
          <a:p>
            <a:pPr marL="0" lvl="0" indent="0" algn="l" rtl="0">
              <a:spcBef>
                <a:spcPts val="805"/>
              </a:spcBef>
              <a:spcAft>
                <a:spcPts val="0"/>
              </a:spcAft>
              <a:buClr>
                <a:schemeClr val="dk1"/>
              </a:buClr>
              <a:buSzPts val="1100"/>
              <a:buNone/>
            </a:pPr>
            <a:r>
              <a:rPr lang="en-US" b="0" dirty="0">
                <a:solidFill>
                  <a:schemeClr val="bg2"/>
                </a:solidFill>
                <a:latin typeface="Montserrat SemiBold" pitchFamily="2" charset="77"/>
              </a:rPr>
              <a:t>Mfano huu unalenga kuwawezesha wanafunzi kujua jinsi maoni mabaya yanayotolewa mtandaoni yanavyoweza kumuathiri mtu anayelengwa. Mfano huo unaweza kuboreshwa ili kuendana na mazingira ya wanafunzi katika eneo unalofundisha. Tunapendekeza msitumie wanasiasa wowote, na badala yake mtumie watu maarufu katika historia katika mfano huu. </a:t>
            </a:r>
          </a:p>
          <a:p>
            <a:pPr marL="0" lvl="0" indent="0" algn="l" rtl="0">
              <a:spcBef>
                <a:spcPts val="805"/>
              </a:spcBef>
              <a:spcAft>
                <a:spcPts val="0"/>
              </a:spcAft>
              <a:buClr>
                <a:schemeClr val="dk1"/>
              </a:buClr>
              <a:buSzPts val="1100"/>
              <a:buNone/>
            </a:pPr>
            <a:endParaRPr lang="sw-TZ" b="1" dirty="0">
              <a:solidFill>
                <a:schemeClr val="bg2"/>
              </a:solidFill>
              <a:latin typeface="Montserrat SemiBold" pitchFamily="2" charset="77"/>
            </a:endParaRPr>
          </a:p>
        </p:txBody>
      </p:sp>
    </p:spTree>
    <p:extLst>
      <p:ext uri="{BB962C8B-B14F-4D97-AF65-F5344CB8AC3E}">
        <p14:creationId xmlns:p14="http://schemas.microsoft.com/office/powerpoint/2010/main" val="290045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805"/>
              </a:spcBef>
              <a:spcAft>
                <a:spcPts val="0"/>
              </a:spcAft>
              <a:buClr>
                <a:schemeClr val="dk1"/>
              </a:buClr>
              <a:buSzPts val="1100"/>
              <a:buFont typeface="Arial"/>
              <a:buNone/>
            </a:pPr>
            <a:r>
              <a:rPr lang="en-US" sz="1100" b="1" i="0" u="sng" strike="noStrike" cap="none" dirty="0">
                <a:solidFill>
                  <a:schemeClr val="bg2"/>
                </a:solidFill>
                <a:effectLst/>
                <a:latin typeface="Arial"/>
                <a:ea typeface="Arial"/>
                <a:cs typeface="Arial"/>
                <a:sym typeface="Arial"/>
              </a:rPr>
              <a:t>Dondoo kwa Mkufunzi</a:t>
            </a:r>
          </a:p>
          <a:p>
            <a:pPr marL="0" lvl="0" indent="0" algn="l" rtl="0">
              <a:spcBef>
                <a:spcPts val="805"/>
              </a:spcBef>
              <a:spcAft>
                <a:spcPts val="0"/>
              </a:spcAft>
              <a:buClr>
                <a:schemeClr val="dk1"/>
              </a:buClr>
              <a:buSzPts val="1100"/>
              <a:buFont typeface="Arial"/>
              <a:buNone/>
            </a:pPr>
            <a:endParaRPr lang="en-US" sz="1100" b="1" i="0" u="none" strike="noStrike" cap="none" dirty="0">
              <a:solidFill>
                <a:schemeClr val="bg2"/>
              </a:solidFill>
              <a:effectLst/>
              <a:latin typeface="Arial"/>
              <a:ea typeface="Arial"/>
              <a:cs typeface="Arial"/>
              <a:sym typeface="Arial"/>
            </a:endParaRPr>
          </a:p>
          <a:p>
            <a:pPr marL="0" lvl="0" indent="0" algn="l" rtl="0">
              <a:spcBef>
                <a:spcPts val="805"/>
              </a:spcBef>
              <a:spcAft>
                <a:spcPts val="0"/>
              </a:spcAft>
              <a:buClr>
                <a:schemeClr val="dk1"/>
              </a:buClr>
              <a:buSzPts val="1100"/>
              <a:buFont typeface="Arial"/>
              <a:buNone/>
            </a:pPr>
            <a:r>
              <a:rPr lang="en-US" sz="1100" b="1" i="0" u="none" strike="noStrike" cap="none" dirty="0">
                <a:solidFill>
                  <a:schemeClr val="bg2"/>
                </a:solidFill>
                <a:effectLst/>
                <a:latin typeface="Arial"/>
                <a:ea typeface="Arial"/>
                <a:cs typeface="Arial"/>
                <a:sym typeface="Arial"/>
              </a:rPr>
              <a:t>Nani Anajua Siri Zako?</a:t>
            </a:r>
          </a:p>
          <a:p>
            <a:pPr marL="0" lvl="0" indent="0" algn="l" rtl="0">
              <a:spcBef>
                <a:spcPts val="805"/>
              </a:spcBef>
              <a:spcAft>
                <a:spcPts val="0"/>
              </a:spcAft>
              <a:buClr>
                <a:schemeClr val="dk1"/>
              </a:buClr>
              <a:buSzPts val="1100"/>
              <a:buFont typeface="Arial"/>
              <a:buNone/>
            </a:pPr>
            <a:endParaRPr lang="en-US" sz="1100" b="1" i="0" u="none" strike="noStrike" cap="none" dirty="0">
              <a:solidFill>
                <a:schemeClr val="bg2"/>
              </a:solidFill>
              <a:effectLst/>
              <a:latin typeface="Arial"/>
              <a:ea typeface="Arial"/>
              <a:cs typeface="Arial"/>
              <a:sym typeface="Arial"/>
            </a:endParaRPr>
          </a:p>
          <a:p>
            <a:pPr marL="0" lvl="0" indent="0" algn="l" rtl="0">
              <a:spcBef>
                <a:spcPts val="805"/>
              </a:spcBef>
              <a:spcAft>
                <a:spcPts val="0"/>
              </a:spcAft>
              <a:buClr>
                <a:schemeClr val="dk1"/>
              </a:buClr>
              <a:buSzPts val="1100"/>
              <a:buFont typeface="Arial"/>
              <a:buNone/>
            </a:pPr>
            <a:r>
              <a:rPr lang="en-US" sz="1100" b="1" i="1" u="none" strike="noStrike" cap="none" dirty="0">
                <a:solidFill>
                  <a:schemeClr val="bg2"/>
                </a:solidFill>
                <a:effectLst/>
                <a:latin typeface="Arial"/>
                <a:ea typeface="Arial"/>
                <a:cs typeface="Arial"/>
                <a:sym typeface="Arial"/>
              </a:rPr>
              <a:t>Sehemu ya 1</a:t>
            </a:r>
          </a:p>
          <a:p>
            <a:pPr marL="0" lvl="0" indent="0" algn="l" rtl="0">
              <a:spcBef>
                <a:spcPts val="805"/>
              </a:spcBef>
              <a:spcAft>
                <a:spcPts val="0"/>
              </a:spcAft>
              <a:buClr>
                <a:schemeClr val="dk1"/>
              </a:buClr>
              <a:buSzPts val="1100"/>
              <a:buFont typeface="Arial"/>
              <a:buNone/>
            </a:pPr>
            <a:endParaRPr lang="en-US" sz="1100" b="1" i="0" u="none" strike="noStrike" cap="none" dirty="0">
              <a:solidFill>
                <a:schemeClr val="bg2"/>
              </a:solidFill>
              <a:effectLst/>
              <a:latin typeface="Arial"/>
              <a:ea typeface="Arial"/>
              <a:cs typeface="Arial"/>
              <a:sym typeface="Arial"/>
            </a:endParaRPr>
          </a:p>
          <a:p>
            <a:pPr marL="0" lvl="0" indent="0" algn="l" rtl="0">
              <a:spcBef>
                <a:spcPts val="805"/>
              </a:spcBef>
              <a:spcAft>
                <a:spcPts val="0"/>
              </a:spcAft>
              <a:buClr>
                <a:schemeClr val="dk1"/>
              </a:buClr>
              <a:buSzPts val="1100"/>
              <a:buFont typeface="Arial"/>
              <a:buNone/>
            </a:pPr>
            <a:r>
              <a:rPr lang="en-US" sz="1100" b="1" i="0" u="none" strike="noStrike" cap="none" dirty="0">
                <a:solidFill>
                  <a:schemeClr val="bg2"/>
                </a:solidFill>
                <a:effectLst/>
                <a:latin typeface="Arial"/>
                <a:ea typeface="Arial"/>
                <a:cs typeface="Arial"/>
                <a:sym typeface="Arial"/>
              </a:rPr>
              <a:t>WAAMBIE WANAFUNZI WAKO</a:t>
            </a:r>
          </a:p>
          <a:p>
            <a:pPr marL="0" lvl="0" indent="0" algn="l" rtl="0">
              <a:spcBef>
                <a:spcPts val="805"/>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Una siri gani inayokuhusu wewe? Weka siri hii akilini mwako. Hutakiwi kumwambia yeyote siri hii au kuiandika.</a:t>
            </a:r>
          </a:p>
          <a:p>
            <a:pPr marL="0" lvl="0" indent="0" algn="l" rtl="0">
              <a:spcBef>
                <a:spcPts val="805"/>
              </a:spcBef>
              <a:spcAft>
                <a:spcPts val="0"/>
              </a:spcAft>
              <a:buClr>
                <a:schemeClr val="dk1"/>
              </a:buClr>
              <a:buSzPts val="1100"/>
              <a:buFont typeface="Arial"/>
              <a:buNone/>
            </a:pPr>
            <a:endParaRPr lang="en-US" sz="1100" b="0" i="0" u="none" strike="noStrike" cap="none" dirty="0">
              <a:solidFill>
                <a:schemeClr val="bg2"/>
              </a:solidFill>
              <a:effectLst/>
              <a:latin typeface="Arial"/>
              <a:ea typeface="Arial"/>
              <a:cs typeface="Arial"/>
              <a:sym typeface="Arial"/>
            </a:endParaRPr>
          </a:p>
          <a:p>
            <a:pPr marL="0" lvl="0" indent="0" algn="l" rtl="0">
              <a:spcBef>
                <a:spcPts val="805"/>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Sasa jibu maswali haya akilini mwako — usiyaseme majibu yako kwa sauti au kuyaandika:</a:t>
            </a:r>
          </a:p>
          <a:p>
            <a:pPr marL="171450" lvl="0"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Ni watu wangapi katika chumba hiki wanaoijua siri hii?</a:t>
            </a:r>
          </a:p>
          <a:p>
            <a:pPr marL="171450" lvl="0"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Ni majirani zako wangapi wanaoijua siri hii?</a:t>
            </a:r>
          </a:p>
          <a:p>
            <a:pPr marL="171450" lvl="0" indent="-171450" algn="l" rtl="0">
              <a:spcBef>
                <a:spcPts val="805"/>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Ni watu wangapi ambao hujawahi kukutana nao ana kwa ana lakini wanaijua siri hii?</a:t>
            </a:r>
          </a:p>
          <a:p>
            <a:pPr marL="0" lvl="0" indent="0" algn="l" rtl="0">
              <a:spcBef>
                <a:spcPts val="805"/>
              </a:spcBef>
              <a:spcAft>
                <a:spcPts val="0"/>
              </a:spcAft>
              <a:buClr>
                <a:schemeClr val="dk1"/>
              </a:buClr>
              <a:buSzPts val="1100"/>
              <a:buFont typeface="Arial"/>
              <a:buNone/>
            </a:pPr>
            <a:endParaRPr lang="sw-TZ" sz="1100" b="0" i="0" u="none" strike="noStrike" cap="none" dirty="0">
              <a:solidFill>
                <a:schemeClr val="bg2"/>
              </a:solidFill>
              <a:effectLst/>
              <a:latin typeface="Arial"/>
              <a:ea typeface="Arial"/>
              <a:cs typeface="Arial"/>
              <a:sym typeface="Arial"/>
            </a:endParaRPr>
          </a:p>
        </p:txBody>
      </p:sp>
      <p:sp>
        <p:nvSpPr>
          <p:cNvPr id="1474" name="Google Shape;1474;p8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805"/>
              </a:spcBef>
              <a:spcAft>
                <a:spcPts val="0"/>
              </a:spcAft>
              <a:buClr>
                <a:schemeClr val="dk1"/>
              </a:buClr>
              <a:buSzPts val="1100"/>
              <a:buFont typeface="Arial"/>
              <a:buNone/>
            </a:pPr>
            <a:r>
              <a:rPr lang="en-US" b="1" u="sng" dirty="0">
                <a:solidFill>
                  <a:schemeClr val="bg2"/>
                </a:solidFill>
                <a:latin typeface="Montserrat SemiBold" pitchFamily="2" charset="77"/>
              </a:rPr>
              <a:t>Dondoo kwa Mkufunzi</a:t>
            </a:r>
          </a:p>
          <a:p>
            <a:pPr marL="0" lvl="0" indent="0" algn="l" rtl="0">
              <a:spcBef>
                <a:spcPts val="805"/>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i="1" dirty="0">
                <a:solidFill>
                  <a:schemeClr val="bg2"/>
                </a:solidFill>
                <a:latin typeface="Montserrat SemiBold" pitchFamily="2" charset="77"/>
              </a:rPr>
              <a:t>Sehemu ya 2</a:t>
            </a:r>
          </a:p>
          <a:p>
            <a:pPr marL="0" lvl="0" indent="0" algn="l" rtl="0">
              <a:spcBef>
                <a:spcPts val="805"/>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dirty="0">
                <a:solidFill>
                  <a:schemeClr val="bg2"/>
                </a:solidFill>
                <a:latin typeface="Montserrat SemiBold" pitchFamily="2" charset="77"/>
              </a:rPr>
              <a:t>WAAMBIE WANAFUNZI WAKO</a:t>
            </a:r>
          </a:p>
          <a:p>
            <a:pPr marL="0" lvl="0" indent="0" algn="l" rtl="0">
              <a:spcBef>
                <a:spcPts val="805"/>
              </a:spcBef>
              <a:spcAft>
                <a:spcPts val="0"/>
              </a:spcAft>
              <a:buClr>
                <a:schemeClr val="dk1"/>
              </a:buClr>
              <a:buSzPts val="1100"/>
              <a:buFont typeface="Arial"/>
              <a:buNone/>
            </a:pPr>
            <a:r>
              <a:rPr lang="en-US" b="0" dirty="0">
                <a:solidFill>
                  <a:schemeClr val="bg2"/>
                </a:solidFill>
                <a:latin typeface="Montserrat SemiBold" pitchFamily="2" charset="77"/>
              </a:rPr>
              <a:t>Sasa fikiria kuhusu wasifu wako mwenyewe katika mitandao ya kijamii.</a:t>
            </a:r>
          </a:p>
          <a:p>
            <a:pPr marL="0" lvl="0" indent="0" algn="l" rtl="0">
              <a:spcBef>
                <a:spcPts val="805"/>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dirty="0">
                <a:solidFill>
                  <a:schemeClr val="bg2"/>
                </a:solidFill>
                <a:latin typeface="Montserrat SemiBold" pitchFamily="2" charset="77"/>
              </a:rPr>
              <a:t>WAULIZE WANAFUNZI WAKO</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Watu watapata taswira gani baada ya kusoma wasifu wako? </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Ni nani aliyetengeneza taswira hiyo?</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Unaweza kuzithibiti vipi taarifa hizo?</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Unaweza kuwa na udhibiti gani juu ya maudhui yanayokuhusu yaliyo mtandaoni? Ni nini ambacho huwezi kukidhibiti?</a:t>
            </a:r>
          </a:p>
          <a:p>
            <a:pPr marL="0" lvl="0" indent="0" algn="l" rtl="0">
              <a:spcBef>
                <a:spcPts val="805"/>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dirty="0">
                <a:solidFill>
                  <a:schemeClr val="bg2"/>
                </a:solidFill>
                <a:latin typeface="Montserrat SemiBold" pitchFamily="2" charset="77"/>
              </a:rPr>
              <a:t>WAAMBIE WANAFUNZI WAKO</a:t>
            </a:r>
          </a:p>
          <a:p>
            <a:pPr marL="0" lvl="0" indent="0" algn="l" rtl="0">
              <a:spcBef>
                <a:spcPts val="805"/>
              </a:spcBef>
              <a:spcAft>
                <a:spcPts val="0"/>
              </a:spcAft>
              <a:buClr>
                <a:schemeClr val="dk1"/>
              </a:buClr>
              <a:buSzPts val="1100"/>
              <a:buFont typeface="Arial"/>
              <a:buNone/>
            </a:pPr>
            <a:r>
              <a:rPr lang="en-US" b="0" dirty="0">
                <a:solidFill>
                  <a:schemeClr val="bg2"/>
                </a:solidFill>
                <a:latin typeface="Montserrat SemiBold" pitchFamily="2" charset="77"/>
              </a:rPr>
              <a:t>Angalia mojawapo ya wasifu wako wa mitandao ya kijamii (Facebook, Instagram, Snapchat, Twitter, WeChat, n.k.) au wasifu wa mitandao ya kijamii wa mtu mashuhuri (mfano; mtu aliye katika tasnia ya muziki, filamu, televisheni, mwanasiasa, kiongozi wa kibiashara). Zingatia maudhui mengi (mfano, picha, video, machapisho ya maandishi) yanayoonekana kwenye wasifu huo.</a:t>
            </a:r>
          </a:p>
          <a:p>
            <a:pPr marL="0" lvl="0" indent="0" algn="l" rtl="0">
              <a:spcBef>
                <a:spcPts val="805"/>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dirty="0">
                <a:solidFill>
                  <a:schemeClr val="bg2"/>
                </a:solidFill>
                <a:latin typeface="Montserrat SemiBold" pitchFamily="2" charset="77"/>
              </a:rPr>
              <a:t>WAULIZE WANAFUNZI WAKO</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Ni nani aliyetunga machapisho hayo? Kwa nini?</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Baadhi ya maoni yaliyotolewa ni yapi?</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Ni watu gani waliolengwa kwa kila chapisho?</a:t>
            </a:r>
          </a:p>
          <a:p>
            <a:pPr marL="171450" lvl="0" indent="-171450" algn="l" rtl="0">
              <a:spcBef>
                <a:spcPts val="805"/>
              </a:spcBef>
              <a:spcAft>
                <a:spcPts val="0"/>
              </a:spcAft>
              <a:buClr>
                <a:schemeClr val="dk1"/>
              </a:buClr>
              <a:buSzPts val="1100"/>
            </a:pPr>
            <a:r>
              <a:rPr lang="en-US" b="0" dirty="0">
                <a:solidFill>
                  <a:schemeClr val="bg2"/>
                </a:solidFill>
                <a:latin typeface="Montserrat SemiBold" pitchFamily="2" charset="77"/>
              </a:rPr>
              <a:t>Ni taarifa gani ambazo hazikuwekwa?</a:t>
            </a:r>
          </a:p>
          <a:p>
            <a:pPr marL="0" lvl="0" indent="0" algn="l" rtl="0">
              <a:spcBef>
                <a:spcPts val="805"/>
              </a:spcBef>
              <a:spcAft>
                <a:spcPts val="0"/>
              </a:spcAft>
              <a:buClr>
                <a:schemeClr val="dk1"/>
              </a:buClr>
              <a:buSzPts val="1100"/>
              <a:buFont typeface="Arial"/>
              <a:buNone/>
            </a:pPr>
            <a:endParaRPr lang="sw-TZ" b="1" dirty="0">
              <a:solidFill>
                <a:schemeClr val="bg2"/>
              </a:solidFill>
              <a:latin typeface="Montserrat SemiBold" pitchFamily="2" charset="77"/>
            </a:endParaRPr>
          </a:p>
        </p:txBody>
      </p:sp>
    </p:spTree>
    <p:extLst>
      <p:ext uri="{BB962C8B-B14F-4D97-AF65-F5344CB8AC3E}">
        <p14:creationId xmlns:p14="http://schemas.microsoft.com/office/powerpoint/2010/main" val="923715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805"/>
              </a:spcBef>
              <a:spcAft>
                <a:spcPts val="0"/>
              </a:spcAft>
              <a:buClr>
                <a:schemeClr val="dk1"/>
              </a:buClr>
              <a:buSzPts val="1100"/>
              <a:buNone/>
            </a:pPr>
            <a:r>
              <a:rPr lang="en-US" b="1" u="sng" dirty="0">
                <a:solidFill>
                  <a:schemeClr val="bg2"/>
                </a:solidFill>
                <a:latin typeface="Montserrat SemiBold" pitchFamily="2" charset="77"/>
              </a:rPr>
              <a:t>Dondoo kwa Mkufunzi</a:t>
            </a:r>
          </a:p>
          <a:p>
            <a:pPr marL="0" lvl="0" indent="0" algn="l" rtl="0">
              <a:spcBef>
                <a:spcPts val="805"/>
              </a:spcBef>
              <a:spcAft>
                <a:spcPts val="0"/>
              </a:spcAft>
              <a:buClr>
                <a:schemeClr val="dk1"/>
              </a:buClr>
              <a:buSzPts val="1100"/>
              <a:buNone/>
            </a:pPr>
            <a:endParaRPr lang="en-US" b="1" u="none" dirty="0">
              <a:solidFill>
                <a:schemeClr val="bg2"/>
              </a:solidFill>
              <a:latin typeface="Montserrat SemiBold" pitchFamily="2" charset="77"/>
            </a:endParaRPr>
          </a:p>
          <a:p>
            <a:pPr marL="0" lvl="0" indent="0" algn="l" rtl="0">
              <a:spcBef>
                <a:spcPts val="805"/>
              </a:spcBef>
              <a:spcAft>
                <a:spcPts val="0"/>
              </a:spcAft>
              <a:buClr>
                <a:schemeClr val="dk1"/>
              </a:buClr>
              <a:buSzPts val="1100"/>
              <a:buNone/>
            </a:pPr>
            <a:r>
              <a:rPr lang="en-US" b="1" u="none" dirty="0">
                <a:solidFill>
                  <a:schemeClr val="bg2"/>
                </a:solidFill>
                <a:latin typeface="Montserrat SemiBold" pitchFamily="2" charset="77"/>
              </a:rPr>
              <a:t>ZOEZI</a:t>
            </a:r>
          </a:p>
          <a:p>
            <a:pPr marL="0" lvl="0" indent="0" algn="l" rtl="0">
              <a:spcBef>
                <a:spcPts val="805"/>
              </a:spcBef>
              <a:spcAft>
                <a:spcPts val="0"/>
              </a:spcAft>
              <a:buClr>
                <a:schemeClr val="dk1"/>
              </a:buClr>
              <a:buSzPts val="1100"/>
              <a:buNone/>
            </a:pPr>
            <a:r>
              <a:rPr lang="en-US" b="0" u="none" dirty="0">
                <a:solidFill>
                  <a:schemeClr val="bg2"/>
                </a:solidFill>
                <a:latin typeface="Montserrat SemiBold" pitchFamily="2" charset="77"/>
              </a:rPr>
              <a:t>Waombe wanafunzi waandike kwa ufupi wakizingatia machapisho waliyopitia katika zoezi la hapo nyuma kisha wajibu maswali yafuatayo:</a:t>
            </a:r>
          </a:p>
          <a:p>
            <a:pPr marL="171450" lvl="0" indent="-171450" algn="l" rtl="0">
              <a:spcBef>
                <a:spcPts val="805"/>
              </a:spcBef>
              <a:spcAft>
                <a:spcPts val="0"/>
              </a:spcAft>
              <a:buClr>
                <a:schemeClr val="dk1"/>
              </a:buClr>
              <a:buSzPts val="1100"/>
            </a:pPr>
            <a:r>
              <a:rPr lang="en-US" b="0" u="none" dirty="0">
                <a:solidFill>
                  <a:schemeClr val="bg2"/>
                </a:solidFill>
                <a:latin typeface="Montserrat SemiBold" pitchFamily="2" charset="77"/>
              </a:rPr>
              <a:t>Ni aina gani ya maudhui ambayo wewe/mmiliki wa akaunti UNAYADHIBITI/ANAYADHIBITI mwenyewe?</a:t>
            </a:r>
          </a:p>
          <a:p>
            <a:pPr marL="628650" lvl="1" indent="-171450" algn="l" rtl="0">
              <a:spcBef>
                <a:spcPts val="805"/>
              </a:spcBef>
              <a:spcAft>
                <a:spcPts val="0"/>
              </a:spcAft>
              <a:buClr>
                <a:schemeClr val="dk1"/>
              </a:buClr>
              <a:buSzPts val="1100"/>
            </a:pPr>
            <a:r>
              <a:rPr lang="en-US" b="0" u="none" dirty="0">
                <a:solidFill>
                  <a:schemeClr val="bg2"/>
                </a:solidFill>
                <a:latin typeface="Montserrat SemiBold" pitchFamily="2" charset="77"/>
              </a:rPr>
              <a:t>Majibu yanayopendekezwa: Jina unalotumia mtandaoni, machapisho ya matukio ya sasa, machapisho, picha au video unazopakia, maoni unayotoa kuhusu maudhui ambayo watu wengine wanasambaza katika mitandao ya kijamii.</a:t>
            </a:r>
          </a:p>
          <a:p>
            <a:pPr marL="171450" lvl="0" indent="-171450" algn="l" rtl="0">
              <a:spcBef>
                <a:spcPts val="805"/>
              </a:spcBef>
              <a:spcAft>
                <a:spcPts val="0"/>
              </a:spcAft>
              <a:buClr>
                <a:schemeClr val="dk1"/>
              </a:buClr>
              <a:buSzPts val="1100"/>
            </a:pPr>
            <a:r>
              <a:rPr lang="en-US" b="0" u="none" dirty="0">
                <a:solidFill>
                  <a:schemeClr val="bg2"/>
                </a:solidFill>
                <a:latin typeface="Montserrat SemiBold" pitchFamily="2" charset="77"/>
              </a:rPr>
              <a:t>Ni aina gani ya maudhui ambayo wewe/mmiliki wa akaunti HUWEZI kuyadhibiti mwenyewe?</a:t>
            </a:r>
          </a:p>
          <a:p>
            <a:pPr marL="628650" lvl="1" indent="-171450" algn="l" rtl="0">
              <a:spcBef>
                <a:spcPts val="805"/>
              </a:spcBef>
              <a:spcAft>
                <a:spcPts val="0"/>
              </a:spcAft>
              <a:buClr>
                <a:schemeClr val="dk1"/>
              </a:buClr>
              <a:buSzPts val="1100"/>
            </a:pPr>
            <a:r>
              <a:rPr lang="en-US" b="0" u="none" dirty="0">
                <a:solidFill>
                  <a:schemeClr val="bg2"/>
                </a:solidFill>
                <a:latin typeface="Montserrat SemiBold" pitchFamily="2" charset="77"/>
              </a:rPr>
              <a:t>Majibu yanayopendekezwa: Maoni ambayo watu wengine wanatoa kuhusu maudhui unayosambaza kwenye mitandao ya kijamii (mfano; machapisho yanayodumu kwa muda, machapisho ya matukio ya sasa, machapisho katika Twitter), maudhui ambayo wengine wanasambaza kwenye mitandao ya kijamii, jinsi marafiki/wafuasi/watu ulio na mahusiano nao mtandaoni husambaza maudhui uliyopakia.</a:t>
            </a:r>
          </a:p>
          <a:p>
            <a:pPr marL="171450" lvl="0" indent="-171450" algn="l" rtl="0">
              <a:spcBef>
                <a:spcPts val="805"/>
              </a:spcBef>
              <a:spcAft>
                <a:spcPts val="0"/>
              </a:spcAft>
              <a:buClr>
                <a:schemeClr val="dk1"/>
              </a:buClr>
              <a:buSzPts val="1100"/>
            </a:pPr>
            <a:r>
              <a:rPr lang="en-US" b="0" u="none" dirty="0">
                <a:solidFill>
                  <a:schemeClr val="bg2"/>
                </a:solidFill>
                <a:latin typeface="Montserrat SemiBold" pitchFamily="2" charset="77"/>
              </a:rPr>
              <a:t>Ni jambo gani moja unaloweza kufanya kuhusu taarifa ambayo mtu ameandika kuhusu wewe ambayo hupendi kwa sababu fulani (yaani HUNA udhibiti wa moja kwa moja wa taarifa hii)?</a:t>
            </a:r>
          </a:p>
          <a:p>
            <a:pPr marL="628650" lvl="1" indent="-171450" algn="l" rtl="0">
              <a:spcBef>
                <a:spcPts val="805"/>
              </a:spcBef>
              <a:spcAft>
                <a:spcPts val="0"/>
              </a:spcAft>
              <a:buClr>
                <a:schemeClr val="dk1"/>
              </a:buClr>
              <a:buSzPts val="1100"/>
            </a:pPr>
            <a:r>
              <a:rPr lang="en-US" b="0" u="none" dirty="0">
                <a:solidFill>
                  <a:schemeClr val="bg2"/>
                </a:solidFill>
                <a:latin typeface="Montserrat SemiBold" pitchFamily="2" charset="77"/>
              </a:rPr>
              <a:t>Majibu yanayopendekezwa: Kujiondoa katika chapisho uliloshirikishwa; kuwasiliana na mtu aliyechapisha taarifa hiyo na kumuomba aitoe; kumzuia mtu huyo; ikiwa unahisi uko hatarini mwambie mtu mzima unayemwamini; kwa kutegemea tovuti husika, unaweza kuripoti chapisho hilo na/au mtumiaji huyo ikiwa anakunyanyasa au kukudhulumu.</a:t>
            </a:r>
          </a:p>
        </p:txBody>
      </p:sp>
    </p:spTree>
    <p:extLst>
      <p:ext uri="{BB962C8B-B14F-4D97-AF65-F5344CB8AC3E}">
        <p14:creationId xmlns:p14="http://schemas.microsoft.com/office/powerpoint/2010/main" val="262030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u="sng" dirty="0">
                <a:solidFill>
                  <a:schemeClr val="bg2"/>
                </a:solidFill>
                <a:latin typeface="Montserrat SemiBold" pitchFamily="2" charset="77"/>
              </a:rPr>
              <a:t>Dondoo kwa Mkufunzi</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LENGO LA SOMO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Wanafunzi watatathmini wajibu wa mitazamo wakati wanatathmini taarifa zinazohusishwa na shughuli na maudhui yao ya mtandaoni au ya wengine. Watapata ufahamu wa vipengele husika vya kimuktadha (mfano; wakati, masuala ya kitamaduni, kijamii, kimtaa/kimkoa/kimataifa) ambayo huathiri shughuli na maudhui ya mtandaoni ya mtu. Pia, wanafunzi watazingatia athari za taarifa wanazoweka mtandaoni kuhusu mahusiano yao na familia, marafiki, na watu walio na mamlaka fulani (mfano; walimu, waajiri).</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MUDA UNAOKADIRIWA</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Dakika 60</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SWALI MUHIMU</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Ni taarifa gani za mtandaoni zinazochangia jinsi watu wanavyokuchukulia?</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VIFAA</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Kitini cha "Wasifu wa Mitandao ya Kijamii wa Hiwot" </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Projekta ya Njozi ya Jagi la Maua ya Rubin </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Penseli </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Karatasi </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MATAYARISHO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Chapisha kitini kimoja kwa kila mwanafunzi. </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Wanafunzi watahitaji intaneti kwa ajili ya somo hili.</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Kuna fursa za kubadilisha maudhui yako ili yaendane na mambo ambayo wanafunzi wako wanafahamu na pia muktadha wa eneo lenu. Fursa hizo zimebainishwa kama "Dondoo za Mwalimu." Tunapendekeza kwamba ulipitie somo mapema na uandae mifano kabla ya kuanza kwa somo.</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i="1" dirty="0">
                <a:solidFill>
                  <a:schemeClr val="bg2"/>
                </a:solidFill>
                <a:latin typeface="Montserrat SemiBold" pitchFamily="2" charset="77"/>
              </a:rPr>
              <a:t>HIARI:</a:t>
            </a:r>
            <a:r>
              <a:rPr lang="en-US" b="1" dirty="0">
                <a:solidFill>
                  <a:schemeClr val="bg2"/>
                </a:solidFill>
                <a:latin typeface="Montserrat SemiBold" pitchFamily="2" charset="77"/>
              </a:rPr>
              <a:t> USTADI WA ISTE DIGCITCOMMIT</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JUMUISHI: Niko tayari kusikiliza na kutambua mitazamo tofauti kwa heshima na ninazungumza na watu wengine mtandaoni kwa heshima na kwa kuelewa hisia zao.</a:t>
            </a: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endParaRPr>
          </a:p>
        </p:txBody>
      </p:sp>
      <p:sp>
        <p:nvSpPr>
          <p:cNvPr id="1463" name="Google Shape;1463;p8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4306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805"/>
              </a:spcBef>
              <a:spcAft>
                <a:spcPts val="0"/>
              </a:spcAft>
              <a:buClr>
                <a:schemeClr val="dk1"/>
              </a:buClr>
              <a:buSzPts val="1100"/>
              <a:buFont typeface="Arial"/>
              <a:buNone/>
            </a:pPr>
            <a:r>
              <a:rPr lang="en-US" b="1" u="sng" dirty="0">
                <a:solidFill>
                  <a:schemeClr val="bg2"/>
                </a:solidFill>
              </a:rPr>
              <a:t>Dondoo kwa Mkufunzi</a:t>
            </a:r>
          </a:p>
          <a:p>
            <a:pPr marL="0" lvl="0" indent="0" algn="l" rtl="0">
              <a:spcBef>
                <a:spcPts val="805"/>
              </a:spcBef>
              <a:spcAft>
                <a:spcPts val="0"/>
              </a:spcAft>
              <a:buClr>
                <a:schemeClr val="dk1"/>
              </a:buClr>
              <a:buSzPts val="1100"/>
              <a:buFont typeface="Arial"/>
              <a:buNone/>
            </a:pPr>
            <a:endParaRPr lang="en-US" b="1" dirty="0">
              <a:solidFill>
                <a:schemeClr val="bg2"/>
              </a:solidFill>
            </a:endParaRPr>
          </a:p>
          <a:p>
            <a:pPr marL="0" lvl="0" indent="0" algn="l" rtl="0">
              <a:spcBef>
                <a:spcPts val="805"/>
              </a:spcBef>
              <a:spcAft>
                <a:spcPts val="0"/>
              </a:spcAft>
              <a:buClr>
                <a:schemeClr val="dk1"/>
              </a:buClr>
              <a:buSzPts val="1100"/>
              <a:buFont typeface="Arial"/>
              <a:buNone/>
            </a:pPr>
            <a:r>
              <a:rPr lang="en-US" b="1" dirty="0">
                <a:solidFill>
                  <a:schemeClr val="bg2"/>
                </a:solidFill>
              </a:rPr>
              <a:t>Mtazamo ni Nini?</a:t>
            </a:r>
          </a:p>
          <a:p>
            <a:pPr marL="0" lvl="0" indent="0" algn="l" rtl="0">
              <a:spcBef>
                <a:spcPts val="805"/>
              </a:spcBef>
              <a:spcAft>
                <a:spcPts val="0"/>
              </a:spcAft>
              <a:buClr>
                <a:schemeClr val="dk1"/>
              </a:buClr>
              <a:buSzPts val="1100"/>
              <a:buFont typeface="Arial"/>
              <a:buNone/>
            </a:pPr>
            <a:endParaRPr lang="en-US" b="1" dirty="0">
              <a:solidFill>
                <a:schemeClr val="bg2"/>
              </a:solidFill>
            </a:endParaRPr>
          </a:p>
          <a:p>
            <a:pPr marL="0" lvl="0" indent="0" algn="l" rtl="0">
              <a:spcBef>
                <a:spcPts val="805"/>
              </a:spcBef>
              <a:spcAft>
                <a:spcPts val="0"/>
              </a:spcAft>
              <a:buClr>
                <a:schemeClr val="dk1"/>
              </a:buClr>
              <a:buSzPts val="1100"/>
              <a:buFont typeface="Arial"/>
              <a:buNone/>
            </a:pPr>
            <a:r>
              <a:rPr lang="en-US" b="1" i="1" dirty="0">
                <a:solidFill>
                  <a:schemeClr val="bg2"/>
                </a:solidFill>
              </a:rPr>
              <a:t>Sehemu ya 1</a:t>
            </a:r>
          </a:p>
          <a:p>
            <a:pPr marL="0" lvl="0" indent="0" algn="l" rtl="0">
              <a:spcBef>
                <a:spcPts val="805"/>
              </a:spcBef>
              <a:spcAft>
                <a:spcPts val="0"/>
              </a:spcAft>
              <a:buClr>
                <a:schemeClr val="dk1"/>
              </a:buClr>
              <a:buSzPts val="1100"/>
              <a:buFont typeface="Arial"/>
              <a:buNone/>
            </a:pPr>
            <a:endParaRPr lang="en-US" b="1" dirty="0">
              <a:solidFill>
                <a:schemeClr val="bg2"/>
              </a:solidFill>
            </a:endParaRPr>
          </a:p>
          <a:p>
            <a:pPr marL="0" lvl="0" indent="0" algn="l" rtl="0">
              <a:spcBef>
                <a:spcPts val="805"/>
              </a:spcBef>
              <a:spcAft>
                <a:spcPts val="0"/>
              </a:spcAft>
              <a:buClr>
                <a:schemeClr val="dk1"/>
              </a:buClr>
              <a:buSzPts val="1100"/>
              <a:buFont typeface="Arial"/>
              <a:buNone/>
            </a:pPr>
            <a:r>
              <a:rPr lang="en-US" b="1" dirty="0">
                <a:solidFill>
                  <a:schemeClr val="bg2"/>
                </a:solidFill>
              </a:rPr>
              <a:t>ONESHA PICHA YA MAZUNGUMZO YA DARASANI</a:t>
            </a:r>
          </a:p>
          <a:p>
            <a:pPr marL="0" lvl="0" indent="0" algn="l" rtl="0">
              <a:spcBef>
                <a:spcPts val="805"/>
              </a:spcBef>
              <a:spcAft>
                <a:spcPts val="0"/>
              </a:spcAft>
              <a:buClr>
                <a:schemeClr val="dk1"/>
              </a:buClr>
              <a:buSzPts val="1100"/>
              <a:buFont typeface="Arial"/>
              <a:buNone/>
            </a:pPr>
            <a:r>
              <a:rPr lang="en-US" dirty="0">
                <a:solidFill>
                  <a:schemeClr val="bg2"/>
                </a:solidFill>
              </a:rPr>
              <a:t>Onesha picha ya Njozi ya Jagi la Maua ya Rubin kwenye skrini ya projekta. Huku ukiuliza maswali, waombe wanafunzi waje mbele na kuonesha ni picha gani wanayoona.</a:t>
            </a:r>
          </a:p>
          <a:p>
            <a:pPr marL="0" lvl="0" indent="0" algn="l" rtl="0">
              <a:spcBef>
                <a:spcPts val="805"/>
              </a:spcBef>
              <a:spcAft>
                <a:spcPts val="0"/>
              </a:spcAft>
              <a:buClr>
                <a:schemeClr val="dk1"/>
              </a:buClr>
              <a:buSzPts val="1100"/>
              <a:buFont typeface="Arial"/>
              <a:buNone/>
            </a:pPr>
            <a:endParaRPr lang="en-US" dirty="0">
              <a:solidFill>
                <a:schemeClr val="bg2"/>
              </a:solidFill>
            </a:endParaRPr>
          </a:p>
          <a:p>
            <a:pPr marL="0" lvl="0" indent="0" algn="l" rtl="0">
              <a:spcBef>
                <a:spcPts val="805"/>
              </a:spcBef>
              <a:spcAft>
                <a:spcPts val="0"/>
              </a:spcAft>
              <a:buClr>
                <a:schemeClr val="dk1"/>
              </a:buClr>
              <a:buSzPts val="1100"/>
              <a:buFont typeface="Arial"/>
              <a:buNone/>
            </a:pPr>
            <a:r>
              <a:rPr lang="en-US" b="1" dirty="0">
                <a:solidFill>
                  <a:schemeClr val="bg2"/>
                </a:solidFill>
              </a:rPr>
              <a:t>WAULIZE WANAFUNZI WAKO</a:t>
            </a:r>
          </a:p>
          <a:p>
            <a:pPr marL="171450" lvl="0" indent="-171450" algn="l" rtl="0">
              <a:spcBef>
                <a:spcPts val="805"/>
              </a:spcBef>
              <a:spcAft>
                <a:spcPts val="0"/>
              </a:spcAft>
              <a:buClr>
                <a:schemeClr val="dk1"/>
              </a:buClr>
              <a:buSzPts val="1100"/>
            </a:pPr>
            <a:r>
              <a:rPr lang="en-US" dirty="0">
                <a:solidFill>
                  <a:schemeClr val="bg2"/>
                </a:solidFill>
              </a:rPr>
              <a:t>Mnaona nini mnapotazama picha hii?</a:t>
            </a:r>
          </a:p>
          <a:p>
            <a:pPr marL="171450" lvl="0" indent="-171450" algn="l" rtl="0">
              <a:spcBef>
                <a:spcPts val="805"/>
              </a:spcBef>
              <a:spcAft>
                <a:spcPts val="0"/>
              </a:spcAft>
              <a:buClr>
                <a:schemeClr val="dk1"/>
              </a:buClr>
              <a:buSzPts val="1100"/>
            </a:pPr>
            <a:r>
              <a:rPr lang="en-US" dirty="0">
                <a:solidFill>
                  <a:schemeClr val="bg2"/>
                </a:solidFill>
              </a:rPr>
              <a:t>Ni wangapi kati yenu wanaoona jagi la maua?</a:t>
            </a:r>
          </a:p>
          <a:p>
            <a:pPr marL="171450" lvl="0" indent="-171450" algn="l" rtl="0">
              <a:spcBef>
                <a:spcPts val="805"/>
              </a:spcBef>
              <a:spcAft>
                <a:spcPts val="0"/>
              </a:spcAft>
              <a:buClr>
                <a:schemeClr val="dk1"/>
              </a:buClr>
              <a:buSzPts val="1100"/>
            </a:pPr>
            <a:r>
              <a:rPr lang="en-US" dirty="0">
                <a:solidFill>
                  <a:schemeClr val="bg2"/>
                </a:solidFill>
              </a:rPr>
              <a:t>Ni wangapi kati yenu wanaoona hizo sehemu mbili?</a:t>
            </a:r>
          </a:p>
          <a:p>
            <a:pPr marL="171450" lvl="0" indent="-171450" algn="l" rtl="0">
              <a:spcBef>
                <a:spcPts val="805"/>
              </a:spcBef>
              <a:spcAft>
                <a:spcPts val="0"/>
              </a:spcAft>
              <a:buClr>
                <a:schemeClr val="dk1"/>
              </a:buClr>
              <a:buSzPts val="1100"/>
            </a:pPr>
            <a:r>
              <a:rPr lang="en-US" dirty="0">
                <a:solidFill>
                  <a:schemeClr val="bg2"/>
                </a:solidFill>
              </a:rPr>
              <a:t>Mnaweza kuziona sehemu hizo mbili kwa wakati mmoja?</a:t>
            </a:r>
          </a:p>
          <a:p>
            <a:pPr marL="171450" lvl="0" indent="-171450" algn="l" rtl="0">
              <a:spcBef>
                <a:spcPts val="805"/>
              </a:spcBef>
              <a:spcAft>
                <a:spcPts val="0"/>
              </a:spcAft>
              <a:buClr>
                <a:schemeClr val="dk1"/>
              </a:buClr>
              <a:buSzPts val="1100"/>
            </a:pPr>
            <a:r>
              <a:rPr lang="en-US" dirty="0">
                <a:solidFill>
                  <a:schemeClr val="bg2"/>
                </a:solidFill>
              </a:rPr>
              <a:t>Unachoona huenda kikategemea mtazamo wako.</a:t>
            </a:r>
          </a:p>
          <a:p>
            <a:pPr marL="171450" lvl="0" indent="-171450" algn="l" rtl="0">
              <a:spcBef>
                <a:spcPts val="805"/>
              </a:spcBef>
              <a:spcAft>
                <a:spcPts val="0"/>
              </a:spcAft>
              <a:buClr>
                <a:schemeClr val="dk1"/>
              </a:buClr>
              <a:buSzPts val="1100"/>
            </a:pPr>
            <a:r>
              <a:rPr lang="en-US" dirty="0">
                <a:solidFill>
                  <a:schemeClr val="bg2"/>
                </a:solidFill>
              </a:rPr>
              <a:t>Unadhani mtazamo ni nini?</a:t>
            </a:r>
          </a:p>
          <a:p>
            <a:pPr marL="0" lvl="0" indent="0" algn="l" rtl="0">
              <a:spcBef>
                <a:spcPts val="805"/>
              </a:spcBef>
              <a:spcAft>
                <a:spcPts val="0"/>
              </a:spcAft>
              <a:buClr>
                <a:schemeClr val="dk1"/>
              </a:buClr>
              <a:buSzPts val="1100"/>
              <a:buFont typeface="Arial"/>
              <a:buNone/>
            </a:pPr>
            <a:endParaRPr lang="en-US" dirty="0">
              <a:solidFill>
                <a:schemeClr val="bg2"/>
              </a:solidFill>
            </a:endParaRPr>
          </a:p>
          <a:p>
            <a:pPr marL="0" lvl="0" indent="0" algn="l" rtl="0">
              <a:spcBef>
                <a:spcPts val="805"/>
              </a:spcBef>
              <a:spcAft>
                <a:spcPts val="0"/>
              </a:spcAft>
              <a:buClr>
                <a:schemeClr val="dk1"/>
              </a:buClr>
              <a:buSzPts val="1100"/>
              <a:buFont typeface="Arial"/>
              <a:buNone/>
            </a:pPr>
            <a:r>
              <a:rPr lang="en-US" b="1" dirty="0">
                <a:solidFill>
                  <a:schemeClr val="bg2"/>
                </a:solidFill>
              </a:rPr>
              <a:t>MAZUNGUMZO YA DARASANI</a:t>
            </a:r>
          </a:p>
          <a:p>
            <a:pPr marL="0" lvl="0" indent="0" algn="l" rtl="0">
              <a:spcBef>
                <a:spcPts val="805"/>
              </a:spcBef>
              <a:spcAft>
                <a:spcPts val="0"/>
              </a:spcAft>
              <a:buClr>
                <a:schemeClr val="dk1"/>
              </a:buClr>
              <a:buSzPts val="1100"/>
              <a:buFont typeface="Arial"/>
              <a:buNone/>
            </a:pPr>
            <a:r>
              <a:rPr lang="en-US" dirty="0">
                <a:solidFill>
                  <a:schemeClr val="bg2"/>
                </a:solidFill>
              </a:rPr>
              <a:t>Andika maelezo yanayotolewa na wanafunzi kwenye ubao.</a:t>
            </a:r>
          </a:p>
          <a:p>
            <a:pPr marL="0" lvl="0" indent="0" algn="l" rtl="0">
              <a:spcBef>
                <a:spcPts val="805"/>
              </a:spcBef>
              <a:spcAft>
                <a:spcPts val="0"/>
              </a:spcAft>
              <a:buClr>
                <a:schemeClr val="dk1"/>
              </a:buClr>
              <a:buSzPts val="1100"/>
              <a:buFont typeface="Arial"/>
              <a:buNone/>
            </a:pPr>
            <a:endParaRPr lang="en-US" dirty="0">
              <a:solidFill>
                <a:schemeClr val="bg2"/>
              </a:solidFill>
            </a:endParaRPr>
          </a:p>
          <a:p>
            <a:pPr marL="0" lvl="0" indent="0" algn="l" rtl="0">
              <a:spcBef>
                <a:spcPts val="805"/>
              </a:spcBef>
              <a:spcAft>
                <a:spcPts val="0"/>
              </a:spcAft>
              <a:buClr>
                <a:schemeClr val="dk1"/>
              </a:buClr>
              <a:buSzPts val="1100"/>
              <a:buFont typeface="Arial"/>
              <a:buNone/>
            </a:pPr>
            <a:r>
              <a:rPr lang="en-US" b="1" dirty="0">
                <a:solidFill>
                  <a:schemeClr val="bg2"/>
                </a:solidFill>
              </a:rPr>
              <a:t>WAAMBIE WANAFUNZI WAKO</a:t>
            </a:r>
          </a:p>
          <a:p>
            <a:pPr marL="0" lvl="0" indent="0" algn="l" rtl="0">
              <a:spcBef>
                <a:spcPts val="805"/>
              </a:spcBef>
              <a:spcAft>
                <a:spcPts val="0"/>
              </a:spcAft>
              <a:buClr>
                <a:schemeClr val="dk1"/>
              </a:buClr>
              <a:buSzPts val="1100"/>
              <a:buFont typeface="Arial"/>
              <a:buNone/>
            </a:pPr>
            <a:r>
              <a:rPr lang="en-US" dirty="0">
                <a:solidFill>
                  <a:schemeClr val="bg2"/>
                </a:solidFill>
              </a:rPr>
              <a:t>Mtazamo ni namna maalum ya — unavyokitazama kitu.</a:t>
            </a:r>
          </a:p>
          <a:p>
            <a:pPr marL="0" lvl="0" indent="0" algn="l" rtl="0">
              <a:spcBef>
                <a:spcPts val="805"/>
              </a:spcBef>
              <a:spcAft>
                <a:spcPts val="0"/>
              </a:spcAft>
              <a:buClr>
                <a:schemeClr val="dk1"/>
              </a:buClr>
              <a:buSzPts val="1100"/>
              <a:buFont typeface="Arial"/>
              <a:buNone/>
            </a:pPr>
            <a:endParaRPr lang="sw-TZ" dirty="0">
              <a:solidFill>
                <a:schemeClr val="bg2"/>
              </a:solidFill>
            </a:endParaRPr>
          </a:p>
        </p:txBody>
      </p:sp>
    </p:spTree>
    <p:extLst>
      <p:ext uri="{BB962C8B-B14F-4D97-AF65-F5344CB8AC3E}">
        <p14:creationId xmlns:p14="http://schemas.microsoft.com/office/powerpoint/2010/main" val="1907979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spcBef>
                <a:spcPts val="0"/>
              </a:spcBef>
              <a:spcAft>
                <a:spcPts val="0"/>
              </a:spcAft>
              <a:buClr>
                <a:schemeClr val="dk1"/>
              </a:buClr>
              <a:buSzPts val="1100"/>
              <a:buFont typeface="Arial"/>
              <a:buNone/>
            </a:pPr>
            <a:r>
              <a:rPr lang="en-US" sz="1100" b="1" i="0" u="sng" strike="noStrike" cap="none" dirty="0">
                <a:solidFill>
                  <a:schemeClr val="bg2"/>
                </a:solidFill>
                <a:effectLst/>
                <a:latin typeface="Arial"/>
                <a:ea typeface="Arial"/>
                <a:cs typeface="Arial"/>
                <a:sym typeface="Arial"/>
              </a:rPr>
              <a:t>Dondoo kwa Mkufunzi</a:t>
            </a:r>
          </a:p>
          <a:p>
            <a:pPr marL="0" marR="161925" lvl="0" indent="0" algn="l" rtl="0">
              <a:spcBef>
                <a:spcPts val="0"/>
              </a:spcBef>
              <a:spcAft>
                <a:spcPts val="0"/>
              </a:spcAft>
              <a:buClr>
                <a:schemeClr val="dk1"/>
              </a:buClr>
              <a:buSzPts val="1100"/>
              <a:buFont typeface="Arial"/>
              <a:buNone/>
            </a:pPr>
            <a:endParaRPr lang="en-US" sz="1100" b="1" i="0" u="none" strike="noStrike" cap="none" dirty="0">
              <a:solidFill>
                <a:schemeClr val="bg2"/>
              </a:solidFill>
              <a:effectLst/>
              <a:latin typeface="Arial"/>
              <a:ea typeface="Arial"/>
              <a:cs typeface="Arial"/>
              <a:sym typeface="Arial"/>
            </a:endParaRPr>
          </a:p>
          <a:p>
            <a:pPr marL="0" marR="161925" lvl="0" indent="0" algn="l" rtl="0">
              <a:spcBef>
                <a:spcPts val="0"/>
              </a:spcBef>
              <a:spcAft>
                <a:spcPts val="0"/>
              </a:spcAft>
              <a:buClr>
                <a:schemeClr val="dk1"/>
              </a:buClr>
              <a:buSzPts val="1100"/>
              <a:buFont typeface="Arial"/>
              <a:buNone/>
            </a:pPr>
            <a:r>
              <a:rPr lang="en-US" sz="1100" b="1" i="1" u="none" strike="noStrike" cap="none" dirty="0">
                <a:solidFill>
                  <a:schemeClr val="bg2"/>
                </a:solidFill>
                <a:effectLst/>
                <a:latin typeface="Arial"/>
                <a:ea typeface="Arial"/>
                <a:cs typeface="Arial"/>
                <a:sym typeface="Arial"/>
              </a:rPr>
              <a:t>Sehemu ya 2</a:t>
            </a:r>
          </a:p>
          <a:p>
            <a:pPr marL="0" marR="161925" lvl="0" indent="0" algn="l" rtl="0">
              <a:spcBef>
                <a:spcPts val="0"/>
              </a:spcBef>
              <a:spcAft>
                <a:spcPts val="0"/>
              </a:spcAft>
              <a:buClr>
                <a:schemeClr val="dk1"/>
              </a:buClr>
              <a:buSzPts val="1100"/>
              <a:buFont typeface="Arial"/>
              <a:buNone/>
            </a:pPr>
            <a:endParaRPr lang="en-US" sz="1100" b="1" i="0" u="none" strike="noStrike" cap="none" dirty="0">
              <a:solidFill>
                <a:schemeClr val="bg2"/>
              </a:solidFill>
              <a:effectLst/>
              <a:latin typeface="Arial"/>
              <a:ea typeface="Arial"/>
              <a:cs typeface="Arial"/>
              <a:sym typeface="Arial"/>
            </a:endParaRPr>
          </a:p>
          <a:p>
            <a:pPr marL="0" marR="161925" lvl="0" indent="0" algn="l" rtl="0">
              <a:spcBef>
                <a:spcPts val="0"/>
              </a:spcBef>
              <a:spcAft>
                <a:spcPts val="0"/>
              </a:spcAft>
              <a:buClr>
                <a:schemeClr val="dk1"/>
              </a:buClr>
              <a:buSzPts val="1100"/>
              <a:buFont typeface="Arial"/>
              <a:buNone/>
            </a:pPr>
            <a:r>
              <a:rPr lang="en-US" sz="1100" b="1" i="0" u="none" strike="noStrike" cap="none" dirty="0">
                <a:solidFill>
                  <a:schemeClr val="bg2"/>
                </a:solidFill>
                <a:effectLst/>
                <a:latin typeface="Arial"/>
                <a:ea typeface="Arial"/>
                <a:cs typeface="Arial"/>
                <a:sym typeface="Arial"/>
              </a:rPr>
              <a:t>WAAMBIE WANAFUNZI WAKO</a:t>
            </a:r>
          </a:p>
          <a:p>
            <a:pPr marL="0" marR="161925" lvl="0" indent="0" algn="l" rtl="0">
              <a:spcBef>
                <a:spcPts val="0"/>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Huu hapa ni mfano mwingine. Tuseme kwamba rafiki yetu Abdul amefanikiwa kuingia katika timu ya mpira ya shule. Anapomwambia mama yake anasema, "Nimefanikiwa kuingia kwenye timu ya mpira!" Mama yake anafurahi na kumsifu. Wakati Abdul anapomwambia Raviv ambaye ndiye rafiki yake mkubwa kwamba amefanikiwa kuingia katika timu, Raviv anasema kwamba anafurahia sana mafanikio ya Abdul.</a:t>
            </a:r>
          </a:p>
          <a:p>
            <a:pPr marL="0" marR="161925" lvl="0" indent="0" algn="l" rtl="0">
              <a:spcBef>
                <a:spcPts val="0"/>
              </a:spcBef>
              <a:spcAft>
                <a:spcPts val="0"/>
              </a:spcAft>
              <a:buClr>
                <a:schemeClr val="dk1"/>
              </a:buClr>
              <a:buSzPts val="1100"/>
              <a:buFont typeface="Arial"/>
              <a:buNone/>
            </a:pPr>
            <a:endParaRPr lang="en-US" sz="1100" b="0" i="0" u="none" strike="noStrike" cap="none" dirty="0">
              <a:solidFill>
                <a:schemeClr val="bg2"/>
              </a:solidFill>
              <a:effectLst/>
              <a:latin typeface="Arial"/>
              <a:ea typeface="Arial"/>
              <a:cs typeface="Arial"/>
              <a:sym typeface="Arial"/>
            </a:endParaRPr>
          </a:p>
          <a:p>
            <a:pPr marL="0" marR="161925" lvl="0" indent="0" algn="l" rtl="0">
              <a:spcBef>
                <a:spcPts val="0"/>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Abdul pia anamwambia rafiki yake Ahmed kwamba amefanikiwa kuingia katika timu ya mpira. Hata hivyo, Amed pia alikuwa amejaribu kuingia katika timu hiyo lakini Abdul akachukua nafasi yake. Kwa hiyo, Amed hajafurahia sana. Abdul pia ni mwanachama wa klabu ya sayansi na sasa atalazimika kutohudhuria mikutano ya sayansi ili afanye mazoezi ya mpira. Anapomwambia Amina, rais wa klabu ya sayansi, naye pia halifurahii sana.</a:t>
            </a:r>
          </a:p>
          <a:p>
            <a:pPr marL="0" marR="161925" lvl="0" indent="0" algn="l" rtl="0">
              <a:spcBef>
                <a:spcPts val="0"/>
              </a:spcBef>
              <a:spcAft>
                <a:spcPts val="0"/>
              </a:spcAft>
              <a:buClr>
                <a:schemeClr val="dk1"/>
              </a:buClr>
              <a:buSzPts val="1100"/>
              <a:buFont typeface="Arial"/>
              <a:buNone/>
            </a:pPr>
            <a:endParaRPr lang="en-US" sz="1100" b="0" i="0" u="none" strike="noStrike" cap="none" dirty="0">
              <a:solidFill>
                <a:schemeClr val="bg2"/>
              </a:solidFill>
              <a:effectLst/>
              <a:latin typeface="Arial"/>
              <a:ea typeface="Arial"/>
              <a:cs typeface="Arial"/>
              <a:sym typeface="Arial"/>
            </a:endParaRPr>
          </a:p>
          <a:p>
            <a:pPr marL="0" marR="161925" lvl="0" indent="0" algn="l" rtl="0">
              <a:spcBef>
                <a:spcPts val="0"/>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Watu wote hawa walio maishani mwa Abdul walipata taarifa sawa: kwamba Abdul amefanikiwa kuingia katika timu ya mpira.</a:t>
            </a:r>
          </a:p>
          <a:p>
            <a:pPr marL="0" marR="161925" lvl="0" indent="0" algn="l" rtl="0">
              <a:spcBef>
                <a:spcPts val="0"/>
              </a:spcBef>
              <a:spcAft>
                <a:spcPts val="0"/>
              </a:spcAft>
              <a:buClr>
                <a:schemeClr val="dk1"/>
              </a:buClr>
              <a:buSzPts val="1100"/>
              <a:buFont typeface="Arial"/>
              <a:buNone/>
            </a:pPr>
            <a:endParaRPr lang="en-US" sz="1100" b="1" i="0" u="none" strike="noStrike" cap="none" dirty="0">
              <a:solidFill>
                <a:schemeClr val="bg2"/>
              </a:solidFill>
              <a:effectLst/>
              <a:latin typeface="Arial"/>
              <a:ea typeface="Arial"/>
              <a:cs typeface="Arial"/>
              <a:sym typeface="Arial"/>
            </a:endParaRPr>
          </a:p>
          <a:p>
            <a:pPr marL="0" marR="161925" lvl="0" indent="0" algn="l" rtl="0">
              <a:spcBef>
                <a:spcPts val="0"/>
              </a:spcBef>
              <a:spcAft>
                <a:spcPts val="0"/>
              </a:spcAft>
              <a:buClr>
                <a:schemeClr val="dk1"/>
              </a:buClr>
              <a:buSzPts val="1100"/>
              <a:buFont typeface="Arial"/>
              <a:buNone/>
            </a:pPr>
            <a:r>
              <a:rPr lang="en-US" sz="1100" b="1" i="0" u="none" strike="noStrike" cap="none" dirty="0">
                <a:solidFill>
                  <a:schemeClr val="bg2"/>
                </a:solidFill>
                <a:effectLst/>
                <a:latin typeface="Arial"/>
                <a:ea typeface="Arial"/>
                <a:cs typeface="Arial"/>
                <a:sym typeface="Arial"/>
              </a:rPr>
              <a:t>WAULIZE WANAFUNZI WAKO</a:t>
            </a:r>
          </a:p>
          <a:p>
            <a:pPr marL="0" marR="161925" lvl="0" indent="0" algn="l" rtl="0">
              <a:spcBef>
                <a:spcPts val="0"/>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Kwa nini wote wanachukulia suala hili kwa namna tofauti?</a:t>
            </a:r>
          </a:p>
          <a:p>
            <a:pPr marL="0" marR="161925" lvl="0" indent="0" algn="l" rtl="0">
              <a:spcBef>
                <a:spcPts val="0"/>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Kwa nini mitazamo yao tofauti na mahusiano yao tofauti na Abdul ni muhimu?</a:t>
            </a:r>
          </a:p>
          <a:p>
            <a:pPr marL="0" marR="161925" lvl="0" indent="0" algn="l" rtl="0">
              <a:spcBef>
                <a:spcPts val="0"/>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Mnaweza kufikiria kuhusu mifano mingine inayoonesha jinsi watu tofauti wanavyoweza kuiona hali lilelile kwa mitazamo tofauti?</a:t>
            </a:r>
          </a:p>
          <a:p>
            <a:pPr marL="0" marR="161925" lvl="0" indent="0" algn="l" rtl="0">
              <a:spcBef>
                <a:spcPts val="0"/>
              </a:spcBef>
              <a:spcAft>
                <a:spcPts val="0"/>
              </a:spcAft>
              <a:buClr>
                <a:schemeClr val="dk1"/>
              </a:buClr>
              <a:buSzPts val="1100"/>
              <a:buFont typeface="Arial"/>
              <a:buNone/>
            </a:pPr>
            <a:endParaRPr lang="en-US" sz="1100" b="1" i="0" u="none" strike="noStrike" cap="none" dirty="0">
              <a:solidFill>
                <a:schemeClr val="bg2"/>
              </a:solidFill>
              <a:effectLst/>
              <a:latin typeface="Arial"/>
              <a:ea typeface="Arial"/>
              <a:cs typeface="Arial"/>
              <a:sym typeface="Arial"/>
            </a:endParaRPr>
          </a:p>
          <a:p>
            <a:pPr marL="0" marR="161925" lvl="0" indent="0" algn="l" rtl="0">
              <a:spcBef>
                <a:spcPts val="0"/>
              </a:spcBef>
              <a:spcAft>
                <a:spcPts val="0"/>
              </a:spcAft>
              <a:buClr>
                <a:schemeClr val="dk1"/>
              </a:buClr>
              <a:buSzPts val="1100"/>
              <a:buFont typeface="Arial"/>
              <a:buNone/>
            </a:pPr>
            <a:r>
              <a:rPr lang="en-US" sz="1100" b="1" i="0" u="none" strike="noStrike" cap="none" dirty="0">
                <a:solidFill>
                  <a:schemeClr val="bg2"/>
                </a:solidFill>
                <a:effectLst/>
                <a:latin typeface="Arial"/>
                <a:ea typeface="Arial"/>
                <a:cs typeface="Arial"/>
                <a:sym typeface="Arial"/>
              </a:rPr>
              <a:t>Umuhimu wa mitazamo ni nini?</a:t>
            </a:r>
          </a:p>
          <a:p>
            <a:pPr marL="0" marR="161925" lvl="0" indent="0" algn="l" rtl="0">
              <a:spcBef>
                <a:spcPts val="0"/>
              </a:spcBef>
              <a:spcAft>
                <a:spcPts val="0"/>
              </a:spcAft>
              <a:buClr>
                <a:schemeClr val="dk1"/>
              </a:buClr>
              <a:buSzPts val="1100"/>
              <a:buFont typeface="Arial"/>
              <a:buNone/>
            </a:pPr>
            <a:endParaRPr lang="en-US" sz="1100" b="1" i="0" u="none" strike="noStrike" cap="none" dirty="0">
              <a:solidFill>
                <a:schemeClr val="bg2"/>
              </a:solidFill>
              <a:effectLst/>
              <a:latin typeface="Arial"/>
              <a:ea typeface="Arial"/>
              <a:cs typeface="Arial"/>
              <a:sym typeface="Arial"/>
            </a:endParaRPr>
          </a:p>
          <a:p>
            <a:pPr marL="0" marR="161925" lvl="0" indent="0" algn="l" rtl="0">
              <a:spcBef>
                <a:spcPts val="0"/>
              </a:spcBef>
              <a:spcAft>
                <a:spcPts val="0"/>
              </a:spcAft>
              <a:buClr>
                <a:schemeClr val="dk1"/>
              </a:buClr>
              <a:buSzPts val="1100"/>
              <a:buFont typeface="Arial"/>
              <a:buNone/>
            </a:pPr>
            <a:r>
              <a:rPr lang="en-US" sz="1100" b="1" i="0" u="none" strike="noStrike" cap="none" dirty="0">
                <a:solidFill>
                  <a:schemeClr val="bg2"/>
                </a:solidFill>
                <a:effectLst/>
                <a:latin typeface="Arial"/>
                <a:ea typeface="Arial"/>
                <a:cs typeface="Arial"/>
                <a:sym typeface="Arial"/>
              </a:rPr>
              <a:t>Dondoo kwa Mwalimu:</a:t>
            </a:r>
          </a:p>
          <a:p>
            <a:pPr marL="0" marR="161925" lvl="0" indent="0" algn="l" rtl="0">
              <a:spcBef>
                <a:spcPts val="0"/>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Mfano hapo juu unaweza kuboreshwa ili iendane na mazingira ya wanafunzi katika eneo unalofundisha. Kwa mfano:</a:t>
            </a:r>
          </a:p>
          <a:p>
            <a:pPr marL="171450" marR="161925" lvl="0" indent="-171450" algn="l" rtl="0">
              <a:spcBef>
                <a:spcPts val="0"/>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Ethiopia: Tumia Tsehay (Mwanamke), Gebre  (Mwanamume) Bisrat (Mwanamume) na Genet (Mwanamke) badala yake.</a:t>
            </a:r>
          </a:p>
          <a:p>
            <a:pPr marL="171450" marR="161925" lvl="0" indent="-171450" algn="l" rtl="0">
              <a:spcBef>
                <a:spcPts val="0"/>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Ghana: Tumia majina kama Kofi (Mwanamume), Kojo (Mwanamume), Kweku (Mwanamume) Akua (Mwanamke) Afua (Mwanamke) Nana (Mwanamke)</a:t>
            </a:r>
          </a:p>
          <a:p>
            <a:pPr marL="171450" marR="161925" lvl="0" indent="-171450" algn="l" rtl="0">
              <a:spcBef>
                <a:spcPts val="0"/>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Kenya: Tumia majina kama Luanda (Mwanamume), Charles (Mwanamume) Akinyi (Mwanamke) Muthoni (Mwanamke) badala yake.</a:t>
            </a:r>
          </a:p>
          <a:p>
            <a:pPr marL="171450" marR="161925" lvl="0" indent="-171450" algn="l" rtl="0">
              <a:spcBef>
                <a:spcPts val="0"/>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Nigeria: Tumia majina kama Abdul (Mwanamume), Ade (Mwanamume), Chioma (Mwanamke), na Amina (Mwanamke) badala yake.</a:t>
            </a:r>
          </a:p>
          <a:p>
            <a:pPr marL="171450" marR="161925" lvl="0" indent="-171450" algn="l" rtl="0">
              <a:spcBef>
                <a:spcPts val="0"/>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Zambia: Tumia majina kama Chanda (Mwanamume), Patrick (Mwanamume), Radhia (Mwanamke) na Valerie (Mwanamke) badala yake.</a:t>
            </a:r>
          </a:p>
          <a:p>
            <a:pPr marL="0" marR="161925" lvl="0" indent="0" algn="l" rtl="0">
              <a:spcBef>
                <a:spcPts val="0"/>
              </a:spcBef>
              <a:spcAft>
                <a:spcPts val="0"/>
              </a:spcAft>
              <a:buClr>
                <a:schemeClr val="dk1"/>
              </a:buClr>
              <a:buSzPts val="1100"/>
              <a:buFont typeface="Arial"/>
              <a:buNone/>
            </a:pPr>
            <a:endParaRPr lang="sw-TZ" sz="1100" b="1" i="0" u="none" strike="noStrike" cap="none" dirty="0">
              <a:solidFill>
                <a:schemeClr val="bg2"/>
              </a:solidFill>
              <a:effectLst/>
              <a:latin typeface="Arial"/>
              <a:ea typeface="Arial"/>
              <a:cs typeface="Arial"/>
              <a:sym typeface="Arial"/>
            </a:endParaRPr>
          </a:p>
        </p:txBody>
      </p:sp>
      <p:sp>
        <p:nvSpPr>
          <p:cNvPr id="1654" name="Google Shape;1654;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14179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u="sng" dirty="0">
                <a:solidFill>
                  <a:schemeClr val="bg2"/>
                </a:solidFill>
                <a:latin typeface="Montserrat SemiBold" pitchFamily="2" charset="77"/>
              </a:rPr>
              <a:t>Dondoo kwa Mkufunzi</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i="1" dirty="0">
                <a:solidFill>
                  <a:schemeClr val="bg2"/>
                </a:solidFill>
                <a:latin typeface="Montserrat SemiBold" pitchFamily="2" charset="77"/>
              </a:rPr>
              <a:t>Sehemu ya 3</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MAZUNGUMZO YA DARASANI</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Wagawe wanafunzi katika makundi ya watu watatu au wanne. Lipe kila kundi karatasi na kalamu za wino au penseli.</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WAAMBIE WANAFUNZI WAKO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Nitalipa kila kundi hati yenye wasifu wa kubuniwa wa Hiwot wa mitandao ya kijamii na karatasi ndogo. Kuna jina la mtu aliye maishani mwa Hiwot kwenye karatasi hiyo. Kama kundi, fikirieni kwamba mnatazama wasifu huu wa mitandao ya kijamii kupitia macho ya mtu aliye kwenye karatasi hiyo. </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Mnadhani Hiwot ni nani? Ni mambo gani mnayoweza kudhania? Anapenda nini? Ni nini ambacho hapendi? Ametoa maoni kuhusu nini? Mnachukulia vipi Hiwot, kwa mujibu wa mtazamo wenu? </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Mna dakika 10. Kuweni tayari kuwasilisha majibu yenu mwishoni!</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Omba kila kundi liwasilishe majibu yaliyotolewa. Watu muhimu maishani mwa Hiwot/ambao huenda wakawa muhimu:</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Mama yake Hiwot, ambaye ana wasiwasi kuhusu usalama wa binti yake</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Rafiki mkubwa wa Hiwot, ambaye anamheshimu Hiwot</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Msichana anayesomea katika shule ya karibu, ambaye hamjui Hiwot</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Mwalimu wake Hiwot</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Bosi ambaye anafikiria kumpa Hiwot kazi</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Dondoo kwa Mwalimu:</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Mfano huu unalenga kuwaoyesha wanafunzi jinsi watu tofauti wanavyoweza kuuchukulia wasifu uleule katika mitandao ya kijamii ili kuwawezesha kufikiria kwa makini kuhusu taswira yao ya mtandaoni. Mfano huo unaweza kuboreshwa ili kuendana na mazingira ya wanafunzi katika eneo unalofundisha. Kwa mfano: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Ethiopia: Badala yake, tumia majina kama Msekerem au Hiwot.</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Kenya: Badala yake, tumia majina kama Atieno au Lemanyanh.</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Nigeria: Badala yake, tumia majina kama Abraham au Abdul.</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Zambia: Badala yake, tumia majina kama Mulenga.</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WAULIZE WANAFUNZI WAKO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Kulikuwa na tofauti gani katika njia ambazo mlimtazama na kumtathmini Hiwot?</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Mnadhani kwa nini kuna tofauti hizo?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Mnadhani kwamba tathmini hizo zote ni sahihi? Kwa nini/kwa nini siyo?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Mnaweza kufikiria kuhusu wakati hali kama hizi zilipotokea maishani mwenu —wakati taarifa zile zile zilichukuliwa kwa njia tofauti na watu tofauti?</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WAULIZE WANAFUNZI WAKO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Ni wangapi kati yenu wamekuwa na mabishano na wazazi/walezi wenu? Marafiki?</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Ni wangapi kati yenu wanatumia mitandao ya kijamii? Mnafikiria kuhusu jinsi watu wengine wanavyochukulia wasifu wenu kwenye mitandao ya kijamii?</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Mmewahi kufuta maudhui au kujiondoa katika maudhui mliyoshirikishwa katika mitandao ya kijamii (mfano, picha, video, machapisho ya maandishi)? Kwa nini?</a:t>
            </a: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endParaRPr>
          </a:p>
        </p:txBody>
      </p:sp>
      <p:sp>
        <p:nvSpPr>
          <p:cNvPr id="1474" name="Google Shape;1474;p8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41752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u="sng" dirty="0">
                <a:solidFill>
                  <a:schemeClr val="bg2"/>
                </a:solidFill>
                <a:latin typeface="Montserrat SemiBold" pitchFamily="2" charset="77"/>
              </a:rPr>
              <a:t>Dondoo kwa Mkufunzi</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Tafakari Kuhusu Mitazamo</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WAAMBIE WANAFUNZI WAKO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Tafakari kuhusu namna tofauti tofauti ambavyo watu walio maishani mwako wanavyokuchukulia.</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WAULIZE WANAFUNZI WAKO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Je, unafanya mambo kwa njia tofauti ukiwa miongoni mwa watu tofauti?</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Je, wewe huzungumza na wazazi/walezi wako au walimu kwa namna sawa na unavyozungumza na marafiki zako? Kwa nini/kwa nini siyo?</a:t>
            </a:r>
          </a:p>
          <a:p>
            <a:pPr marL="171450" lvl="0" indent="-171450" algn="l" rtl="0">
              <a:lnSpc>
                <a:spcPct val="100000"/>
              </a:lnSpc>
              <a:spcBef>
                <a:spcPts val="0"/>
              </a:spcBef>
              <a:spcAft>
                <a:spcPts val="0"/>
              </a:spcAft>
              <a:buSzPts val="1100"/>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WAAMBIE WANAFUNZI WAKO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Sote huenda tukawa watu tofauti kidogo kulingana na pahali tulipo na watu tulio nao.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Kama sehemu ya zoezi hili, tutajadili jinsi mnavyoweza kuonesha taswira zenu mtandaoni, hasa katika mitandao ya kijamii na jinsi watu wengine wanavyoweza kuwachukulia kwa namna tofauti kulingana na mitazamo yao.</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WAULIZE WANAFUNZI WAKO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Je, unaonesha taswira tofauti kwa watu tofauti mtandaoni? </a:t>
            </a:r>
          </a:p>
          <a:p>
            <a:pPr marL="628650" lvl="1" indent="-171450" algn="l" rtl="0">
              <a:lnSpc>
                <a:spcPct val="100000"/>
              </a:lnSpc>
              <a:spcBef>
                <a:spcPts val="0"/>
              </a:spcBef>
              <a:spcAft>
                <a:spcPts val="0"/>
              </a:spcAft>
              <a:buSzPts val="1100"/>
            </a:pPr>
            <a:r>
              <a:rPr lang="en-US" b="0" dirty="0">
                <a:solidFill>
                  <a:schemeClr val="bg2"/>
                </a:solidFill>
                <a:latin typeface="Montserrat SemiBold" pitchFamily="2" charset="77"/>
              </a:rPr>
              <a:t>Kwa mfano, katika mtandao mmoja (mfano, Facebook), huenda ukatumia jina lako halisi, lakini je, unatumia jina lako halisi katika shughuli zote unazoendesha kwenye Intaneti?</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Ni katika mitandao ipi mingine ambapo sio kila wakati unatumia jina lako halisi au mitandao unayotumia bila kufichua utambulisho wako? Kwa nini?</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Unadhani kwamba taarifa zako ambazo umesambaza mtandaoni zinaonesha taswira kamili kuhusu wewe?</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Unadhani kwamba wasifu wa mitandao ya kijamii huonesha taswira kamili? Ungependa wasifu uoneshe taswira kamili?</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Watu wanaweza kukuchukulia vipi ikiwa wanaweza kuzipata baadhi tu ya taarifa zako? </a:t>
            </a:r>
          </a:p>
          <a:p>
            <a:pPr marL="628650" lvl="1" indent="-171450" algn="l" rtl="0">
              <a:lnSpc>
                <a:spcPct val="100000"/>
              </a:lnSpc>
              <a:spcBef>
                <a:spcPts val="0"/>
              </a:spcBef>
              <a:spcAft>
                <a:spcPts val="0"/>
              </a:spcAft>
              <a:buSzPts val="1100"/>
            </a:pPr>
            <a:r>
              <a:rPr lang="en-US" b="0" dirty="0">
                <a:solidFill>
                  <a:schemeClr val="bg2"/>
                </a:solidFill>
                <a:latin typeface="Montserrat SemiBold" pitchFamily="2" charset="77"/>
              </a:rPr>
              <a:t>Kwa mfano, mtazamo wa wazazi/walezi wako utabadilika iwapo wataona kila kitu unachofanya katika mtandao mmoja wa kijamii lakini wasione shughuli zako kwenye mtandao mwingine?</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Je, kile unachokichapisha unakifanya kuwa siri? Kwa nini?</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WAAMBIE WANAFUNZI WAKO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Leo tumezungumza sana kuhusu mitazamo. </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WAULIZE WANAFUNZI WAKO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Kwa mujibu wa mazungumzo yetu, ni jambo gani moja ulilojifunza leo kuhusu mitazamo?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Kuna njia gani nyingine ambayo mitazamo huathiri namna ambavyo tunatathmini taarifa? Unaweza kutaja kisa cha hivi karibuni ambacho hali hii ilionekana? </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Ni kwa vipi mitazamo ni muhimu na siyo tu kwenye maisha yetu binafsi bali pia katika mambo ya habari?</a:t>
            </a: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endParaRPr>
          </a:p>
        </p:txBody>
      </p:sp>
      <p:sp>
        <p:nvSpPr>
          <p:cNvPr id="1654" name="Google Shape;1654;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8665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805"/>
              </a:spcBef>
              <a:spcAft>
                <a:spcPts val="0"/>
              </a:spcAft>
              <a:buClr>
                <a:schemeClr val="dk1"/>
              </a:buClr>
              <a:buSzPts val="1100"/>
              <a:buFont typeface="Arial"/>
              <a:buNone/>
            </a:pPr>
            <a:r>
              <a:rPr lang="en-US" b="1" u="sng" dirty="0">
                <a:solidFill>
                  <a:schemeClr val="bg2"/>
                </a:solidFill>
                <a:latin typeface="Montserrat SemiBold" pitchFamily="2" charset="77"/>
              </a:rPr>
              <a:t>Dondoo kwa Mkufunzi</a:t>
            </a:r>
          </a:p>
          <a:p>
            <a:pPr marL="0" lvl="0" indent="0" algn="l" rtl="0">
              <a:spcBef>
                <a:spcPts val="805"/>
              </a:spcBef>
              <a:spcAft>
                <a:spcPts val="0"/>
              </a:spcAft>
              <a:buClr>
                <a:schemeClr val="dk1"/>
              </a:buClr>
              <a:buSzPts val="1100"/>
              <a:buFont typeface="Arial"/>
              <a:buNone/>
            </a:pPr>
            <a:endParaRPr lang="en-US" b="1" u="none"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u="none" dirty="0">
                <a:solidFill>
                  <a:schemeClr val="bg2"/>
                </a:solidFill>
                <a:latin typeface="Montserrat SemiBold" pitchFamily="2" charset="77"/>
              </a:rPr>
              <a:t>Zoezi</a:t>
            </a:r>
          </a:p>
          <a:p>
            <a:pPr marL="0" lvl="0" indent="0" algn="l" rtl="0">
              <a:spcBef>
                <a:spcPts val="805"/>
              </a:spcBef>
              <a:spcAft>
                <a:spcPts val="0"/>
              </a:spcAft>
              <a:buClr>
                <a:schemeClr val="dk1"/>
              </a:buClr>
              <a:buSzPts val="1100"/>
              <a:buFont typeface="Arial"/>
              <a:buNone/>
            </a:pPr>
            <a:endParaRPr lang="en-US" b="1" u="none"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u="none" dirty="0">
                <a:solidFill>
                  <a:schemeClr val="bg2"/>
                </a:solidFill>
                <a:latin typeface="Montserrat SemiBold" pitchFamily="2" charset="77"/>
              </a:rPr>
              <a:t>WAAMBIE WANAFUNZI WAKO</a:t>
            </a:r>
          </a:p>
          <a:p>
            <a:pPr marL="0" lvl="0" indent="0" algn="l" rtl="0">
              <a:spcBef>
                <a:spcPts val="805"/>
              </a:spcBef>
              <a:spcAft>
                <a:spcPts val="0"/>
              </a:spcAft>
              <a:buClr>
                <a:schemeClr val="dk1"/>
              </a:buClr>
              <a:buSzPts val="1100"/>
              <a:buFont typeface="Arial"/>
              <a:buNone/>
            </a:pPr>
            <a:r>
              <a:rPr lang="en-US" b="0" u="none" dirty="0">
                <a:solidFill>
                  <a:schemeClr val="bg2"/>
                </a:solidFill>
                <a:latin typeface="Montserrat SemiBold" pitchFamily="2" charset="77"/>
              </a:rPr>
              <a:t>Piga picha chapisho lolote katika mitandao ya kijamii (yaani picha, video, chapisho la maandishi) (sio lazima liwe chapisho lao wenyewe). Taja majukumu matatu ukizingatia chapisho la mtu huyo kwenye mitandao ya kijamii (mfano; rafiki, jamaa, mwalimu) kisha kwa kila jukumu, andika aya fupi ukieleza jinsi ambavyo mtu huyo atachulikulia chapisho hili.</a:t>
            </a:r>
          </a:p>
          <a:p>
            <a:pPr marL="0" lvl="0" indent="0" algn="l" rtl="0">
              <a:spcBef>
                <a:spcPts val="805"/>
              </a:spcBef>
              <a:spcAft>
                <a:spcPts val="0"/>
              </a:spcAft>
              <a:buClr>
                <a:schemeClr val="dk1"/>
              </a:buClr>
              <a:buSzPts val="1100"/>
              <a:buFont typeface="Arial"/>
              <a:buNone/>
            </a:pPr>
            <a:endParaRPr lang="en-US" b="1" u="none"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u="none" dirty="0">
                <a:solidFill>
                  <a:schemeClr val="bg2"/>
                </a:solidFill>
                <a:latin typeface="Montserrat SemiBold" pitchFamily="2" charset="77"/>
              </a:rPr>
              <a:t>DONDOO KWA MWALIMU</a:t>
            </a:r>
          </a:p>
          <a:p>
            <a:pPr marL="0" lvl="0" indent="0" algn="l" rtl="0">
              <a:spcBef>
                <a:spcPts val="805"/>
              </a:spcBef>
              <a:spcAft>
                <a:spcPts val="0"/>
              </a:spcAft>
              <a:buClr>
                <a:schemeClr val="dk1"/>
              </a:buClr>
              <a:buSzPts val="1100"/>
              <a:buFont typeface="Arial"/>
              <a:buNone/>
            </a:pPr>
            <a:r>
              <a:rPr lang="en-US" b="0" u="none" dirty="0">
                <a:solidFill>
                  <a:schemeClr val="bg2"/>
                </a:solidFill>
                <a:latin typeface="Montserrat SemiBold" pitchFamily="2" charset="77"/>
              </a:rPr>
              <a:t>Katika dakika 10 za mwisho, wagawe wanafunzi katika makundi ya watu wawili wawili kisha wazungumze na wenzao kuhusu angalau namna mbili ambazo wanadhani mitazamo ni muhimu katika muktadha wa chapisho walilochagua.</a:t>
            </a:r>
          </a:p>
        </p:txBody>
      </p:sp>
      <p:sp>
        <p:nvSpPr>
          <p:cNvPr id="1474" name="Google Shape;1474;p8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6593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u="sng" dirty="0">
                <a:solidFill>
                  <a:schemeClr val="bg2"/>
                </a:solidFill>
                <a:latin typeface="Montserrat SemiBold" pitchFamily="2" charset="77"/>
              </a:rPr>
              <a:t>Dondoo kwa Mkufunzi</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LENGO LA SOMO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Wanafunzi watatathmini utambulisho wao mtandaoni na maudhui wanayotengeneza na kuyasambaza yanayohusiana na malengo yao (mfano, yanayohusiana na kazi, masomo au mambo yanayowavutia maishani ambayo wangependa kujishughulisha nayo). Wataangalia jinsi ya kuthibiti utambulisho wa mtandaoni kwa kuzingatia mada, wavuti, jina, mwonekano na mipangilio binafsi.</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MUDA UNAOKADIRIWA</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Dakika 30</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MASWALI MUHIMU</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Teknolojia za kidijitali zinaathiri vipi mambo yanayokuvutia maishani na malengo yako? </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Unayawasilisha vipi mambo yanayokuvutia maishani na malengo yako kupitia mtandao? </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VIFAA</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Kitini cha "Utambulisho Wangu wa Mtandaoni" </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MATAYARISHO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Chapisha kitini kimoja kwa kila mwanafunzi.</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Kuna fursa za kubadilisha maudhui yako ili yaendane na mambo ambayo wanafunzi wako wanafahamu na pia muktadha wa eneo lenu. Fursa hizo zimebainishwa kama "Dondoo za Mwalimu." Tunapendekeza kwamba ulipitie somo mapema na uandae mifano kabla ya kuanza kwa somo.</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i="1" dirty="0">
                <a:solidFill>
                  <a:schemeClr val="bg2"/>
                </a:solidFill>
                <a:latin typeface="Montserrat SemiBold" pitchFamily="2" charset="77"/>
              </a:rPr>
              <a:t>HIARI:</a:t>
            </a:r>
            <a:r>
              <a:rPr lang="en-US" b="1" dirty="0">
                <a:solidFill>
                  <a:schemeClr val="bg2"/>
                </a:solidFill>
                <a:latin typeface="Montserrat SemiBold" pitchFamily="2" charset="77"/>
              </a:rPr>
              <a:t> USTADI WA ISTE DIGCITCOMMIT</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JUMUISHI: Niko tayari kusikiliza na kutambua mitazamo tofauti kwa heshima na ninazungumza na watu wengine mtandaoni kwa heshima na kwa kuelewa hisia zao.</a:t>
            </a: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endParaRPr>
          </a:p>
        </p:txBody>
      </p:sp>
      <p:sp>
        <p:nvSpPr>
          <p:cNvPr id="1463" name="Google Shape;1463;p8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5338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spcBef>
                <a:spcPts val="0"/>
              </a:spcBef>
              <a:spcAft>
                <a:spcPts val="0"/>
              </a:spcAft>
              <a:buClr>
                <a:schemeClr val="dk1"/>
              </a:buClr>
              <a:buSzPts val="1100"/>
              <a:buFont typeface="Arial"/>
              <a:buNone/>
            </a:pPr>
            <a:r>
              <a:rPr lang="en-US" b="1" u="sng" dirty="0">
                <a:solidFill>
                  <a:schemeClr val="bg2"/>
                </a:solidFill>
                <a:effectLst/>
              </a:rPr>
              <a:t>Dondoo kwa Mkufunzi</a:t>
            </a:r>
          </a:p>
          <a:p>
            <a:pPr marL="0" marR="161925" lvl="0" indent="0" algn="l" rtl="0">
              <a:spcBef>
                <a:spcPts val="0"/>
              </a:spcBef>
              <a:spcAft>
                <a:spcPts val="0"/>
              </a:spcAft>
              <a:buClr>
                <a:schemeClr val="dk1"/>
              </a:buClr>
              <a:buSzPts val="1100"/>
              <a:buFont typeface="Arial"/>
              <a:buNone/>
            </a:pPr>
            <a:endParaRPr lang="en-US" b="1" dirty="0">
              <a:solidFill>
                <a:schemeClr val="bg2"/>
              </a:solidFill>
              <a:effectLst/>
            </a:endParaRPr>
          </a:p>
          <a:p>
            <a:pPr marL="0" marR="161925" lvl="0" indent="0" algn="l" rtl="0">
              <a:spcBef>
                <a:spcPts val="0"/>
              </a:spcBef>
              <a:spcAft>
                <a:spcPts val="0"/>
              </a:spcAft>
              <a:buClr>
                <a:schemeClr val="dk1"/>
              </a:buClr>
              <a:buSzPts val="1100"/>
              <a:buFont typeface="Arial"/>
              <a:buNone/>
            </a:pPr>
            <a:r>
              <a:rPr lang="en-US" b="1" dirty="0">
                <a:solidFill>
                  <a:schemeClr val="bg2"/>
                </a:solidFill>
                <a:effectLst/>
              </a:rPr>
              <a:t>Utambulisho Wangu wa Mtandaoni</a:t>
            </a:r>
          </a:p>
          <a:p>
            <a:pPr marL="0" marR="161925" lvl="0" indent="0" algn="l" rtl="0">
              <a:spcBef>
                <a:spcPts val="0"/>
              </a:spcBef>
              <a:spcAft>
                <a:spcPts val="0"/>
              </a:spcAft>
              <a:buClr>
                <a:schemeClr val="dk1"/>
              </a:buClr>
              <a:buSzPts val="1100"/>
              <a:buFont typeface="Arial"/>
              <a:buNone/>
            </a:pPr>
            <a:endParaRPr lang="en-US" b="1" dirty="0">
              <a:solidFill>
                <a:schemeClr val="bg2"/>
              </a:solidFill>
              <a:effectLst/>
            </a:endParaRPr>
          </a:p>
          <a:p>
            <a:pPr marL="0" marR="161925" lvl="0" indent="0" algn="l" rtl="0">
              <a:spcBef>
                <a:spcPts val="0"/>
              </a:spcBef>
              <a:spcAft>
                <a:spcPts val="0"/>
              </a:spcAft>
              <a:buClr>
                <a:schemeClr val="dk1"/>
              </a:buClr>
              <a:buSzPts val="1100"/>
              <a:buFont typeface="Arial"/>
              <a:buNone/>
            </a:pPr>
            <a:r>
              <a:rPr lang="en-US" b="1" i="1" dirty="0">
                <a:solidFill>
                  <a:schemeClr val="bg2"/>
                </a:solidFill>
                <a:effectLst/>
              </a:rPr>
              <a:t>Mjadala</a:t>
            </a:r>
          </a:p>
          <a:p>
            <a:pPr marL="0" marR="161925" lvl="0" indent="0" algn="l" rtl="0">
              <a:spcBef>
                <a:spcPts val="0"/>
              </a:spcBef>
              <a:spcAft>
                <a:spcPts val="0"/>
              </a:spcAft>
              <a:buClr>
                <a:schemeClr val="dk1"/>
              </a:buClr>
              <a:buSzPts val="1100"/>
              <a:buFont typeface="Arial"/>
              <a:buNone/>
            </a:pPr>
            <a:endParaRPr lang="en-US" b="1" dirty="0">
              <a:solidFill>
                <a:schemeClr val="bg2"/>
              </a:solidFill>
              <a:effectLst/>
            </a:endParaRPr>
          </a:p>
          <a:p>
            <a:pPr marL="0" marR="161925" lvl="0" indent="0" algn="l" rtl="0">
              <a:spcBef>
                <a:spcPts val="0"/>
              </a:spcBef>
              <a:spcAft>
                <a:spcPts val="0"/>
              </a:spcAft>
              <a:buClr>
                <a:schemeClr val="dk1"/>
              </a:buClr>
              <a:buSzPts val="1100"/>
              <a:buFont typeface="Arial"/>
              <a:buNone/>
            </a:pPr>
            <a:r>
              <a:rPr lang="en-US" b="1" dirty="0">
                <a:solidFill>
                  <a:schemeClr val="bg2"/>
                </a:solidFill>
                <a:effectLst/>
              </a:rPr>
              <a:t>WAAMBIE WANAFUNZI WAKO</a:t>
            </a:r>
          </a:p>
          <a:p>
            <a:pPr marL="0" marR="161925" lvl="0" indent="0" algn="l" rtl="0">
              <a:spcBef>
                <a:spcPts val="0"/>
              </a:spcBef>
              <a:spcAft>
                <a:spcPts val="0"/>
              </a:spcAft>
              <a:buClr>
                <a:schemeClr val="dk1"/>
              </a:buClr>
              <a:buSzPts val="1100"/>
              <a:buFont typeface="Arial"/>
              <a:buNone/>
            </a:pPr>
            <a:r>
              <a:rPr lang="en-US" b="0" dirty="0">
                <a:solidFill>
                  <a:schemeClr val="bg2"/>
                </a:solidFill>
                <a:effectLst/>
              </a:rPr>
              <a:t>Hebu tuchukue muda mfupi kutafakari kuhusu jinsi tunavyo aminiana na watu wengine kulingana na hali zao. Huenda ukafanya mambo tofauti ukiwa na marafiki zako ikilinganishwa na utakavyoyafanya ukiwa na wanafamilia au walimu wako shuleni. </a:t>
            </a:r>
          </a:p>
          <a:p>
            <a:pPr marL="0" marR="161925" lvl="0" indent="0" algn="l" rtl="0">
              <a:spcBef>
                <a:spcPts val="0"/>
              </a:spcBef>
              <a:spcAft>
                <a:spcPts val="0"/>
              </a:spcAft>
              <a:buClr>
                <a:schemeClr val="dk1"/>
              </a:buClr>
              <a:buSzPts val="1100"/>
              <a:buFont typeface="Arial"/>
              <a:buNone/>
            </a:pPr>
            <a:endParaRPr lang="en-US" b="0" dirty="0">
              <a:solidFill>
                <a:schemeClr val="bg2"/>
              </a:solidFill>
              <a:effectLst/>
            </a:endParaRPr>
          </a:p>
          <a:p>
            <a:pPr marL="0" marR="161925" lvl="0" indent="0" algn="l" rtl="0">
              <a:spcBef>
                <a:spcPts val="0"/>
              </a:spcBef>
              <a:spcAft>
                <a:spcPts val="0"/>
              </a:spcAft>
              <a:buClr>
                <a:schemeClr val="dk1"/>
              </a:buClr>
              <a:buSzPts val="1100"/>
              <a:buFont typeface="Arial"/>
              <a:buNone/>
            </a:pPr>
            <a:r>
              <a:rPr lang="en-US" b="0" dirty="0">
                <a:solidFill>
                  <a:schemeClr val="bg2"/>
                </a:solidFill>
                <a:effectLst/>
              </a:rPr>
              <a:t>Pia huenda ukawa mtu tofauti kulingana na mazingira au hali iliyopo — ukiwa shuleni na marafiki zako, wewe ni mtu tofauti na unapokuwa na marafiki hao hao nje ya shule.</a:t>
            </a:r>
          </a:p>
          <a:p>
            <a:pPr marL="0" marR="161925" lvl="0" indent="0" algn="l" rtl="0">
              <a:spcBef>
                <a:spcPts val="0"/>
              </a:spcBef>
              <a:spcAft>
                <a:spcPts val="0"/>
              </a:spcAft>
              <a:buClr>
                <a:schemeClr val="dk1"/>
              </a:buClr>
              <a:buSzPts val="1100"/>
              <a:buFont typeface="Arial"/>
              <a:buNone/>
            </a:pPr>
            <a:r>
              <a:rPr lang="en-US" b="0" dirty="0">
                <a:solidFill>
                  <a:schemeClr val="bg2"/>
                </a:solidFill>
                <a:effectLst/>
              </a:rPr>
              <a:t>Sote huenda tukawa watu tofauti kidogo kulingana na mahali tulipo na watu tulio nao. Una uwezo sawa wa kudhibiti jinsi wewe na maudhui yako yatakavyoonekana kwa umma kwenye mtandao na inaweza kuwa vyema ukianza kufikiria kuhusu jinsi ambavyo ungetaka wengine wakuone kwenye intaneti.</a:t>
            </a:r>
          </a:p>
          <a:p>
            <a:pPr marL="0" marR="161925" lvl="0" indent="0" algn="l" rtl="0">
              <a:spcBef>
                <a:spcPts val="0"/>
              </a:spcBef>
              <a:spcAft>
                <a:spcPts val="0"/>
              </a:spcAft>
              <a:buClr>
                <a:schemeClr val="dk1"/>
              </a:buClr>
              <a:buSzPts val="1100"/>
              <a:buFont typeface="Arial"/>
              <a:buNone/>
            </a:pPr>
            <a:endParaRPr lang="en-US" b="0" dirty="0">
              <a:solidFill>
                <a:schemeClr val="bg2"/>
              </a:solidFill>
              <a:effectLst/>
            </a:endParaRPr>
          </a:p>
          <a:p>
            <a:pPr marL="0" marR="161925" lvl="0" indent="0" algn="l" rtl="0">
              <a:spcBef>
                <a:spcPts val="0"/>
              </a:spcBef>
              <a:spcAft>
                <a:spcPts val="0"/>
              </a:spcAft>
              <a:buClr>
                <a:schemeClr val="dk1"/>
              </a:buClr>
              <a:buSzPts val="1100"/>
              <a:buFont typeface="Arial"/>
              <a:buNone/>
            </a:pPr>
            <a:r>
              <a:rPr lang="en-US" b="0" dirty="0">
                <a:solidFill>
                  <a:schemeClr val="bg2"/>
                </a:solidFill>
                <a:effectLst/>
              </a:rPr>
              <a:t>Watu mashuhuri (mfano; walio katika tasnia ya muziki, filamu, televisheni, wanasiasa, viongozi wa kibiashara) hufanya hivyo kila wakati. Kwa kuwa makini katika utengenezaji wa kila sehemu ya chapa yao na taswira yao mbele ya umma, kuanzia maudhui ya mitandao ya kijamii (mfano; picha, video, machapisho ya maandishi) hadi mahojiano, wanajaribu kuwavutia mashabiki wengi kadiri wanavyoweza. Sio lazima uwe mtu mashuhuri mwenye mkakati wa utangazaji wa mabilioni ya pesa. Lakini ni muhimu kufikiria kuhusu watu ambao huenda wanaangalia shughuli na utambulisho wako mtandaoni na jinsi utakavyoonekana mtandaoni katika siku zijazo.</a:t>
            </a:r>
          </a:p>
          <a:p>
            <a:pPr marL="0" marR="161925" lvl="0" indent="0" algn="l" rtl="0">
              <a:spcBef>
                <a:spcPts val="0"/>
              </a:spcBef>
              <a:spcAft>
                <a:spcPts val="0"/>
              </a:spcAft>
              <a:buClr>
                <a:schemeClr val="dk1"/>
              </a:buClr>
              <a:buSzPts val="1100"/>
              <a:buFont typeface="Arial"/>
              <a:buNone/>
            </a:pPr>
            <a:endParaRPr lang="sw-TZ" b="0" dirty="0">
              <a:solidFill>
                <a:schemeClr val="bg2"/>
              </a:solidFill>
              <a:effectLst/>
            </a:endParaRPr>
          </a:p>
        </p:txBody>
      </p:sp>
      <p:sp>
        <p:nvSpPr>
          <p:cNvPr id="1654" name="Google Shape;1654;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5364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805"/>
              </a:spcBef>
              <a:spcAft>
                <a:spcPts val="0"/>
              </a:spcAft>
              <a:buClr>
                <a:schemeClr val="dk1"/>
              </a:buClr>
              <a:buSzPts val="1100"/>
              <a:buFont typeface="Arial"/>
              <a:buNone/>
            </a:pPr>
            <a:r>
              <a:rPr lang="sw-TZ" b="1" u="sng">
                <a:solidFill>
                  <a:schemeClr val="bg2"/>
                </a:solidFill>
                <a:latin typeface="Montserrat SemiBold" pitchFamily="2" charset="77"/>
              </a:rPr>
              <a:t>Dondoo </a:t>
            </a:r>
            <a:r>
              <a:rPr lang="en-US" b="1" u="sng" dirty="0">
                <a:solidFill>
                  <a:schemeClr val="bg2"/>
                </a:solidFill>
                <a:latin typeface="Montserrat SemiBold" pitchFamily="2" charset="77"/>
              </a:rPr>
              <a:t>Kwa </a:t>
            </a:r>
            <a:r>
              <a:rPr lang="en-US" b="1" u="sng" dirty="0" err="1">
                <a:solidFill>
                  <a:schemeClr val="bg2"/>
                </a:solidFill>
                <a:latin typeface="Montserrat SemiBold" pitchFamily="2" charset="77"/>
              </a:rPr>
              <a:t>Mkufunzi</a:t>
            </a:r>
            <a:endParaRPr lang="sw-TZ" sz="1100" b="1" i="0" u="none" strike="noStrike" cap="none" dirty="0">
              <a:solidFill>
                <a:schemeClr val="bg2"/>
              </a:solidFill>
              <a:effectLst/>
              <a:latin typeface="Montserrat SemiBold" pitchFamily="2" charset="77"/>
              <a:cs typeface="Arial"/>
              <a:sym typeface="Arial"/>
            </a:endParaRPr>
          </a:p>
          <a:p>
            <a:pPr marL="0" lvl="0" indent="0" algn="l" rtl="0">
              <a:spcBef>
                <a:spcPts val="805"/>
              </a:spcBef>
              <a:spcAft>
                <a:spcPts val="0"/>
              </a:spcAft>
              <a:buClr>
                <a:schemeClr val="dk1"/>
              </a:buClr>
              <a:buSzPts val="1100"/>
              <a:buFont typeface="Arial"/>
              <a:buNone/>
            </a:pPr>
            <a:endParaRPr lang="sw-TZ" sz="1100" b="1" i="0" u="none" strike="noStrike" cap="none" dirty="0">
              <a:solidFill>
                <a:schemeClr val="bg2"/>
              </a:solidFill>
              <a:effectLst/>
              <a:latin typeface="Montserrat SemiBold" pitchFamily="2" charset="77"/>
              <a:ea typeface="Arial"/>
              <a:cs typeface="Arial"/>
              <a:sym typeface="Arial"/>
            </a:endParaRPr>
          </a:p>
          <a:p>
            <a:pPr marL="0" lvl="0" indent="0" algn="l" rtl="0">
              <a:spcBef>
                <a:spcPts val="805"/>
              </a:spcBef>
              <a:spcAft>
                <a:spcPts val="0"/>
              </a:spcAft>
              <a:buClr>
                <a:schemeClr val="dk1"/>
              </a:buClr>
              <a:buSzPts val="1100"/>
              <a:buFont typeface="Arial"/>
              <a:buNone/>
            </a:pPr>
            <a:r>
              <a:rPr lang="sw-TZ" sz="1100" b="1" i="0" u="none" strike="noStrike" cap="none" dirty="0">
                <a:solidFill>
                  <a:schemeClr val="bg2"/>
                </a:solidFill>
                <a:effectLst/>
                <a:latin typeface="Montserrat SemiBold" pitchFamily="2" charset="77"/>
                <a:ea typeface="Arial"/>
                <a:cs typeface="Arial"/>
                <a:sym typeface="Arial"/>
              </a:rPr>
              <a:t>WAAMBIE WANAFUNZI WAKO</a:t>
            </a:r>
          </a:p>
          <a:p>
            <a:pPr marL="0" lvl="0" indent="0" algn="l" rtl="0">
              <a:spcBef>
                <a:spcPts val="805"/>
              </a:spcBef>
              <a:spcAft>
                <a:spcPts val="0"/>
              </a:spcAft>
              <a:buClr>
                <a:schemeClr val="dk1"/>
              </a:buClr>
              <a:buSzPts val="1100"/>
              <a:buFont typeface="Arial"/>
              <a:buNone/>
            </a:pPr>
            <a:r>
              <a:rPr lang="sw-TZ" sz="1100" b="0" i="0" u="none" strike="noStrike" cap="none" dirty="0">
                <a:solidFill>
                  <a:schemeClr val="bg2"/>
                </a:solidFill>
                <a:effectLst/>
                <a:latin typeface="Arial"/>
                <a:ea typeface="Arial"/>
                <a:cs typeface="Arial"/>
                <a:sym typeface="Arial"/>
              </a:rPr>
              <a:t>Hebu fikiria kwamba ungelazimika kuandika siri hiyo kwenye karatasi kisha mtu yeyote katika kundi hili aisome. Haya hapa ni maswali zaidi — kwa mara nyingine, yajibu tu akilini mwako, siyo kwa kuyatamka au kuyaandika. Baada ya juma moja kupita:</a:t>
            </a:r>
          </a:p>
          <a:p>
            <a:pPr marL="171450" lvl="0" indent="-171450" algn="l" rtl="0">
              <a:spcBef>
                <a:spcPts val="805"/>
              </a:spcBef>
              <a:spcAft>
                <a:spcPts val="0"/>
              </a:spcAft>
              <a:buClr>
                <a:schemeClr val="dk1"/>
              </a:buClr>
              <a:buSzPts val="1100"/>
            </a:pPr>
            <a:r>
              <a:rPr lang="sw-TZ" sz="1100" b="0" i="0" u="none" strike="noStrike" cap="none" dirty="0">
                <a:solidFill>
                  <a:schemeClr val="bg2"/>
                </a:solidFill>
                <a:effectLst/>
                <a:latin typeface="Arial"/>
                <a:ea typeface="Arial"/>
                <a:cs typeface="Arial"/>
                <a:sym typeface="Arial"/>
              </a:rPr>
              <a:t>Ni watu wangapi katika chumba hiki ambao sasa wangeijua siri hii?</a:t>
            </a:r>
          </a:p>
          <a:p>
            <a:pPr marL="171450" lvl="0" indent="-171450" algn="l" rtl="0">
              <a:spcBef>
                <a:spcPts val="805"/>
              </a:spcBef>
              <a:spcAft>
                <a:spcPts val="0"/>
              </a:spcAft>
              <a:buClr>
                <a:schemeClr val="dk1"/>
              </a:buClr>
              <a:buSzPts val="1100"/>
            </a:pPr>
            <a:r>
              <a:rPr lang="sw-TZ" sz="1100" b="0" i="0" u="none" strike="noStrike" cap="none" dirty="0">
                <a:solidFill>
                  <a:schemeClr val="bg2"/>
                </a:solidFill>
                <a:effectLst/>
                <a:latin typeface="Arial"/>
                <a:ea typeface="Arial"/>
                <a:cs typeface="Arial"/>
                <a:sym typeface="Arial"/>
              </a:rPr>
              <a:t>Ni watu wangapi katika majirani zako ambao sasa wangeijua siri hii?</a:t>
            </a:r>
          </a:p>
          <a:p>
            <a:pPr marL="171450" lvl="0" indent="-171450" algn="l" rtl="0">
              <a:spcBef>
                <a:spcPts val="805"/>
              </a:spcBef>
              <a:spcAft>
                <a:spcPts val="0"/>
              </a:spcAft>
              <a:buClr>
                <a:schemeClr val="dk1"/>
              </a:buClr>
              <a:buSzPts val="1100"/>
            </a:pPr>
            <a:r>
              <a:rPr lang="sw-TZ" sz="1100" b="0" i="0" u="none" strike="noStrike" cap="none" dirty="0">
                <a:solidFill>
                  <a:schemeClr val="bg2"/>
                </a:solidFill>
                <a:effectLst/>
                <a:latin typeface="Arial"/>
                <a:ea typeface="Arial"/>
                <a:cs typeface="Arial"/>
                <a:sym typeface="Arial"/>
              </a:rPr>
              <a:t>Ni watu wangapi ambao hujawahi kukutana nao ana kwa ana ambao sasa wangeijua siri hii?</a:t>
            </a:r>
          </a:p>
        </p:txBody>
      </p:sp>
    </p:spTree>
    <p:extLst>
      <p:ext uri="{BB962C8B-B14F-4D97-AF65-F5344CB8AC3E}">
        <p14:creationId xmlns:p14="http://schemas.microsoft.com/office/powerpoint/2010/main" val="490207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spcBef>
                <a:spcPts val="0"/>
              </a:spcBef>
              <a:spcAft>
                <a:spcPts val="0"/>
              </a:spcAft>
              <a:buClr>
                <a:schemeClr val="dk1"/>
              </a:buClr>
              <a:buSzPts val="1100"/>
              <a:buFont typeface="Arial"/>
              <a:buNone/>
            </a:pPr>
            <a:r>
              <a:rPr lang="en-US" b="1" u="sng" dirty="0">
                <a:solidFill>
                  <a:schemeClr val="bg2"/>
                </a:solidFill>
                <a:latin typeface="Montserrat SemiBold" pitchFamily="2" charset="77"/>
              </a:rPr>
              <a:t>Dondoo kwa Mkufunzi</a:t>
            </a: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solidFill>
                  <a:schemeClr val="bg2"/>
                </a:solidFill>
                <a:latin typeface="Montserrat SemiBold" pitchFamily="2" charset="77"/>
              </a:rPr>
              <a:t>Mazungumzo</a:t>
            </a: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solidFill>
                  <a:schemeClr val="bg2"/>
                </a:solidFill>
                <a:latin typeface="Montserrat SemiBold" pitchFamily="2" charset="77"/>
              </a:rPr>
              <a:t>MAZUNGUMZO YA DARASANI</a:t>
            </a: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Wapange wanafunzi katika makundi ya watu wawili wawili.</a:t>
            </a: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solidFill>
                  <a:schemeClr val="bg2"/>
                </a:solidFill>
                <a:latin typeface="Montserrat SemiBold" pitchFamily="2" charset="77"/>
              </a:rPr>
              <a:t>WAULIZE WANAFUNZI WAKO</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Hivi sasa mnatengeneza na/au kuchapisha maudhui ya aina gani mtandaoni (mfano; video, muziki, kuchanganya nyimbo/video, blogu, vielelezo, katuni)?</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Ni nini kinakupa motisha ya kutengeneza au kuchapisha maudhui haya?</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Kwa nini unafanya kazi hiyo? Ni maudhui gani ambayo unayahusisha na jina na picha yako halisi?</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Kuna maudhui yoyote ambayo usingependa yahusishwe nawe katika umma? Kwa nini siyo?</a:t>
            </a:r>
          </a:p>
          <a:p>
            <a:pPr marL="0" marR="161925" lvl="0" indent="0" algn="l" rtl="0">
              <a:spcBef>
                <a:spcPts val="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solidFill>
                  <a:schemeClr val="bg2"/>
                </a:solidFill>
                <a:latin typeface="Montserrat SemiBold" pitchFamily="2" charset="77"/>
              </a:rPr>
              <a:t>MAZUNGUMZO YA DARASANI</a:t>
            </a: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Wape wanafunzi dakika saba za kujadiliana. Kisha omba makundi yazungumzie majibu yaliyotolewa.</a:t>
            </a:r>
          </a:p>
          <a:p>
            <a:pPr marL="0" marR="161925" lvl="0" indent="0" algn="l" rtl="0">
              <a:spcBef>
                <a:spcPts val="0"/>
              </a:spcBef>
              <a:spcAft>
                <a:spcPts val="0"/>
              </a:spcAft>
              <a:buClr>
                <a:schemeClr val="dk1"/>
              </a:buClr>
              <a:buSzPts val="1100"/>
              <a:buFont typeface="Arial"/>
              <a:buNone/>
            </a:pPr>
            <a:endParaRPr b="1" dirty="0">
              <a:solidFill>
                <a:schemeClr val="bg2"/>
              </a:solidFill>
              <a:latin typeface="Montserrat SemiBold" pitchFamily="2" charset="77"/>
            </a:endParaRPr>
          </a:p>
        </p:txBody>
      </p:sp>
      <p:sp>
        <p:nvSpPr>
          <p:cNvPr id="1654" name="Google Shape;1654;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95010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spcBef>
                <a:spcPts val="0"/>
              </a:spcBef>
              <a:spcAft>
                <a:spcPts val="0"/>
              </a:spcAft>
              <a:buClr>
                <a:schemeClr val="dk1"/>
              </a:buClr>
              <a:buSzPts val="1100"/>
              <a:buFont typeface="Arial"/>
              <a:buNone/>
            </a:pPr>
            <a:r>
              <a:rPr lang="en-US" sz="1100" b="1" i="0" u="sng" strike="noStrike" cap="none" dirty="0">
                <a:solidFill>
                  <a:schemeClr val="bg2"/>
                </a:solidFill>
                <a:effectLst/>
                <a:latin typeface="Arial"/>
                <a:ea typeface="Arial"/>
                <a:cs typeface="Arial"/>
                <a:sym typeface="Arial"/>
              </a:rPr>
              <a:t>Dondoo kwa Mkufunzi</a:t>
            </a:r>
          </a:p>
          <a:p>
            <a:pPr marL="0" marR="161925" lvl="0" indent="0" algn="l" rtl="0">
              <a:spcBef>
                <a:spcPts val="0"/>
              </a:spcBef>
              <a:spcAft>
                <a:spcPts val="0"/>
              </a:spcAft>
              <a:buClr>
                <a:schemeClr val="dk1"/>
              </a:buClr>
              <a:buSzPts val="1100"/>
              <a:buFont typeface="Arial"/>
              <a:buNone/>
            </a:pPr>
            <a:endParaRPr lang="en-US" sz="1100" b="0" i="0" u="none" strike="noStrike" cap="none" dirty="0">
              <a:solidFill>
                <a:schemeClr val="bg2"/>
              </a:solidFill>
              <a:effectLst/>
              <a:latin typeface="Arial"/>
              <a:ea typeface="Arial"/>
              <a:cs typeface="Arial"/>
              <a:sym typeface="Arial"/>
            </a:endParaRPr>
          </a:p>
          <a:p>
            <a:pPr marL="0" marR="161925" lvl="0" indent="0" algn="l" rtl="0">
              <a:spcBef>
                <a:spcPts val="0"/>
              </a:spcBef>
              <a:spcAft>
                <a:spcPts val="0"/>
              </a:spcAft>
              <a:buClr>
                <a:schemeClr val="dk1"/>
              </a:buClr>
              <a:buSzPts val="1100"/>
              <a:buFont typeface="Arial"/>
              <a:buNone/>
            </a:pPr>
            <a:r>
              <a:rPr lang="en-US" sz="1100" b="1" i="0" u="none" strike="noStrike" cap="none" dirty="0">
                <a:solidFill>
                  <a:schemeClr val="bg2"/>
                </a:solidFill>
                <a:effectLst/>
                <a:latin typeface="Arial"/>
                <a:ea typeface="Arial"/>
                <a:cs typeface="Arial"/>
                <a:sym typeface="Arial"/>
              </a:rPr>
              <a:t>WAULIZE WANAFUNZI WAKO</a:t>
            </a:r>
          </a:p>
          <a:p>
            <a:pPr marL="0" marR="161925" lvl="0" indent="0" algn="l" rtl="0">
              <a:spcBef>
                <a:spcPts val="0"/>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Kabla ya kuzungumzia shughuli na maudhui yako ya mtandaoni katika siku zijazo, hebu tuzungumzie malengo yake kwanza. Jadiliana na mwenzako: </a:t>
            </a:r>
          </a:p>
          <a:p>
            <a:pPr marL="171450" marR="161925" lvl="0" indent="-171450" algn="l" rtl="0">
              <a:spcBef>
                <a:spcPts val="0"/>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Ungetaka kuwa nani na wapi katika miaka michache ijayo, na ulipata wazo hilo vipi kwa mara ya kwanza? Ni sawa ikiwa una zaidi ya wazo moja au kazi zaidi ya moja ambazo kwa wakati huu unazipenda.</a:t>
            </a:r>
          </a:p>
          <a:p>
            <a:pPr marL="171450" marR="161925" lvl="0" indent="-171450" algn="l" rtl="0">
              <a:spcBef>
                <a:spcPts val="0"/>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Una malengo gani mengine binafsi ambayo hayahusiani na malengo yako ya kazi?</a:t>
            </a:r>
          </a:p>
          <a:p>
            <a:pPr marL="171450" marR="161925" lvl="0" indent="-171450" algn="l" rtl="0">
              <a:spcBef>
                <a:spcPts val="0"/>
              </a:spcBef>
              <a:spcAft>
                <a:spcPts val="0"/>
              </a:spcAft>
              <a:buClr>
                <a:schemeClr val="dk1"/>
              </a:buClr>
              <a:buSzPts val="1100"/>
            </a:pPr>
            <a:r>
              <a:rPr lang="en-US" sz="1100" b="0" i="0" u="none" strike="noStrike" cap="none" dirty="0">
                <a:solidFill>
                  <a:schemeClr val="bg2"/>
                </a:solidFill>
                <a:effectLst/>
                <a:latin typeface="Arial"/>
                <a:ea typeface="Arial"/>
                <a:cs typeface="Arial"/>
                <a:sym typeface="Arial"/>
              </a:rPr>
              <a:t>Ni nini unachoweza kufanya mtandaoni ambacho kinaweza kusaidia kutimiza malengo yako ya kazi au binafsi ya siku zijazo?</a:t>
            </a:r>
          </a:p>
          <a:p>
            <a:pPr marL="0" marR="161925" lvl="0" indent="0" algn="l" rtl="0">
              <a:spcBef>
                <a:spcPts val="0"/>
              </a:spcBef>
              <a:spcAft>
                <a:spcPts val="0"/>
              </a:spcAft>
              <a:buClr>
                <a:schemeClr val="dk1"/>
              </a:buClr>
              <a:buSzPts val="1100"/>
              <a:buFont typeface="Arial"/>
              <a:buNone/>
            </a:pPr>
            <a:endParaRPr lang="sw-TZ" sz="1100" b="0" i="0" u="none" strike="noStrike" cap="none" dirty="0">
              <a:solidFill>
                <a:schemeClr val="bg2"/>
              </a:solidFill>
              <a:effectLst/>
              <a:latin typeface="Arial"/>
              <a:ea typeface="Arial"/>
              <a:cs typeface="Arial"/>
              <a:sym typeface="Arial"/>
            </a:endParaRPr>
          </a:p>
        </p:txBody>
      </p:sp>
      <p:sp>
        <p:nvSpPr>
          <p:cNvPr id="1654" name="Google Shape;1654;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65932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805"/>
              </a:spcBef>
              <a:spcAft>
                <a:spcPts val="0"/>
              </a:spcAft>
              <a:buClr>
                <a:schemeClr val="dk1"/>
              </a:buClr>
              <a:buSzPts val="1100"/>
              <a:buFont typeface="Arial"/>
              <a:buNone/>
            </a:pPr>
            <a:r>
              <a:rPr lang="en-US" b="1" u="sng" dirty="0">
                <a:solidFill>
                  <a:schemeClr val="bg2"/>
                </a:solidFill>
                <a:latin typeface="Montserrat SemiBold" pitchFamily="2" charset="77"/>
              </a:rPr>
              <a:t>Dondoo kwa Mkufunzi</a:t>
            </a:r>
          </a:p>
          <a:p>
            <a:pPr marL="0" lvl="0" indent="0" algn="l" rtl="0">
              <a:spcBef>
                <a:spcPts val="805"/>
              </a:spcBef>
              <a:spcAft>
                <a:spcPts val="0"/>
              </a:spcAft>
              <a:buClr>
                <a:schemeClr val="dk1"/>
              </a:buClr>
              <a:buSzPts val="1100"/>
              <a:buFont typeface="Arial"/>
              <a:buNone/>
            </a:pPr>
            <a:endParaRPr lang="en-US" b="1" u="sng"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u="none" dirty="0">
                <a:solidFill>
                  <a:schemeClr val="bg2"/>
                </a:solidFill>
                <a:latin typeface="Montserrat SemiBold" pitchFamily="2" charset="77"/>
              </a:rPr>
              <a:t>MAZUNGUMZO YA DARASANI</a:t>
            </a:r>
          </a:p>
          <a:p>
            <a:pPr marL="0" lvl="0" indent="0" algn="l" rtl="0">
              <a:spcBef>
                <a:spcPts val="805"/>
              </a:spcBef>
              <a:spcAft>
                <a:spcPts val="0"/>
              </a:spcAft>
              <a:buClr>
                <a:schemeClr val="dk1"/>
              </a:buClr>
              <a:buSzPts val="1100"/>
              <a:buFont typeface="Arial"/>
              <a:buNone/>
            </a:pPr>
            <a:r>
              <a:rPr lang="en-US" b="0" u="none" dirty="0">
                <a:solidFill>
                  <a:schemeClr val="bg2"/>
                </a:solidFill>
                <a:latin typeface="Montserrat SemiBold" pitchFamily="2" charset="77"/>
              </a:rPr>
              <a:t>Wape wanafunzi hati za "Utambulisho Wangu wa Mtandaoni".</a:t>
            </a:r>
          </a:p>
          <a:p>
            <a:pPr marL="0" lvl="0" indent="0" algn="l" rtl="0">
              <a:spcBef>
                <a:spcPts val="805"/>
              </a:spcBef>
              <a:spcAft>
                <a:spcPts val="0"/>
              </a:spcAft>
              <a:buClr>
                <a:schemeClr val="dk1"/>
              </a:buClr>
              <a:buSzPts val="1100"/>
              <a:buFont typeface="Arial"/>
              <a:buNone/>
            </a:pPr>
            <a:endParaRPr lang="en-US" b="1" u="none"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u="none" dirty="0">
                <a:solidFill>
                  <a:schemeClr val="bg2"/>
                </a:solidFill>
                <a:latin typeface="Montserrat SemiBold" pitchFamily="2" charset="77"/>
              </a:rPr>
              <a:t>WAAMBIE WANAFUNZI WAKO</a:t>
            </a:r>
          </a:p>
          <a:p>
            <a:pPr marL="0" lvl="0" indent="0" algn="l" rtl="0">
              <a:spcBef>
                <a:spcPts val="805"/>
              </a:spcBef>
              <a:spcAft>
                <a:spcPts val="0"/>
              </a:spcAft>
              <a:buClr>
                <a:schemeClr val="dk1"/>
              </a:buClr>
              <a:buSzPts val="1100"/>
              <a:buFont typeface="Arial"/>
              <a:buNone/>
            </a:pPr>
            <a:r>
              <a:rPr lang="en-US" b="0" u="none" dirty="0">
                <a:solidFill>
                  <a:schemeClr val="bg2"/>
                </a:solidFill>
                <a:latin typeface="Montserrat SemiBold" pitchFamily="2" charset="77"/>
              </a:rPr>
              <a:t>Mnachofanya mtandaoni kinaweza kuwasaidia kuangalia mambo yanayowavutia hivi sasa na pia kuwasaidia kutambua mambo ambayo mngependa kufanya katika siku zijazo. </a:t>
            </a:r>
          </a:p>
          <a:p>
            <a:pPr marL="0" lvl="0" indent="0" algn="l" rtl="0">
              <a:spcBef>
                <a:spcPts val="805"/>
              </a:spcBef>
              <a:spcAft>
                <a:spcPts val="0"/>
              </a:spcAft>
              <a:buClr>
                <a:schemeClr val="dk1"/>
              </a:buClr>
              <a:buSzPts val="1100"/>
              <a:buFont typeface="Arial"/>
              <a:buNone/>
            </a:pPr>
            <a:endParaRPr lang="en-US" b="0" u="none"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0" u="none" dirty="0">
                <a:solidFill>
                  <a:schemeClr val="bg2"/>
                </a:solidFill>
                <a:latin typeface="Montserrat SemiBold" pitchFamily="2" charset="77"/>
              </a:rPr>
              <a:t>Tumieni dakika chache kujaza hati hii na mfikirie kuhusu ndoto zenu mkizingatia shughuli na maudhui yenu mtandaoni. Kumbuka kwamba utambulisho wa mtandaoni wa kila mtu huenda ukawa tofauti na utambulisho wako na huenda ukabadilika kulingana na jinsi malengo na mambo unayopendelea yatakavyobadilika katika siku zijazo.</a:t>
            </a:r>
          </a:p>
        </p:txBody>
      </p:sp>
    </p:spTree>
    <p:extLst>
      <p:ext uri="{BB962C8B-B14F-4D97-AF65-F5344CB8AC3E}">
        <p14:creationId xmlns:p14="http://schemas.microsoft.com/office/powerpoint/2010/main" val="563527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805"/>
              </a:spcBef>
              <a:spcAft>
                <a:spcPts val="0"/>
              </a:spcAft>
              <a:buClr>
                <a:schemeClr val="dk1"/>
              </a:buClr>
              <a:buSzPts val="1100"/>
              <a:buFont typeface="Arial"/>
              <a:buNone/>
            </a:pPr>
            <a:r>
              <a:rPr lang="en-US" b="1" u="sng" dirty="0">
                <a:solidFill>
                  <a:schemeClr val="bg2"/>
                </a:solidFill>
                <a:latin typeface="Montserrat SemiBold" pitchFamily="2" charset="77"/>
              </a:rPr>
              <a:t>Dondoo kwa Mkufunzi</a:t>
            </a:r>
          </a:p>
          <a:p>
            <a:pPr marL="0" lvl="0" indent="0" algn="l" rtl="0">
              <a:spcBef>
                <a:spcPts val="805"/>
              </a:spcBef>
              <a:spcAft>
                <a:spcPts val="0"/>
              </a:spcAft>
              <a:buClr>
                <a:schemeClr val="dk1"/>
              </a:buClr>
              <a:buSzPts val="1100"/>
              <a:buFont typeface="Arial"/>
              <a:buNone/>
            </a:pPr>
            <a:endParaRPr lang="en-US" b="1" u="sng"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u="none" dirty="0">
                <a:solidFill>
                  <a:schemeClr val="bg2"/>
                </a:solidFill>
                <a:latin typeface="Montserrat SemiBold" pitchFamily="2" charset="77"/>
              </a:rPr>
              <a:t>Zoezi</a:t>
            </a:r>
          </a:p>
          <a:p>
            <a:pPr marL="0" lvl="0" indent="0" algn="l" rtl="0">
              <a:spcBef>
                <a:spcPts val="805"/>
              </a:spcBef>
              <a:spcAft>
                <a:spcPts val="0"/>
              </a:spcAft>
              <a:buClr>
                <a:schemeClr val="dk1"/>
              </a:buClr>
              <a:buSzPts val="1100"/>
              <a:buFont typeface="Arial"/>
              <a:buNone/>
            </a:pPr>
            <a:endParaRPr lang="en-US" b="1" u="none"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1" u="none" dirty="0">
                <a:solidFill>
                  <a:schemeClr val="bg2"/>
                </a:solidFill>
                <a:latin typeface="Montserrat SemiBold" pitchFamily="2" charset="77"/>
              </a:rPr>
              <a:t>WAAMBIE WANAFUNZI WAKO</a:t>
            </a:r>
          </a:p>
          <a:p>
            <a:pPr marL="0" lvl="0" indent="0" algn="l" rtl="0">
              <a:spcBef>
                <a:spcPts val="805"/>
              </a:spcBef>
              <a:spcAft>
                <a:spcPts val="0"/>
              </a:spcAft>
              <a:buClr>
                <a:schemeClr val="dk1"/>
              </a:buClr>
              <a:buSzPts val="1100"/>
              <a:buFont typeface="Arial"/>
              <a:buNone/>
            </a:pPr>
            <a:r>
              <a:rPr lang="en-US" b="0" u="none" dirty="0">
                <a:solidFill>
                  <a:schemeClr val="bg2"/>
                </a:solidFill>
                <a:latin typeface="Montserrat SemiBold" pitchFamily="2" charset="77"/>
              </a:rPr>
              <a:t>Sasa kwa kuwa tumefikiria kuhusu unavyojiona wewe na mambo unayopendelea, tufikirie kuhusu jinsi ambavyo ungependa kuonesha watu wengine vipengele vya utambulisho wako.</a:t>
            </a:r>
          </a:p>
          <a:p>
            <a:pPr marL="0" lvl="0" indent="0" algn="l" rtl="0">
              <a:spcBef>
                <a:spcPts val="805"/>
              </a:spcBef>
              <a:spcAft>
                <a:spcPts val="0"/>
              </a:spcAft>
              <a:buClr>
                <a:schemeClr val="dk1"/>
              </a:buClr>
              <a:buSzPts val="1100"/>
              <a:buFont typeface="Arial"/>
              <a:buNone/>
            </a:pPr>
            <a:endParaRPr lang="en-US" b="0" u="none" dirty="0">
              <a:solidFill>
                <a:schemeClr val="bg2"/>
              </a:solidFill>
              <a:latin typeface="Montserrat SemiBold" pitchFamily="2" charset="77"/>
            </a:endParaRPr>
          </a:p>
          <a:p>
            <a:pPr marL="0" lvl="0" indent="0" algn="l" rtl="0">
              <a:spcBef>
                <a:spcPts val="805"/>
              </a:spcBef>
              <a:spcAft>
                <a:spcPts val="0"/>
              </a:spcAft>
              <a:buClr>
                <a:schemeClr val="dk1"/>
              </a:buClr>
              <a:buSzPts val="1100"/>
              <a:buFont typeface="Arial"/>
              <a:buNone/>
            </a:pPr>
            <a:r>
              <a:rPr lang="en-US" b="0" u="none" dirty="0">
                <a:solidFill>
                  <a:schemeClr val="bg2"/>
                </a:solidFill>
                <a:latin typeface="Montserrat SemiBold" pitchFamily="2" charset="77"/>
              </a:rPr>
              <a:t>Chukulia kwamba unaanzisha shughuli na maudhui mapya kwenye mitandao ya kijamii yanayojikita katika kipengele maalum cha utambulisho wako. Utaanza upya na utakuwa na uhuru kamili wa kubadilisha mipangilio yote binafsi na kubuni maudhui kwa namna unayotaka. Kwa kutumia aya fupi, eleza jinsi unavyoweza kupanga shughuli na maudhui haya mapya kwenye mitandao ya kijamii ili kuonesha taswira unayotaka marafiki na wafuasi wako waione. Zungumzia dhana zifuatazo:</a:t>
            </a:r>
          </a:p>
          <a:p>
            <a:pPr marL="171450" lvl="0" indent="-171450" algn="l" rtl="0">
              <a:spcBef>
                <a:spcPts val="805"/>
              </a:spcBef>
              <a:spcAft>
                <a:spcPts val="0"/>
              </a:spcAft>
              <a:buClr>
                <a:schemeClr val="dk1"/>
              </a:buClr>
              <a:buSzPts val="1100"/>
            </a:pPr>
            <a:r>
              <a:rPr lang="en-US" b="0" u="none" dirty="0">
                <a:solidFill>
                  <a:schemeClr val="bg2"/>
                </a:solidFill>
                <a:latin typeface="Montserrat SemiBold" pitchFamily="2" charset="77"/>
              </a:rPr>
              <a:t>Aina ya akaunti na tovuti (mfano; mitandao ya kijamii, blogu)</a:t>
            </a:r>
          </a:p>
          <a:p>
            <a:pPr marL="171450" lvl="0" indent="-171450" algn="l" rtl="0">
              <a:spcBef>
                <a:spcPts val="805"/>
              </a:spcBef>
              <a:spcAft>
                <a:spcPts val="0"/>
              </a:spcAft>
              <a:buClr>
                <a:schemeClr val="dk1"/>
              </a:buClr>
              <a:buSzPts val="1100"/>
            </a:pPr>
            <a:r>
              <a:rPr lang="en-US" b="0" u="none" dirty="0">
                <a:solidFill>
                  <a:schemeClr val="bg2"/>
                </a:solidFill>
                <a:latin typeface="Montserrat SemiBold" pitchFamily="2" charset="77"/>
              </a:rPr>
              <a:t>Aina ya maudhui (mfano; picha, video, machapisho ya maandishi)</a:t>
            </a:r>
          </a:p>
          <a:p>
            <a:pPr marL="171450" lvl="0" indent="-171450" algn="l" rtl="0">
              <a:spcBef>
                <a:spcPts val="805"/>
              </a:spcBef>
              <a:spcAft>
                <a:spcPts val="0"/>
              </a:spcAft>
              <a:buClr>
                <a:schemeClr val="dk1"/>
              </a:buClr>
              <a:buSzPts val="1100"/>
            </a:pPr>
            <a:r>
              <a:rPr lang="en-US" b="0" u="none" dirty="0">
                <a:solidFill>
                  <a:schemeClr val="bg2"/>
                </a:solidFill>
                <a:latin typeface="Montserrat SemiBold" pitchFamily="2" charset="77"/>
              </a:rPr>
              <a:t>Unaweza kuandika nini katika sehemu ya "Kuhusu Mimi"?</a:t>
            </a:r>
          </a:p>
          <a:p>
            <a:pPr marL="171450" lvl="0" indent="-171450" algn="l" rtl="0">
              <a:spcBef>
                <a:spcPts val="805"/>
              </a:spcBef>
              <a:spcAft>
                <a:spcPts val="0"/>
              </a:spcAft>
              <a:buClr>
                <a:schemeClr val="dk1"/>
              </a:buClr>
              <a:buSzPts val="1100"/>
            </a:pPr>
            <a:r>
              <a:rPr lang="en-US" b="0" u="none" dirty="0">
                <a:solidFill>
                  <a:schemeClr val="bg2"/>
                </a:solidFill>
                <a:latin typeface="Montserrat SemiBold" pitchFamily="2" charset="77"/>
              </a:rPr>
              <a:t>Unaweza kutumia picha za aina gani?</a:t>
            </a:r>
          </a:p>
          <a:p>
            <a:pPr marL="171450" lvl="0" indent="-171450" algn="l" rtl="0">
              <a:spcBef>
                <a:spcPts val="805"/>
              </a:spcBef>
              <a:spcAft>
                <a:spcPts val="0"/>
              </a:spcAft>
              <a:buClr>
                <a:schemeClr val="dk1"/>
              </a:buClr>
              <a:buSzPts val="1100"/>
            </a:pPr>
            <a:r>
              <a:rPr lang="en-US" b="0" u="none" dirty="0">
                <a:solidFill>
                  <a:schemeClr val="bg2"/>
                </a:solidFill>
                <a:latin typeface="Montserrat SemiBold" pitchFamily="2" charset="77"/>
              </a:rPr>
              <a:t>Ungeiweka vipi mipangilio yako binafsi? Je, mipangilio hii ingetegemea aina ya maudhui unayosambaza?</a:t>
            </a:r>
          </a:p>
        </p:txBody>
      </p:sp>
    </p:spTree>
    <p:extLst>
      <p:ext uri="{BB962C8B-B14F-4D97-AF65-F5344CB8AC3E}">
        <p14:creationId xmlns:p14="http://schemas.microsoft.com/office/powerpoint/2010/main" val="16741229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u="sng" dirty="0">
                <a:latin typeface="Montserrat SemiBold" pitchFamily="2" charset="77"/>
              </a:rPr>
              <a:t>Dondoo kwa Mkufunzi</a:t>
            </a:r>
          </a:p>
          <a:p>
            <a:pPr marL="0" lvl="0" indent="0" algn="l" rtl="0">
              <a:lnSpc>
                <a:spcPct val="100000"/>
              </a:lnSpc>
              <a:spcBef>
                <a:spcPts val="0"/>
              </a:spcBef>
              <a:spcAft>
                <a:spcPts val="0"/>
              </a:spcAft>
              <a:buSzPts val="1100"/>
              <a:buNone/>
            </a:pPr>
            <a:endParaRPr lang="en-US" b="1" dirty="0">
              <a:latin typeface="Montserrat SemiBold" pitchFamily="2" charset="77"/>
            </a:endParaRPr>
          </a:p>
          <a:p>
            <a:pPr marL="0" lvl="0" indent="0" algn="l" rtl="0">
              <a:lnSpc>
                <a:spcPct val="100000"/>
              </a:lnSpc>
              <a:spcBef>
                <a:spcPts val="0"/>
              </a:spcBef>
              <a:spcAft>
                <a:spcPts val="0"/>
              </a:spcAft>
              <a:buSzPts val="1100"/>
              <a:buNone/>
            </a:pPr>
            <a:r>
              <a:rPr lang="en-US" b="1" dirty="0">
                <a:latin typeface="Montserrat SemiBold" pitchFamily="2" charset="77"/>
              </a:rPr>
              <a:t>LENGO LA SOMO</a:t>
            </a:r>
          </a:p>
          <a:p>
            <a:pPr marL="0" lvl="0" indent="0" algn="l" rtl="0">
              <a:lnSpc>
                <a:spcPct val="100000"/>
              </a:lnSpc>
              <a:spcBef>
                <a:spcPts val="0"/>
              </a:spcBef>
              <a:spcAft>
                <a:spcPts val="0"/>
              </a:spcAft>
              <a:buSzPts val="1100"/>
              <a:buNone/>
            </a:pPr>
            <a:r>
              <a:rPr lang="en-US" b="0" dirty="0">
                <a:latin typeface="Montserrat SemiBold" pitchFamily="2" charset="77"/>
              </a:rPr>
              <a:t>Wanafunzi watalinganisha njia ambazo watamsaidia rafiki wa karibu aliye taabani (dhidi ya namna wanavyoweza kujifariji wenyewe). Pia watazingatia jinsi wanavyoweza kurekebisha maneno watakayo jipa pale wanapopitia changamoto fulani.</a:t>
            </a:r>
          </a:p>
          <a:p>
            <a:pPr marL="0" lvl="0" indent="0" algn="l" rtl="0">
              <a:lnSpc>
                <a:spcPct val="100000"/>
              </a:lnSpc>
              <a:spcBef>
                <a:spcPts val="0"/>
              </a:spcBef>
              <a:spcAft>
                <a:spcPts val="0"/>
              </a:spcAft>
              <a:buSzPts val="1100"/>
              <a:buNone/>
            </a:pPr>
            <a:endParaRPr lang="en-US" b="0" dirty="0">
              <a:latin typeface="Montserrat SemiBold" pitchFamily="2" charset="77"/>
            </a:endParaRPr>
          </a:p>
          <a:p>
            <a:pPr marL="0" lvl="0" indent="0" algn="l" rtl="0">
              <a:lnSpc>
                <a:spcPct val="100000"/>
              </a:lnSpc>
              <a:spcBef>
                <a:spcPts val="0"/>
              </a:spcBef>
              <a:spcAft>
                <a:spcPts val="0"/>
              </a:spcAft>
              <a:buSzPts val="1100"/>
              <a:buNone/>
            </a:pPr>
            <a:r>
              <a:rPr lang="en-US" b="1" dirty="0">
                <a:latin typeface="Montserrat SemiBold" pitchFamily="2" charset="77"/>
              </a:rPr>
              <a:t>MUDA UNAOKADIRIWA</a:t>
            </a:r>
          </a:p>
          <a:p>
            <a:pPr marL="0" lvl="0" indent="0" algn="l" rtl="0">
              <a:lnSpc>
                <a:spcPct val="100000"/>
              </a:lnSpc>
              <a:spcBef>
                <a:spcPts val="0"/>
              </a:spcBef>
              <a:spcAft>
                <a:spcPts val="0"/>
              </a:spcAft>
              <a:buSzPts val="1100"/>
              <a:buNone/>
            </a:pPr>
            <a:r>
              <a:rPr lang="en-US" b="0" dirty="0">
                <a:latin typeface="Montserrat SemiBold" pitchFamily="2" charset="77"/>
              </a:rPr>
              <a:t>Dakika 20</a:t>
            </a:r>
          </a:p>
          <a:p>
            <a:pPr marL="0" lvl="0" indent="0" algn="l" rtl="0">
              <a:lnSpc>
                <a:spcPct val="100000"/>
              </a:lnSpc>
              <a:spcBef>
                <a:spcPts val="0"/>
              </a:spcBef>
              <a:spcAft>
                <a:spcPts val="0"/>
              </a:spcAft>
              <a:buSzPts val="1100"/>
              <a:buNone/>
            </a:pPr>
            <a:endParaRPr lang="en-US" b="0" dirty="0">
              <a:latin typeface="Montserrat SemiBold" pitchFamily="2" charset="77"/>
            </a:endParaRPr>
          </a:p>
          <a:p>
            <a:pPr marL="0" lvl="0" indent="0" algn="l" rtl="0">
              <a:lnSpc>
                <a:spcPct val="100000"/>
              </a:lnSpc>
              <a:spcBef>
                <a:spcPts val="0"/>
              </a:spcBef>
              <a:spcAft>
                <a:spcPts val="0"/>
              </a:spcAft>
              <a:buSzPts val="1100"/>
              <a:buNone/>
            </a:pPr>
            <a:r>
              <a:rPr lang="en-US" b="1" dirty="0">
                <a:latin typeface="Montserrat SemiBold" pitchFamily="2" charset="77"/>
              </a:rPr>
              <a:t>MASWALI MUHIMU</a:t>
            </a:r>
          </a:p>
          <a:p>
            <a:pPr marL="171450" lvl="0" indent="-171450" algn="l" rtl="0">
              <a:lnSpc>
                <a:spcPct val="100000"/>
              </a:lnSpc>
              <a:spcBef>
                <a:spcPts val="0"/>
              </a:spcBef>
              <a:spcAft>
                <a:spcPts val="0"/>
              </a:spcAft>
              <a:buSzPts val="1100"/>
            </a:pPr>
            <a:r>
              <a:rPr lang="en-US" b="0" dirty="0">
                <a:latin typeface="Montserrat SemiBold" pitchFamily="2" charset="77"/>
              </a:rPr>
              <a:t>Kujifariji ni nini? </a:t>
            </a:r>
          </a:p>
          <a:p>
            <a:pPr marL="171450" lvl="0" indent="-171450" algn="l" rtl="0">
              <a:lnSpc>
                <a:spcPct val="100000"/>
              </a:lnSpc>
              <a:spcBef>
                <a:spcPts val="0"/>
              </a:spcBef>
              <a:spcAft>
                <a:spcPts val="0"/>
              </a:spcAft>
              <a:buSzPts val="1100"/>
            </a:pPr>
            <a:r>
              <a:rPr lang="en-US" b="0" dirty="0">
                <a:latin typeface="Montserrat SemiBold" pitchFamily="2" charset="77"/>
              </a:rPr>
              <a:t>Kwa nini ninatakiwa kujifariji? </a:t>
            </a:r>
          </a:p>
          <a:p>
            <a:pPr marL="0" lvl="0" indent="0" algn="l" rtl="0">
              <a:lnSpc>
                <a:spcPct val="100000"/>
              </a:lnSpc>
              <a:spcBef>
                <a:spcPts val="0"/>
              </a:spcBef>
              <a:spcAft>
                <a:spcPts val="0"/>
              </a:spcAft>
              <a:buSzPts val="1100"/>
              <a:buNone/>
            </a:pPr>
            <a:endParaRPr lang="en-US" b="0" dirty="0">
              <a:latin typeface="Montserrat SemiBold" pitchFamily="2" charset="77"/>
            </a:endParaRPr>
          </a:p>
          <a:p>
            <a:pPr marL="0" lvl="0" indent="0" algn="l" rtl="0">
              <a:lnSpc>
                <a:spcPct val="100000"/>
              </a:lnSpc>
              <a:spcBef>
                <a:spcPts val="0"/>
              </a:spcBef>
              <a:spcAft>
                <a:spcPts val="0"/>
              </a:spcAft>
              <a:buSzPts val="1100"/>
              <a:buNone/>
            </a:pPr>
            <a:r>
              <a:rPr lang="en-US" b="1" dirty="0">
                <a:latin typeface="Montserrat SemiBold" pitchFamily="2" charset="77"/>
              </a:rPr>
              <a:t>VIFAA</a:t>
            </a:r>
          </a:p>
          <a:p>
            <a:pPr marL="171450" lvl="0" indent="-171450" algn="l" rtl="0">
              <a:lnSpc>
                <a:spcPct val="100000"/>
              </a:lnSpc>
              <a:spcBef>
                <a:spcPts val="0"/>
              </a:spcBef>
              <a:spcAft>
                <a:spcPts val="0"/>
              </a:spcAft>
              <a:buSzPts val="1100"/>
            </a:pPr>
            <a:r>
              <a:rPr lang="en-US" b="0" dirty="0">
                <a:latin typeface="Montserrat SemiBold" pitchFamily="2" charset="77"/>
              </a:rPr>
              <a:t>Eneo Lenye Ukimya la Kufanyia Mazoezi</a:t>
            </a:r>
          </a:p>
          <a:p>
            <a:pPr marL="0" lvl="0" indent="0" algn="l" rtl="0">
              <a:lnSpc>
                <a:spcPct val="100000"/>
              </a:lnSpc>
              <a:spcBef>
                <a:spcPts val="0"/>
              </a:spcBef>
              <a:spcAft>
                <a:spcPts val="0"/>
              </a:spcAft>
              <a:buSzPts val="1100"/>
              <a:buNone/>
            </a:pPr>
            <a:endParaRPr lang="en-US" b="0" dirty="0">
              <a:latin typeface="Montserrat SemiBold" pitchFamily="2" charset="77"/>
            </a:endParaRPr>
          </a:p>
          <a:p>
            <a:pPr marL="0" lvl="0" indent="0" algn="l" rtl="0">
              <a:lnSpc>
                <a:spcPct val="100000"/>
              </a:lnSpc>
              <a:spcBef>
                <a:spcPts val="0"/>
              </a:spcBef>
              <a:spcAft>
                <a:spcPts val="0"/>
              </a:spcAft>
              <a:buSzPts val="1100"/>
              <a:buNone/>
            </a:pPr>
            <a:r>
              <a:rPr lang="en-US" b="1" dirty="0">
                <a:latin typeface="Montserrat SemiBold" pitchFamily="2" charset="77"/>
              </a:rPr>
              <a:t>MATAYARISHO</a:t>
            </a:r>
          </a:p>
          <a:p>
            <a:pPr marL="0" lvl="0" indent="0" algn="l" rtl="0">
              <a:lnSpc>
                <a:spcPct val="100000"/>
              </a:lnSpc>
              <a:spcBef>
                <a:spcPts val="0"/>
              </a:spcBef>
              <a:spcAft>
                <a:spcPts val="0"/>
              </a:spcAft>
              <a:buSzPts val="1100"/>
              <a:buNone/>
            </a:pPr>
            <a:r>
              <a:rPr lang="en-US" b="0" dirty="0">
                <a:latin typeface="Montserrat SemiBold" pitchFamily="2" charset="77"/>
              </a:rPr>
              <a:t>Masuala ya kutafakari kabla ya mazoezi hayo. </a:t>
            </a:r>
          </a:p>
          <a:p>
            <a:pPr marL="0" lvl="0" indent="0" algn="l" rtl="0">
              <a:lnSpc>
                <a:spcPct val="100000"/>
              </a:lnSpc>
              <a:spcBef>
                <a:spcPts val="0"/>
              </a:spcBef>
              <a:spcAft>
                <a:spcPts val="0"/>
              </a:spcAft>
              <a:buSzPts val="1100"/>
              <a:buNone/>
            </a:pPr>
            <a:r>
              <a:rPr lang="en-US" b="0" dirty="0">
                <a:latin typeface="Montserrat SemiBold" pitchFamily="2" charset="77"/>
              </a:rPr>
              <a:t>Chukua muda mfupi kujaribu mazoezi haya wewe mwenyewe ukitumia changamoto binafsi au ya kikazi unayopitia sasa hivi. Chagua changamoto inayo kutatiza kidogo au kwa kiwango cha wastani, badala ya suala linalo kutatiza sana. Je, mazoezi haya yalibadilisha jinsi unavyohisi kuhusu changamoto hiyo au kuhusu wewe mwenyewe? </a:t>
            </a:r>
          </a:p>
          <a:p>
            <a:pPr marL="0" lvl="0" indent="0" algn="l" rtl="0">
              <a:lnSpc>
                <a:spcPct val="100000"/>
              </a:lnSpc>
              <a:spcBef>
                <a:spcPts val="0"/>
              </a:spcBef>
              <a:spcAft>
                <a:spcPts val="0"/>
              </a:spcAft>
              <a:buSzPts val="1100"/>
              <a:buNone/>
            </a:pPr>
            <a:r>
              <a:rPr lang="en-US" b="0" dirty="0">
                <a:latin typeface="Montserrat SemiBold" pitchFamily="2" charset="77"/>
              </a:rPr>
              <a:t>Unadhani kujifariji kuna maana gani katika maisha ya wanafunzi wako, ndani na nje ya shule? Wanaweza kukubaliana na wewe? </a:t>
            </a:r>
          </a:p>
          <a:p>
            <a:pPr marL="0" lvl="0" indent="0" algn="l" rtl="0">
              <a:lnSpc>
                <a:spcPct val="100000"/>
              </a:lnSpc>
              <a:spcBef>
                <a:spcPts val="0"/>
              </a:spcBef>
              <a:spcAft>
                <a:spcPts val="0"/>
              </a:spcAft>
              <a:buSzPts val="1100"/>
              <a:buNone/>
            </a:pPr>
            <a:r>
              <a:rPr lang="en-US" b="0" dirty="0">
                <a:latin typeface="Montserrat SemiBold" pitchFamily="2" charset="77"/>
              </a:rPr>
              <a:t>Je, mazoezi haya yanapendelea maadili yako kuliko ya wanafunzi kwa njia yoyote? Kwa mfano, unaamini kwamba kujifariji kunakupa motisha zaidi kuliko kujisukuma sana, wakati wanafunzi na wazazi hawaamini hivyo? </a:t>
            </a:r>
          </a:p>
          <a:p>
            <a:pPr marL="0" lvl="0" indent="0" algn="l" rtl="0">
              <a:lnSpc>
                <a:spcPct val="100000"/>
              </a:lnSpc>
              <a:spcBef>
                <a:spcPts val="0"/>
              </a:spcBef>
              <a:spcAft>
                <a:spcPts val="0"/>
              </a:spcAft>
              <a:buSzPts val="1100"/>
              <a:buNone/>
            </a:pPr>
            <a:r>
              <a:rPr lang="en-US" b="0" dirty="0">
                <a:latin typeface="Montserrat SemiBold" pitchFamily="2" charset="77"/>
              </a:rPr>
              <a:t>Ikiwa maoni yenu ni tofauti, je, kuna uwezekano wa kushughulikia mitazamo hii tofauti kwa namna ambayo hakuna mtazamo utakaoonekana kuwa dhaifu ukilinganishwa na mwingine?</a:t>
            </a:r>
          </a:p>
          <a:p>
            <a:pPr marL="0" lvl="0" indent="0" algn="l" rtl="0">
              <a:lnSpc>
                <a:spcPct val="100000"/>
              </a:lnSpc>
              <a:spcBef>
                <a:spcPts val="0"/>
              </a:spcBef>
              <a:spcAft>
                <a:spcPts val="0"/>
              </a:spcAft>
              <a:buSzPts val="1100"/>
              <a:buNone/>
            </a:pPr>
            <a:endParaRPr lang="en-US" b="0" dirty="0">
              <a:latin typeface="Montserrat SemiBold" pitchFamily="2" charset="77"/>
            </a:endParaRPr>
          </a:p>
          <a:p>
            <a:pPr marL="0" lvl="0" indent="0" algn="l" rtl="0">
              <a:lnSpc>
                <a:spcPct val="100000"/>
              </a:lnSpc>
              <a:spcBef>
                <a:spcPts val="0"/>
              </a:spcBef>
              <a:spcAft>
                <a:spcPts val="0"/>
              </a:spcAft>
              <a:buSzPts val="1100"/>
              <a:buNone/>
            </a:pPr>
            <a:r>
              <a:rPr lang="en-US" b="1" i="1" dirty="0">
                <a:latin typeface="Montserrat SemiBold" pitchFamily="2" charset="77"/>
              </a:rPr>
              <a:t>HIARI:</a:t>
            </a:r>
            <a:r>
              <a:rPr lang="en-US" b="1" dirty="0">
                <a:latin typeface="Montserrat SemiBold" pitchFamily="2" charset="77"/>
              </a:rPr>
              <a:t> USTADI WA ISTE DIGCITCOMMIT</a:t>
            </a:r>
          </a:p>
          <a:p>
            <a:pPr marL="171450" lvl="0" indent="-171450" algn="l" rtl="0">
              <a:lnSpc>
                <a:spcPct val="100000"/>
              </a:lnSpc>
              <a:spcBef>
                <a:spcPts val="0"/>
              </a:spcBef>
              <a:spcAft>
                <a:spcPts val="0"/>
              </a:spcAft>
              <a:buSzPts val="1100"/>
            </a:pPr>
            <a:r>
              <a:rPr lang="en-US" b="0" dirty="0">
                <a:latin typeface="Montserrat SemiBold" pitchFamily="2" charset="77"/>
              </a:rPr>
              <a:t>JUMUISHI: Niko tayari kusikiliza na kutambua mitazamo tofauti kwa heshima na ninazungumza na watu wengine mtandaoni kwa heshima na kwa kuelewa hisia zao.</a:t>
            </a:r>
          </a:p>
          <a:p>
            <a:pPr marL="0" lvl="0" indent="0" algn="l" rtl="0">
              <a:lnSpc>
                <a:spcPct val="100000"/>
              </a:lnSpc>
              <a:spcBef>
                <a:spcPts val="0"/>
              </a:spcBef>
              <a:spcAft>
                <a:spcPts val="0"/>
              </a:spcAft>
              <a:buSzPts val="1100"/>
              <a:buNone/>
            </a:pPr>
            <a:endParaRPr b="1" dirty="0">
              <a:latin typeface="Montserrat SemiBold" pitchFamily="2" charset="77"/>
            </a:endParaRPr>
          </a:p>
        </p:txBody>
      </p:sp>
      <p:sp>
        <p:nvSpPr>
          <p:cNvPr id="1463" name="Google Shape;1463;p8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45974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spcBef>
                <a:spcPts val="0"/>
              </a:spcBef>
              <a:spcAft>
                <a:spcPts val="0"/>
              </a:spcAft>
              <a:buClr>
                <a:schemeClr val="dk1"/>
              </a:buClr>
              <a:buSzPts val="1100"/>
              <a:buFont typeface="Arial"/>
              <a:buNone/>
            </a:pPr>
            <a:r>
              <a:rPr lang="en-US" b="1" u="sng" dirty="0">
                <a:solidFill>
                  <a:schemeClr val="bg2"/>
                </a:solidFill>
                <a:latin typeface="Montserrat SemiBold" pitchFamily="2" charset="77"/>
              </a:rPr>
              <a:t>Dondoo kwa Mkufunzi</a:t>
            </a: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solidFill>
                  <a:schemeClr val="bg2"/>
                </a:solidFill>
                <a:latin typeface="Montserrat SemiBold" pitchFamily="2" charset="77"/>
              </a:rPr>
              <a:t>MAZUNGUMZO YA DARASANI</a:t>
            </a:r>
            <a:endParaRPr lang="en-US" b="0"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Kabla ya kuanza zoezi hili, vuteni pumzi kwa nguvu kwa muda mchache. Wakumbushe wanafunzi kwamba wanahimizwa washiriki lakini hawatakiwi kufanya hivyo. (Wanakaribishwa kukaa na kubaki kimya ikiwa wataamua kutoshiriki.)</a:t>
            </a:r>
          </a:p>
          <a:p>
            <a:pPr marL="0" marR="161925" lvl="0" indent="0" algn="l" rtl="0">
              <a:spcBef>
                <a:spcPts val="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solidFill>
                  <a:schemeClr val="bg2"/>
                </a:solidFill>
                <a:latin typeface="Montserrat SemiBold" pitchFamily="2" charset="77"/>
              </a:rPr>
              <a:t>WAAMBIE WANAFUNZI WAKO</a:t>
            </a: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Tutasababisha usumbufu mdogo au kujiletea mawazo kwenye akili na miili yetu kimakusudi kwa kufikiria kuhusu hali ngumu, ili tujifunze jinsi ya kujifariji.</a:t>
            </a:r>
          </a:p>
          <a:p>
            <a:pPr marL="0" marR="161925" lvl="0" indent="0" algn="l" rtl="0">
              <a:spcBef>
                <a:spcPts val="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Wachezee wanafunzi wako sauti iliyorekodiwa au uwaongoze kwenye mazoezi haya ukitumia taarifa ifuatayo.</a:t>
            </a:r>
          </a:p>
          <a:p>
            <a:pPr marL="0" marR="161925" lvl="0" indent="0" algn="l" rtl="0">
              <a:spcBef>
                <a:spcPts val="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Fikiria kuhusu hali katika maisha yako inayokutatiza au kukupa mawazo mengi. Tafadhali chagua hali ambayo sio mbaya zaidi au ngumu zaidi maishani mwako, lakini iwe hali ambayo inakutatiza kidogo. Unapofikiria kuhusu hali hii, je, unaweza kupata hisia fulani katika mwili wako, pengine kero kama kubanwa kifuani au maumivu makali ya ghafla tumboni? Sasa, jiambie: "Katika wakati huu, kuna sehemu yangu inayopitia changamoto." Hii ndiyo maana ya kufahamu unachohisi. Pengine utasema, "Jamani, najihisi vibaya sana," au "Hali hii inakera," au labda, "Huu ni usumbufu mkubwa."</a:t>
            </a:r>
          </a:p>
          <a:p>
            <a:pPr marL="0" marR="161925" lvl="0" indent="0" algn="l" rtl="0">
              <a:spcBef>
                <a:spcPts val="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Sasa jiambie: "Changamoto ya aina hii ni sehemu ya maisha." Hii ni kawaida kwa binadamu wote. Kuna watu wengine wengi wanaopitia changamoto hii.</a:t>
            </a: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Pengine utaamua kusema, “Vijana wengine hujihisi hivi pia," au "Sio mimi peke yangu ninayejihisi hivi," au "Hii ni sehemu ya maisha ya kijana na vijana wengine wengi wanapitia changamoto kama mimi tu." Au "Vijana wote hujihisi hivi wakati mmoja au mwingine…!”</a:t>
            </a:r>
          </a:p>
          <a:p>
            <a:pPr marL="0" marR="161925" lvl="0" indent="0" algn="l" rtl="0">
              <a:spcBef>
                <a:spcPts val="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Sasa, jiguse kwa namna ya kujituliza na kujifariji — pengine kwa kuuelekeza mkono kwenye moyo wako au kitendo kingine unachopendelea. Hisi joto la mkono wako likiingia kwenye mwili wako. Sasa, jiambie: "Acha nijionyeshe fadhila." Kumbukeni kwamba kama vijana, mnapitia mabadiliko mengi mno — akili zenu zinabadilika, miili yenu inabadilika, pengine mko katika shule mpya au mnawaza kuhusu masomo ya chuo, kuna misukumo na mabadiliko mengi sana. Kwa hivyo jionyeshe fadhila.</a:t>
            </a:r>
          </a:p>
          <a:p>
            <a:pPr marL="0" marR="161925" lvl="0" indent="0" algn="l" rtl="0">
              <a:spcBef>
                <a:spcPts val="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Ili kuzingatia mahitaji yako binafsi zaidi, jiulize, "Ninafaa kusikia nini hivi sasa?" Au ikiwa unatatizika kupata maneno ya kusema, jiulize,"Ningemwambia nini rafiki wa karibu ambaye anapitia haya? Je, ninaweza kujiambia maneno hayo?"</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Acha nijipe faraja ninayohitaji.</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Acha nijikubali jinsi nilivyo.</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Acha nijifunze kujikubali jinsi nilivyo.</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Acha nijisamehe.</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Acha niwe na ushupavu.</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Acha niwe salama.</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Acha niwe na amani.</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Acha nifahamu kwamba ninastahili upendo.</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Ikiwa unahisi kujizungumzia ni jambo geni kwako au ni kana kwamba unaomba ruhusa, wakati wowote unaweza kuruka kusema jambo hilo na kusema tu "Ninatumaini kwamba nitajikubali jinsi nilivyo," au "Shupavu," au "Nijikubali," tambua kile unachohisi tu.</a:t>
            </a:r>
          </a:p>
          <a:p>
            <a:pPr marL="0" marR="161925" lvl="0" indent="0" algn="l" rtl="0">
              <a:spcBef>
                <a:spcPts val="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solidFill>
                  <a:schemeClr val="bg2"/>
                </a:solidFill>
                <a:latin typeface="Montserrat SemiBold" pitchFamily="2" charset="77"/>
              </a:rPr>
              <a:t>WAULIZE WANAFUNZI WAKO</a:t>
            </a: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Waulize wanafunzi swali moja au zaidi kati haya yafuatayo:</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Kuna hisia gani unapojiliwaza kwa njia hii? Unahisi vipi unapofikiria kwamba unaweza kuanza kutambua unapopitia changamoto na kuanza kujiambia maneno ya faraja?</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Kulitokea mabadiliko yoyote wakati ulipoelekeza mkono wako kwenye moyo wako?</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Unawezaje kufahamu kwamba unaweza kujiliwaza mwenyewe vizuri zaidi?</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Je, unaweza kufikiria kuhusu hali ambayo ukifanya hivi kunaweza kukusaidia?</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Zingatia vile vipengele vitatu vya kujifariji — ni vipengele gani vilivyokuwa na maana zaidi kwako na ambavyo ni muhimu kutambua?</a:t>
            </a:r>
          </a:p>
          <a:p>
            <a:pPr marL="628650" marR="161925" lvl="1" indent="-171450" algn="l" rtl="0">
              <a:spcBef>
                <a:spcPts val="0"/>
              </a:spcBef>
              <a:spcAft>
                <a:spcPts val="0"/>
              </a:spcAft>
              <a:buClr>
                <a:schemeClr val="dk1"/>
              </a:buClr>
              <a:buSzPts val="1100"/>
            </a:pPr>
            <a:r>
              <a:rPr lang="en-US" b="0" dirty="0">
                <a:solidFill>
                  <a:schemeClr val="bg2"/>
                </a:solidFill>
                <a:latin typeface="Montserrat SemiBold" pitchFamily="2" charset="77"/>
              </a:rPr>
              <a:t>Kutambua unachohisi ("Huu ni wakati wa kupitia changamoto.")</a:t>
            </a:r>
          </a:p>
          <a:p>
            <a:pPr marL="628650" marR="161925" lvl="1" indent="-171450" algn="l" rtl="0">
              <a:spcBef>
                <a:spcPts val="0"/>
              </a:spcBef>
              <a:spcAft>
                <a:spcPts val="0"/>
              </a:spcAft>
              <a:buClr>
                <a:schemeClr val="dk1"/>
              </a:buClr>
              <a:buSzPts val="1100"/>
            </a:pPr>
            <a:r>
              <a:rPr lang="en-US" b="0" dirty="0">
                <a:solidFill>
                  <a:schemeClr val="bg2"/>
                </a:solidFill>
                <a:latin typeface="Montserrat SemiBold" pitchFamily="2" charset="77"/>
              </a:rPr>
              <a:t>Hali ya kawaida kwa binadamu wote "(Sio mimi peke yangu ninayepitia changamoto.")</a:t>
            </a:r>
          </a:p>
          <a:p>
            <a:pPr marL="628650" marR="161925" lvl="1" indent="-171450" algn="l" rtl="0">
              <a:spcBef>
                <a:spcPts val="0"/>
              </a:spcBef>
              <a:spcAft>
                <a:spcPts val="0"/>
              </a:spcAft>
              <a:buClr>
                <a:schemeClr val="dk1"/>
              </a:buClr>
              <a:buSzPts val="1100"/>
            </a:pPr>
            <a:r>
              <a:rPr lang="en-US" b="0" dirty="0">
                <a:solidFill>
                  <a:schemeClr val="bg2"/>
                </a:solidFill>
                <a:latin typeface="Montserrat SemiBold" pitchFamily="2" charset="77"/>
              </a:rPr>
              <a:t>Kujifariji (kujigusa mwili au kujiambia maneno ya upole; "Acha nijifariji.")</a:t>
            </a:r>
          </a:p>
          <a:p>
            <a:pPr marL="0" marR="161925" lvl="0" indent="0" algn="l" rtl="0">
              <a:spcBef>
                <a:spcPts val="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solidFill>
                  <a:schemeClr val="bg2"/>
                </a:solidFill>
                <a:latin typeface="Montserrat SemiBold" pitchFamily="2" charset="77"/>
              </a:rPr>
              <a:t>ZOEZI</a:t>
            </a:r>
          </a:p>
          <a:p>
            <a:pPr marL="0" marR="161925" lvl="0" indent="0" algn="l" rtl="0">
              <a:spcBef>
                <a:spcPts val="0"/>
              </a:spcBef>
              <a:spcAft>
                <a:spcPts val="0"/>
              </a:spcAft>
              <a:buClr>
                <a:schemeClr val="dk1"/>
              </a:buClr>
              <a:buSzPts val="1100"/>
              <a:buFont typeface="Arial"/>
              <a:buNone/>
            </a:pPr>
            <a:r>
              <a:rPr lang="en-US" b="0" dirty="0">
                <a:solidFill>
                  <a:schemeClr val="bg2"/>
                </a:solidFill>
                <a:latin typeface="Montserrat SemiBold" pitchFamily="2" charset="77"/>
              </a:rPr>
              <a:t>Masuala ya kutafakari baada ya mazoezi haya:</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Wakati ulipokuwa unawaongoza wanafunzi katika mazoezi haya, ni mambo gani yaliyokuwa na ufanisi na ni yapi hayakuwa na ufanisi? Wanafunzi waliyachukulia vipi mazoezi haya? Utabadilisha jambo lolote utakapofanya zoezi hili wakati mwingine?</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Je, umegundua kama wanafunzi wanaangalia makosa yao au changamoto zao za maisha kwa mtazamo tofauti baada ya kushiriki katika mazoezi haya?</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Ni marekebisho gani yaliyofanyiwa mazoezi haya kwa kuzingatia maoni ya wanafunzi na familia? Zoezi hilo lilikwendaje?</a:t>
            </a:r>
          </a:p>
          <a:p>
            <a:pPr marL="171450" marR="161925" lvl="0" indent="-171450" algn="l" rtl="0">
              <a:spcBef>
                <a:spcPts val="0"/>
              </a:spcBef>
              <a:spcAft>
                <a:spcPts val="0"/>
              </a:spcAft>
              <a:buClr>
                <a:schemeClr val="dk1"/>
              </a:buClr>
              <a:buSzPts val="1100"/>
            </a:pPr>
            <a:r>
              <a:rPr lang="en-US" b="0" dirty="0">
                <a:solidFill>
                  <a:schemeClr val="bg2"/>
                </a:solidFill>
                <a:latin typeface="Montserrat SemiBold" pitchFamily="2" charset="77"/>
              </a:rPr>
              <a:t>Je, wanafunzi walijadili jinsi mazoezi haya yanavyoweza kutumika au kuwa na manufaa au kutokuwa na manufaa katika maisha yao?</a:t>
            </a:r>
          </a:p>
          <a:p>
            <a:pPr marL="0" marR="161925" lvl="0" indent="0" algn="l" rtl="0">
              <a:spcBef>
                <a:spcPts val="0"/>
              </a:spcBef>
              <a:spcAft>
                <a:spcPts val="0"/>
              </a:spcAft>
              <a:buClr>
                <a:schemeClr val="dk1"/>
              </a:buClr>
              <a:buSzPts val="1100"/>
              <a:buFont typeface="Arial"/>
              <a:buNone/>
            </a:pPr>
            <a:endParaRPr b="1" dirty="0">
              <a:solidFill>
                <a:schemeClr val="bg2"/>
              </a:solidFill>
              <a:latin typeface="Montserrat SemiBold" pitchFamily="2" charset="77"/>
            </a:endParaRPr>
          </a:p>
        </p:txBody>
      </p:sp>
      <p:sp>
        <p:nvSpPr>
          <p:cNvPr id="1654" name="Google Shape;1654;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1851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u="sng" dirty="0">
                <a:solidFill>
                  <a:schemeClr val="bg2"/>
                </a:solidFill>
                <a:latin typeface="Montserrat SemiBold" pitchFamily="2" charset="77"/>
              </a:rPr>
              <a:t>Dondoo kwa Mkufunzi</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LENGO LA SOMO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Wanafunzi watafanya yafuatayo: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Kutoa maana ya shukrani na kutoa mfano wa wakati waliposhukuru.</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Kuelewa kwamba kuna aina nyingi za mambo ambayo tunaweza kuonesha shukrani.</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MUDA UNAOKADIRIWA</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Dakika 30</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MASWALI MUHIMU</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Kuwa na shukrani kuna maana gani? </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Vipi tunaweza kuonesha shukrani? </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VIFAA</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Vikaratasi vinavyoweza kubandikwa </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Penseli </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Vibao vinne, vilivyobandikwa kwenye kona tofauti za chumba, vilivyoandikwa "Vitu Tunavyomiliki," "Matendo ya Fadhila," "Mazingira ya Asili," na "Mambo Mengine Muhimu" </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Kwa ajili ya shughuli za ziada: karatasi za kuandikia/vifaa vya kuchorea</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MATAYARISHO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Masuala ya kutafakari kabla ya zoezi hili:</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Chukua muda na vuta pumzi kwa nguvu, funga macho yako au uyafungue kidogo kisha ufikirie kuhusu jambo ambalo unatakiwa kuonesha shukrani. Muda huu umekufanya ujihisi vipi?</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Unadhani kushukuru kuna maana gani katika maisha ya wanafunzi, ndani na nje ya shule? Wanaweza kukubaliana na wewe? </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Una mawazo gani kuhusu shukrani na jinsi watu wanavyoonesha shukrani? Je mawazo hayo yanatofautiana na mawazo ya wanafunzi wako na familia zao kuhusu shukrani? </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Je, mazoezi haya yanapendelea maadili yako kuliko ya wanafunzi kwa njia yoyote? Kwa mfano, katika tamaduni zingine kusema "asante" kunafedhehesha kwa sababu ni wajibu wa kila mtu kuwatumikia watu wengine.</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Ikiwa maoni yenu ni tofauti, je, kuna uwezekano wa kushughulikia mitazamo hii tofauti kwa namna ambayo hakuna mtazamo utakaoonekana kuwa dhaifu ukilinganishwa na mwingine?</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i="1" dirty="0">
                <a:solidFill>
                  <a:schemeClr val="bg2"/>
                </a:solidFill>
                <a:latin typeface="Montserrat SemiBold" pitchFamily="2" charset="77"/>
              </a:rPr>
              <a:t>HIARI:</a:t>
            </a:r>
            <a:r>
              <a:rPr lang="en-US" b="1" dirty="0">
                <a:solidFill>
                  <a:schemeClr val="bg2"/>
                </a:solidFill>
                <a:latin typeface="Montserrat SemiBold" pitchFamily="2" charset="77"/>
              </a:rPr>
              <a:t> USTADI WA ISTE DIGCITCOMMIT</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JUMUISHI: Niko tayari kusikiliza na kutambua mitazamo tofauti kwa heshima na ninazungumza na watu wengine mtandaoni kwa heshima na kwa kuelewa hisia zao.</a:t>
            </a: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endParaRPr>
          </a:p>
        </p:txBody>
      </p:sp>
      <p:sp>
        <p:nvSpPr>
          <p:cNvPr id="1463" name="Google Shape;1463;p8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48444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solidFill>
                  <a:schemeClr val="bg2"/>
                </a:solidFill>
                <a:effectLst/>
              </a:rPr>
              <a:t>Dondoo kwa Mkufunzi</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solidFill>
                <a:schemeClr val="bg2"/>
              </a:solidFill>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bg2"/>
                </a:solidFill>
                <a:effectLst/>
              </a:rPr>
              <a:t>WAULIZE WANAFUNZI WAKO</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b="0" dirty="0">
                <a:solidFill>
                  <a:schemeClr val="bg2"/>
                </a:solidFill>
                <a:effectLst/>
              </a:rPr>
              <a:t>Fikiria kuhusu mtu uliyemwambia "Asante" hivi karibuni. Chukua dakika chache kufikiria kuhusu suala hili ukiwa kimya. Sasa mgeukie mwenzako na mzungumze kuhusu watu mliowafikiria na kwa sababu gani.</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dirty="0">
              <a:solidFill>
                <a:schemeClr val="bg2"/>
              </a:solidFill>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bg2"/>
                </a:solidFill>
                <a:effectLst/>
              </a:rPr>
              <a:t>MAZUNGUMZO YA DARASANI</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solidFill>
                  <a:schemeClr val="bg2"/>
                </a:solidFill>
                <a:effectLst/>
              </a:rPr>
              <a:t>Wanafunzi watatengeneza makundi ya watu wawili wawili.</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dirty="0">
              <a:solidFill>
                <a:schemeClr val="bg2"/>
              </a:solidFill>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bg2"/>
                </a:solidFill>
                <a:effectLst/>
              </a:rPr>
              <a:t>WAULIZE WANAFUNZI WAKO</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solidFill>
                  <a:schemeClr val="bg2"/>
                </a:solidFill>
                <a:effectLst/>
              </a:rPr>
              <a:t>Baada ya makundi ya watu wawili wawili kumaliza kuzungumza, uliza:</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b="0" dirty="0">
                <a:solidFill>
                  <a:schemeClr val="bg2"/>
                </a:solidFill>
                <a:effectLst/>
              </a:rPr>
              <a:t>Ni nani anaweza kutupa mfano wa wakati alipomwambia mtu "Asante" na ilikuwa ni kwa nini?</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b="0" dirty="0">
                <a:solidFill>
                  <a:schemeClr val="bg2"/>
                </a:solidFill>
                <a:effectLst/>
              </a:rPr>
              <a:t>Je, kuna mtu yeyote anayejua maana ya "shukrani"?</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b="0" dirty="0">
              <a:solidFill>
                <a:schemeClr val="bg2"/>
              </a:solidFill>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bg2"/>
                </a:solidFill>
                <a:effectLst/>
              </a:rPr>
              <a:t>WAAMBIE WANAFUNZI WAKO</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solidFill>
                  <a:schemeClr val="bg2"/>
                </a:solidFill>
                <a:effectLst/>
              </a:rPr>
              <a:t>Eleza kwamba "shukrani" ni hisia tunayokuwa nayo tunapoonesha tunathamini watu wengine kwa kutuonesha fadhila au kutufanyia matendo ya kutujali. Toa mfano wa maisha yako mwenyewe, kama vile: "Nilijihisi kushukuru wakati mtu fulani aliposhikilia mlango ili niweze kupita asubuhi ya leo kwa sababu nilikuwa nimebeba mifuko mizito."</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dirty="0">
              <a:solidFill>
                <a:schemeClr val="bg2"/>
              </a:solidFill>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solidFill>
                  <a:schemeClr val="bg2"/>
                </a:solidFill>
                <a:effectLst/>
              </a:rPr>
              <a:t>Jadili jinsi tunavyoweza pia kuwa na shukrani tunapothamini vitu halisi tulivyo navyo, vitu ambavyo tulipewa na mtu mwingine au vitu tunavyotumia katika maisha yetu ya kila siku ambavyo wakati mwingine hatuvitilii maanani sana. Toa mfano wa maisha yako mwenyewe, kama vile: "Nilijihisi kushukuru kwa sababu ya chakula changu cha jioni jana, kwa sababu nilikuwa na njaa sana na kilikuwa kitamu."</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dirty="0">
              <a:solidFill>
                <a:schemeClr val="bg2"/>
              </a:solidFill>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solidFill>
                  <a:schemeClr val="bg2"/>
                </a:solidFill>
                <a:effectLst/>
              </a:rPr>
              <a:t>Onesha jinsi watu wengi pia wanavyohisi kushukuru kwa sababu ya vitu vilivyo katika mazingira ya asili. Toa mifano kuhusu hili, kama vile: "Ninahisi kushukuru kwa sababu ya mvua inayotupa maji ya kunywa na kusaidia mimea kukua."</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dirty="0">
              <a:solidFill>
                <a:schemeClr val="bg2"/>
              </a:solidFill>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solidFill>
                  <a:schemeClr val="bg2"/>
                </a:solidFill>
                <a:effectLst/>
              </a:rPr>
              <a:t>Jadili jinsi wakati mwingine tunavyohisi kushukuru kwa sababu ya mambo ambayo hatuwezi kugusa au kuona, lakini ni mambo muhimu hata hivyo, kama vile afya nzuri, utamaduni au desturi zetu, usawa, mawazo yanayotupa msukumo au kuwa hai tu. Toa mfano mwingine wa maisha yako mwenyewe, kama vile: "Ninahisi kushukuru wakati ninapojifunza jambo jipya, kwa kuwa mafunzo hufanya akili yangu kukua."</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dirty="0">
              <a:solidFill>
                <a:schemeClr val="bg2"/>
              </a:solidFill>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solidFill>
                  <a:schemeClr val="bg2"/>
                </a:solidFill>
                <a:effectLst/>
              </a:rPr>
              <a:t>Eleza kwamba mara nyingi tunatoa shukrani kwa kumwambia mtu "Asante".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solidFill>
                  <a:schemeClr val="bg2"/>
                </a:solidFill>
                <a:effectLst/>
              </a:rPr>
              <a:t>(Kumbuka: Wanafunzi wengine huenda wanatoka katika familia au tamaduni ambapo sio kawaida kusema asante kwa maneno. Wahimize wanafunzi wazungumzie namna zingine ambazo jamaa zao au watu wa jamii wanazotoka huenda wanazitumia kuonesha shukrani. Katika tamaduni nyingine, watu hutoa shukrani baada ya kupata mlo mzuri kwa kusugua miguu na mikono yao kwa mikono yao yenye unyevu punde tu baada ya kumaliza kula.</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dirty="0">
              <a:solidFill>
                <a:schemeClr val="bg2"/>
              </a:solidFill>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solidFill>
                  <a:schemeClr val="bg2"/>
                </a:solidFill>
                <a:effectLst/>
              </a:rPr>
              <a:t>Tunapohisi kushukuru, kwa kawaida tunasema "asante" au "tunashukuru."</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sw-TZ" b="0" dirty="0">
              <a:solidFill>
                <a:schemeClr val="bg2"/>
              </a:solidFill>
              <a:effectLst/>
            </a:endParaRPr>
          </a:p>
        </p:txBody>
      </p:sp>
    </p:spTree>
    <p:extLst>
      <p:ext uri="{BB962C8B-B14F-4D97-AF65-F5344CB8AC3E}">
        <p14:creationId xmlns:p14="http://schemas.microsoft.com/office/powerpoint/2010/main" val="28754919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spcBef>
                <a:spcPts val="0"/>
              </a:spcBef>
              <a:spcAft>
                <a:spcPts val="0"/>
              </a:spcAft>
              <a:buClr>
                <a:schemeClr val="dk1"/>
              </a:buClr>
              <a:buSzPts val="1100"/>
              <a:buFont typeface="Arial"/>
              <a:buNone/>
            </a:pPr>
            <a:r>
              <a:rPr lang="en-US" b="1" u="sng" dirty="0">
                <a:latin typeface="Montserrat SemiBold" pitchFamily="2" charset="77"/>
              </a:rPr>
              <a:t>Dondoo kwa Mkufunzi</a:t>
            </a:r>
          </a:p>
          <a:p>
            <a:pPr marL="0" marR="161925" lvl="0" indent="0" algn="l" rtl="0">
              <a:spcBef>
                <a:spcPts val="0"/>
              </a:spcBef>
              <a:spcAft>
                <a:spcPts val="0"/>
              </a:spcAft>
              <a:buClr>
                <a:schemeClr val="dk1"/>
              </a:buClr>
              <a:buSzPts val="1100"/>
              <a:buFont typeface="Arial"/>
              <a:buNone/>
            </a:pPr>
            <a:endParaRPr lang="en-US" b="1" dirty="0">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latin typeface="Montserrat SemiBold" pitchFamily="2" charset="77"/>
              </a:rPr>
              <a:t>MAZUNGUMZO YA DARASANI</a:t>
            </a:r>
          </a:p>
          <a:p>
            <a:pPr marL="0" marR="161925" lvl="0" indent="0" algn="l" rtl="0">
              <a:spcBef>
                <a:spcPts val="0"/>
              </a:spcBef>
              <a:spcAft>
                <a:spcPts val="0"/>
              </a:spcAft>
              <a:buClr>
                <a:schemeClr val="dk1"/>
              </a:buClr>
              <a:buSzPts val="1100"/>
              <a:buFont typeface="Arial"/>
              <a:buNone/>
            </a:pPr>
            <a:r>
              <a:rPr lang="en-US" b="0" dirty="0">
                <a:latin typeface="Montserrat SemiBold" pitchFamily="2" charset="77"/>
              </a:rPr>
              <a:t>Mpe kila mwanafunzi kikaratasi kinachoweza kubandikwa. Waambie waandike muhtasari mfupi kuhusu wakati ambao walijihisi kutoa shukrani na walitaka kutoa shukrani kwa sababu gani au kwa nani (wanaweza kutumia lile wazo walilozungumzia hapo kabla au lingine jipya). Waoneshe vile vibao vinne katika kona nne za chumba.</a:t>
            </a:r>
          </a:p>
          <a:p>
            <a:pPr marL="0" marR="161925" lvl="0" indent="0" algn="l" rtl="0">
              <a:spcBef>
                <a:spcPts val="0"/>
              </a:spcBef>
              <a:spcAft>
                <a:spcPts val="0"/>
              </a:spcAft>
              <a:buClr>
                <a:schemeClr val="dk1"/>
              </a:buClr>
              <a:buSzPts val="1100"/>
              <a:buFont typeface="Arial"/>
              <a:buNone/>
            </a:pPr>
            <a:endParaRPr lang="en-US" b="0" dirty="0">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latin typeface="Montserrat SemiBold" pitchFamily="2" charset="77"/>
              </a:rPr>
              <a:t>WAAMBIE WANAFUNZI WAKO</a:t>
            </a:r>
          </a:p>
          <a:p>
            <a:pPr marL="0" marR="161925" lvl="0" indent="0" algn="l" rtl="0">
              <a:spcBef>
                <a:spcPts val="0"/>
              </a:spcBef>
              <a:spcAft>
                <a:spcPts val="0"/>
              </a:spcAft>
              <a:buClr>
                <a:schemeClr val="dk1"/>
              </a:buClr>
              <a:buSzPts val="1100"/>
              <a:buFont typeface="Arial"/>
              <a:buNone/>
            </a:pPr>
            <a:r>
              <a:rPr lang="en-US" b="0" dirty="0">
                <a:latin typeface="Montserrat SemiBold" pitchFamily="2" charset="77"/>
              </a:rPr>
              <a:t>Angalieni vikaratasi vyenu na mfikirie kuhusu ni kibao kipi kati ya vile vinne vya, "Vitu Tunavyomiliki," "Matendo ya Fadhila," "Mazingira ya Asili," na "Mambo Mengine Muhimu," kinaelezea vizuri zaidi yale mambo mliyoandika. Tembea kimyakimya na usimame kando ya alama inayoeleza wazo lako. Ikiwa wazo lako haliendani na kibao chochote, simama katikati ya chumba. Mwanafunzi yeyote aliye katikati ya chumba anaweza kubuni kategoria mpya. Zungumzia ulichoandika katika kikundi chako.</a:t>
            </a:r>
          </a:p>
          <a:p>
            <a:pPr marL="0" marR="161925" lvl="0" indent="0" algn="l" rtl="0">
              <a:spcBef>
                <a:spcPts val="0"/>
              </a:spcBef>
              <a:spcAft>
                <a:spcPts val="0"/>
              </a:spcAft>
              <a:buClr>
                <a:schemeClr val="dk1"/>
              </a:buClr>
              <a:buSzPts val="1100"/>
              <a:buFont typeface="Arial"/>
              <a:buNone/>
            </a:pPr>
            <a:endParaRPr lang="en-US" b="0" dirty="0">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latin typeface="Montserrat SemiBold" pitchFamily="2" charset="77"/>
              </a:rPr>
              <a:t>MAZUNGUMZO YA DARASANI</a:t>
            </a:r>
          </a:p>
          <a:p>
            <a:pPr marL="0" marR="161925" lvl="0" indent="0" algn="l" rtl="0">
              <a:spcBef>
                <a:spcPts val="0"/>
              </a:spcBef>
              <a:spcAft>
                <a:spcPts val="0"/>
              </a:spcAft>
              <a:buClr>
                <a:schemeClr val="dk1"/>
              </a:buClr>
              <a:buSzPts val="1100"/>
              <a:buFont typeface="Arial"/>
              <a:buNone/>
            </a:pPr>
            <a:r>
              <a:rPr lang="en-US" b="0" dirty="0">
                <a:latin typeface="Montserrat SemiBold" pitchFamily="2" charset="77"/>
              </a:rPr>
              <a:t>Ikiwa kuna mwanafunzi mmoja tu katikati ya chumba, mwambie aseme alichoandika pamoja na kategoria mpya aliyobuni. Jadili kategoria hiyo mpya ya shukrani na darasa zima. Omba mwanafunzi mmoja au wawili kutoka kwenye kila kikundi wajitolee kutoa mfano wa aina ya shukrani inayoashiriwa na kibao walichochagua au ile kategoria mpya.</a:t>
            </a:r>
          </a:p>
          <a:p>
            <a:pPr marL="0" marR="161925" lvl="0" indent="0" algn="l" rtl="0">
              <a:spcBef>
                <a:spcPts val="0"/>
              </a:spcBef>
              <a:spcAft>
                <a:spcPts val="0"/>
              </a:spcAft>
              <a:buClr>
                <a:schemeClr val="dk1"/>
              </a:buClr>
              <a:buSzPts val="1100"/>
              <a:buFont typeface="Arial"/>
              <a:buNone/>
            </a:pPr>
            <a:r>
              <a:rPr lang="en-US" b="0" dirty="0">
                <a:latin typeface="Montserrat SemiBold" pitchFamily="2" charset="77"/>
              </a:rPr>
              <a:t>Baada ya mifano kutoka kwenye kila kundi kutolewa, yaambie makundi yote yazunguke kisha yasimame karibu na alama mpya. Waombe wanafunzi wajadiliane tena kuhusu mambo wanayohizi kutoa shukrani kuhusu ambayo yanaelezewa na hii alama mpya (hawahitaji kuandika mambo haya). Omba mfano mmoja au miwili kutoka kwenye kila kundi.</a:t>
            </a:r>
          </a:p>
          <a:p>
            <a:pPr marL="0" marR="161925" lvl="0" indent="0" algn="l" rtl="0">
              <a:spcBef>
                <a:spcPts val="0"/>
              </a:spcBef>
              <a:spcAft>
                <a:spcPts val="0"/>
              </a:spcAft>
              <a:buClr>
                <a:schemeClr val="dk1"/>
              </a:buClr>
              <a:buSzPts val="1100"/>
              <a:buFont typeface="Arial"/>
              <a:buNone/>
            </a:pPr>
            <a:endParaRPr lang="en-US" b="0" dirty="0">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0" dirty="0">
                <a:latin typeface="Montserrat SemiBold" pitchFamily="2" charset="77"/>
              </a:rPr>
              <a:t>Ikiwa kutakuwa na muda, endeleeni katika mtindo wa mzunguko hadi wakati ambapo kila mtu atakuwa amepitia katika vituo vyote vinne (au vitano).</a:t>
            </a:r>
          </a:p>
          <a:p>
            <a:pPr marL="0" marR="161925" lvl="0" indent="0" algn="l" rtl="0">
              <a:spcBef>
                <a:spcPts val="0"/>
              </a:spcBef>
              <a:spcAft>
                <a:spcPts val="0"/>
              </a:spcAft>
              <a:buClr>
                <a:schemeClr val="dk1"/>
              </a:buClr>
              <a:buSzPts val="1100"/>
              <a:buFont typeface="Arial"/>
              <a:buNone/>
            </a:pPr>
            <a:endParaRPr lang="en-US" b="0" dirty="0">
              <a:latin typeface="Montserrat SemiBold" pitchFamily="2" charset="77"/>
            </a:endParaRPr>
          </a:p>
          <a:p>
            <a:pPr marL="0" marR="161925" lvl="0" indent="0" algn="l" rtl="0">
              <a:spcBef>
                <a:spcPts val="0"/>
              </a:spcBef>
              <a:spcAft>
                <a:spcPts val="0"/>
              </a:spcAft>
              <a:buClr>
                <a:schemeClr val="dk1"/>
              </a:buClr>
              <a:buSzPts val="1100"/>
              <a:buFont typeface="Arial"/>
              <a:buNone/>
            </a:pPr>
            <a:r>
              <a:rPr lang="en-US" b="1" dirty="0">
                <a:latin typeface="Montserrat SemiBold" pitchFamily="2" charset="77"/>
              </a:rPr>
              <a:t>WAULIZE WANAFUNZI WAKO</a:t>
            </a:r>
          </a:p>
          <a:p>
            <a:pPr marL="171450" marR="161925" lvl="0" indent="-171450" algn="l" rtl="0">
              <a:spcBef>
                <a:spcPts val="0"/>
              </a:spcBef>
              <a:spcAft>
                <a:spcPts val="0"/>
              </a:spcAft>
              <a:buClr>
                <a:schemeClr val="dk1"/>
              </a:buClr>
              <a:buSzPts val="1100"/>
            </a:pPr>
            <a:r>
              <a:rPr lang="en-US" b="0" dirty="0">
                <a:latin typeface="Montserrat SemiBold" pitchFamily="2" charset="77"/>
              </a:rPr>
              <a:t>Ni mifano gani ilikuwa rahisi kuifikiria? Ni kwa sababu gani?</a:t>
            </a:r>
          </a:p>
          <a:p>
            <a:pPr marL="171450" marR="161925" lvl="0" indent="-171450" algn="l" rtl="0">
              <a:spcBef>
                <a:spcPts val="0"/>
              </a:spcBef>
              <a:spcAft>
                <a:spcPts val="0"/>
              </a:spcAft>
              <a:buClr>
                <a:schemeClr val="dk1"/>
              </a:buClr>
              <a:buSzPts val="1100"/>
            </a:pPr>
            <a:r>
              <a:rPr lang="en-US" b="0" dirty="0">
                <a:latin typeface="Montserrat SemiBold" pitchFamily="2" charset="77"/>
              </a:rPr>
              <a:t>Ni mifano gani ilikuwa migumu kuifikiria? Ni kwa sababu gani?</a:t>
            </a:r>
          </a:p>
          <a:p>
            <a:pPr marL="171450" marR="161925" lvl="0" indent="-171450" algn="l" rtl="0">
              <a:spcBef>
                <a:spcPts val="0"/>
              </a:spcBef>
              <a:spcAft>
                <a:spcPts val="0"/>
              </a:spcAft>
              <a:buClr>
                <a:schemeClr val="dk1"/>
              </a:buClr>
              <a:buSzPts val="1100"/>
            </a:pPr>
            <a:r>
              <a:rPr lang="en-US" b="0" dirty="0">
                <a:latin typeface="Montserrat SemiBold" pitchFamily="2" charset="77"/>
              </a:rPr>
              <a:t>Kuna mifano gani ya kutoa shukrani ambayo umewahi kuisikia iliyokushangaza?</a:t>
            </a:r>
          </a:p>
          <a:p>
            <a:pPr marL="171450" marR="161925" lvl="0" indent="-171450" algn="l" rtl="0">
              <a:spcBef>
                <a:spcPts val="0"/>
              </a:spcBef>
              <a:spcAft>
                <a:spcPts val="0"/>
              </a:spcAft>
              <a:buClr>
                <a:schemeClr val="dk1"/>
              </a:buClr>
              <a:buSzPts val="1100"/>
            </a:pPr>
            <a:r>
              <a:rPr lang="en-US" b="0" dirty="0">
                <a:latin typeface="Montserrat SemiBold" pitchFamily="2" charset="77"/>
              </a:rPr>
              <a:t>Umejifunza nini kuhusu shukrani kutoka kwenye zoezi hili?</a:t>
            </a:r>
          </a:p>
          <a:p>
            <a:pPr marL="0" marR="161925" lvl="0" indent="0" algn="l" rtl="0">
              <a:spcBef>
                <a:spcPts val="0"/>
              </a:spcBef>
              <a:spcAft>
                <a:spcPts val="0"/>
              </a:spcAft>
              <a:buClr>
                <a:schemeClr val="dk1"/>
              </a:buClr>
              <a:buSzPts val="1100"/>
              <a:buFont typeface="Arial"/>
              <a:buNone/>
            </a:pPr>
            <a:endParaRPr b="1" dirty="0">
              <a:latin typeface="Montserrat SemiBold" pitchFamily="2" charset="77"/>
            </a:endParaRPr>
          </a:p>
        </p:txBody>
      </p:sp>
      <p:sp>
        <p:nvSpPr>
          <p:cNvPr id="1654" name="Google Shape;1654;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4191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spcBef>
                <a:spcPts val="700"/>
              </a:spcBef>
              <a:spcAft>
                <a:spcPts val="0"/>
              </a:spcAft>
              <a:buClr>
                <a:schemeClr val="dk1"/>
              </a:buClr>
              <a:buSzPts val="1100"/>
              <a:buFont typeface="Arial"/>
              <a:buNone/>
            </a:pPr>
            <a:r>
              <a:rPr lang="en-US" b="1" u="sng">
                <a:solidFill>
                  <a:schemeClr val="bg2"/>
                </a:solidFill>
                <a:latin typeface="Montserrat SemiBold" pitchFamily="2" charset="77"/>
              </a:rPr>
              <a:t>Dondoo </a:t>
            </a:r>
            <a:r>
              <a:rPr lang="en-US" b="1" u="sng" dirty="0" err="1">
                <a:solidFill>
                  <a:schemeClr val="bg2"/>
                </a:solidFill>
                <a:latin typeface="Montserrat SemiBold" pitchFamily="2" charset="77"/>
              </a:rPr>
              <a:t>kwa</a:t>
            </a:r>
            <a:r>
              <a:rPr lang="en-US" b="1" u="sng" dirty="0">
                <a:solidFill>
                  <a:schemeClr val="bg2"/>
                </a:solidFill>
                <a:latin typeface="Montserrat SemiBold" pitchFamily="2" charset="77"/>
              </a:rPr>
              <a:t> </a:t>
            </a:r>
            <a:r>
              <a:rPr lang="en-US" b="1" u="sng" dirty="0" err="1">
                <a:solidFill>
                  <a:schemeClr val="bg2"/>
                </a:solidFill>
                <a:latin typeface="Montserrat SemiBold" pitchFamily="2" charset="77"/>
              </a:rPr>
              <a:t>Mkufunzi</a:t>
            </a:r>
            <a:r>
              <a:rPr lang="en-US" b="1" u="sng" dirty="0">
                <a:solidFill>
                  <a:schemeClr val="bg2"/>
                </a:solidFill>
                <a:latin typeface="Montserrat SemiBold" pitchFamily="2" charset="77"/>
              </a:rPr>
              <a:t>:</a:t>
            </a:r>
          </a:p>
          <a:p>
            <a:pPr marL="0" marR="161925" lvl="0" indent="0" algn="l" rtl="0">
              <a:spcBef>
                <a:spcPts val="700"/>
              </a:spcBef>
              <a:spcAft>
                <a:spcPts val="0"/>
              </a:spcAft>
              <a:buClr>
                <a:schemeClr val="dk1"/>
              </a:buClr>
              <a:buSzPts val="1100"/>
              <a:buFont typeface="Arial"/>
              <a:buNone/>
            </a:pPr>
            <a:endParaRPr lang="en-US" sz="1100" b="1" i="0" u="none" strike="noStrike" cap="none" dirty="0">
              <a:solidFill>
                <a:schemeClr val="bg2"/>
              </a:solidFill>
              <a:effectLst/>
              <a:latin typeface="Montserrat SemiBold" pitchFamily="2" charset="77"/>
              <a:ea typeface="Arial"/>
              <a:cs typeface="Arial"/>
              <a:sym typeface="Arial"/>
            </a:endParaRPr>
          </a:p>
          <a:p>
            <a:pPr marL="0" marR="161925" lvl="0" indent="0" algn="l" rtl="0">
              <a:spcBef>
                <a:spcPts val="700"/>
              </a:spcBef>
              <a:spcAft>
                <a:spcPts val="0"/>
              </a:spcAft>
              <a:buClr>
                <a:schemeClr val="dk1"/>
              </a:buClr>
              <a:buSzPts val="1100"/>
              <a:buFont typeface="Arial"/>
              <a:buNone/>
            </a:pPr>
            <a:r>
              <a:rPr lang="en-US" sz="1100" b="1" i="0" u="none" strike="noStrike" cap="none" dirty="0">
                <a:solidFill>
                  <a:schemeClr val="bg2"/>
                </a:solidFill>
                <a:effectLst/>
                <a:latin typeface="Arial"/>
                <a:ea typeface="Arial"/>
                <a:cs typeface="Arial"/>
                <a:sym typeface="Arial"/>
              </a:rPr>
              <a:t>ZOEZI</a:t>
            </a:r>
            <a:endParaRPr lang="en-US" sz="1100" b="0" i="0" u="none" strike="noStrike" cap="none" dirty="0">
              <a:solidFill>
                <a:schemeClr val="bg2"/>
              </a:solidFill>
              <a:effectLst/>
              <a:latin typeface="Arial"/>
              <a:ea typeface="Arial"/>
              <a:cs typeface="Arial"/>
              <a:sym typeface="Arial"/>
            </a:endParaRPr>
          </a:p>
          <a:p>
            <a:pPr marL="0" marR="161925" lvl="0" indent="0" algn="l" rtl="0">
              <a:spcBef>
                <a:spcPts val="700"/>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Waombe wanafunzi wafikirie kuhusu jinsi walivyohisi walipofikiria kuhusu mambo au watu walio na shukrani juu yao. Wanawezaje kuwahimiza wengine waoneshe shukrani?</a:t>
            </a:r>
          </a:p>
          <a:p>
            <a:pPr marL="0" marR="161925" lvl="0" indent="0" algn="l" rtl="0">
              <a:spcBef>
                <a:spcPts val="700"/>
              </a:spcBef>
              <a:spcAft>
                <a:spcPts val="0"/>
              </a:spcAft>
              <a:buClr>
                <a:schemeClr val="dk1"/>
              </a:buClr>
              <a:buSzPts val="1100"/>
              <a:buFont typeface="Arial"/>
              <a:buNone/>
            </a:pPr>
            <a:endParaRPr lang="en-US" sz="1100" b="0" i="0" u="none" strike="noStrike" cap="none" dirty="0">
              <a:solidFill>
                <a:schemeClr val="bg2"/>
              </a:solidFill>
              <a:effectLst/>
              <a:latin typeface="Arial"/>
              <a:ea typeface="Arial"/>
              <a:cs typeface="Arial"/>
              <a:sym typeface="Arial"/>
            </a:endParaRPr>
          </a:p>
          <a:p>
            <a:pPr marL="0" marR="161925" lvl="0" indent="0" algn="l" rtl="0">
              <a:spcBef>
                <a:spcPts val="700"/>
              </a:spcBef>
              <a:spcAft>
                <a:spcPts val="0"/>
              </a:spcAft>
              <a:buClr>
                <a:schemeClr val="dk1"/>
              </a:buClr>
              <a:buSzPts val="1100"/>
              <a:buFont typeface="Arial"/>
              <a:buNone/>
            </a:pPr>
            <a:r>
              <a:rPr lang="en-US" sz="1100" b="1" i="0" u="none" strike="noStrike" cap="none" dirty="0">
                <a:solidFill>
                  <a:schemeClr val="bg2"/>
                </a:solidFill>
                <a:effectLst/>
                <a:latin typeface="Arial"/>
                <a:ea typeface="Arial"/>
                <a:cs typeface="Arial"/>
                <a:sym typeface="Arial"/>
              </a:rPr>
              <a:t>SHUGHULI ZA ZIADA</a:t>
            </a:r>
          </a:p>
          <a:p>
            <a:pPr marL="0" marR="161925" lvl="0" indent="0" algn="l" rtl="0">
              <a:spcBef>
                <a:spcPts val="700"/>
              </a:spcBef>
              <a:spcAft>
                <a:spcPts val="0"/>
              </a:spcAft>
              <a:buClr>
                <a:schemeClr val="dk1"/>
              </a:buClr>
              <a:buSzPts val="1100"/>
              <a:buFont typeface="Arial"/>
              <a:buNone/>
            </a:pPr>
            <a:r>
              <a:rPr lang="en-US" sz="1100" b="0" i="0" u="none" strike="noStrike" cap="none" dirty="0">
                <a:solidFill>
                  <a:schemeClr val="bg2"/>
                </a:solidFill>
                <a:effectLst/>
                <a:latin typeface="Arial"/>
                <a:ea typeface="Arial"/>
                <a:cs typeface="Arial"/>
                <a:sym typeface="Arial"/>
              </a:rPr>
              <a:t>Waambie wanafunzi waandike aya moja au wachore michoro inayoonesha mambo ambayo wanataka kutoa shukrani. Weka aya au michoro hiyo kwenye ubao. Wahimize wanafunzi waangalie "vitu" halisi ambavyo vilizungumziwa. Walipewa vitu hivyo na nani? Fikiria kuhusu watu waliosaidia kutengeneza vitu hivyo. Ongeza watu hao kwenye mambo unayotakata kutoa shukran!</a:t>
            </a:r>
            <a:br>
              <a:rPr lang="en-US" b="0" dirty="0">
                <a:solidFill>
                  <a:schemeClr val="bg2"/>
                </a:solidFill>
                <a:effectLst/>
              </a:rPr>
            </a:br>
            <a:endParaRPr lang="en-US" b="1" dirty="0">
              <a:solidFill>
                <a:schemeClr val="bg2"/>
              </a:solidFill>
              <a:latin typeface="Montserrat SemiBold" pitchFamily="2" charset="77"/>
            </a:endParaRPr>
          </a:p>
        </p:txBody>
      </p:sp>
      <p:sp>
        <p:nvSpPr>
          <p:cNvPr id="1551" name="Google Shape;1551;p8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3762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805"/>
              </a:spcBef>
              <a:spcAft>
                <a:spcPts val="0"/>
              </a:spcAft>
              <a:buClr>
                <a:schemeClr val="dk1"/>
              </a:buClr>
              <a:buSzPts val="1100"/>
              <a:buFont typeface="Arial"/>
              <a:buNone/>
            </a:pPr>
            <a:r>
              <a:rPr lang="en-US" b="1" u="sng" dirty="0">
                <a:solidFill>
                  <a:schemeClr val="bg2"/>
                </a:solidFill>
              </a:rPr>
              <a:t>Dondoo kwa Mkufunzi</a:t>
            </a:r>
          </a:p>
          <a:p>
            <a:pPr marL="0" lvl="0" indent="0" algn="l" rtl="0">
              <a:spcBef>
                <a:spcPts val="805"/>
              </a:spcBef>
              <a:spcAft>
                <a:spcPts val="0"/>
              </a:spcAft>
              <a:buClr>
                <a:schemeClr val="dk1"/>
              </a:buClr>
              <a:buSzPts val="1100"/>
              <a:buFont typeface="Arial"/>
              <a:buNone/>
            </a:pPr>
            <a:endParaRPr lang="en-US" b="1" dirty="0">
              <a:solidFill>
                <a:schemeClr val="bg2"/>
              </a:solidFill>
            </a:endParaRPr>
          </a:p>
          <a:p>
            <a:pPr marL="0" lvl="0" indent="0" algn="l" rtl="0">
              <a:spcBef>
                <a:spcPts val="805"/>
              </a:spcBef>
              <a:spcAft>
                <a:spcPts val="0"/>
              </a:spcAft>
              <a:buClr>
                <a:schemeClr val="dk1"/>
              </a:buClr>
              <a:buSzPts val="1100"/>
              <a:buFont typeface="Arial"/>
              <a:buNone/>
            </a:pPr>
            <a:r>
              <a:rPr lang="en-US" b="1" i="1" dirty="0">
                <a:solidFill>
                  <a:schemeClr val="bg2"/>
                </a:solidFill>
              </a:rPr>
              <a:t>Sehemu ya 2</a:t>
            </a:r>
          </a:p>
          <a:p>
            <a:pPr marL="0" lvl="0" indent="0" algn="l" rtl="0">
              <a:spcBef>
                <a:spcPts val="805"/>
              </a:spcBef>
              <a:spcAft>
                <a:spcPts val="0"/>
              </a:spcAft>
              <a:buClr>
                <a:schemeClr val="dk1"/>
              </a:buClr>
              <a:buSzPts val="1100"/>
              <a:buFont typeface="Arial"/>
              <a:buNone/>
            </a:pPr>
            <a:endParaRPr lang="en-US" b="1" dirty="0">
              <a:solidFill>
                <a:schemeClr val="bg2"/>
              </a:solidFill>
            </a:endParaRPr>
          </a:p>
          <a:p>
            <a:pPr marL="0" lvl="0" indent="0" algn="l" rtl="0">
              <a:spcBef>
                <a:spcPts val="805"/>
              </a:spcBef>
              <a:spcAft>
                <a:spcPts val="0"/>
              </a:spcAft>
              <a:buClr>
                <a:schemeClr val="dk1"/>
              </a:buClr>
              <a:buSzPts val="1100"/>
              <a:buFont typeface="Arial"/>
              <a:buNone/>
            </a:pPr>
            <a:r>
              <a:rPr lang="en-US" b="1" dirty="0">
                <a:solidFill>
                  <a:schemeClr val="bg2"/>
                </a:solidFill>
              </a:rPr>
              <a:t>WAAMBIE WANAFUNZI WAKO</a:t>
            </a:r>
          </a:p>
          <a:p>
            <a:pPr marL="0" lvl="0" indent="0" algn="l" rtl="0">
              <a:spcBef>
                <a:spcPts val="805"/>
              </a:spcBef>
              <a:spcAft>
                <a:spcPts val="0"/>
              </a:spcAft>
              <a:buClr>
                <a:schemeClr val="dk1"/>
              </a:buClr>
              <a:buSzPts val="1100"/>
              <a:buFont typeface="Arial"/>
              <a:buNone/>
            </a:pPr>
            <a:r>
              <a:rPr lang="en-US" dirty="0">
                <a:solidFill>
                  <a:schemeClr val="bg2"/>
                </a:solidFill>
              </a:rPr>
              <a:t>Fikirieni watu ambao wanaweza kuona siri au taarifa nyingine zinazokuhusu kama "walengwa" wa taarifa hizo. Kuwa na uelewa mzuri wa walengwa wa maudhui yako kunaweza kukusaidia kujua kwa urahisi taarifa ambazo unahisi sio tatizo kuzisambaza na zile ambazo hufai kuzisambaza kwa wengine. </a:t>
            </a:r>
          </a:p>
          <a:p>
            <a:pPr marL="0" lvl="0" indent="0" algn="l" rtl="0">
              <a:spcBef>
                <a:spcPts val="805"/>
              </a:spcBef>
              <a:spcAft>
                <a:spcPts val="0"/>
              </a:spcAft>
              <a:buClr>
                <a:schemeClr val="dk1"/>
              </a:buClr>
              <a:buSzPts val="1100"/>
              <a:buFont typeface="Arial"/>
              <a:buNone/>
            </a:pPr>
            <a:endParaRPr lang="en-US" dirty="0">
              <a:solidFill>
                <a:schemeClr val="bg2"/>
              </a:solidFill>
            </a:endParaRPr>
          </a:p>
          <a:p>
            <a:pPr marL="0" lvl="0" indent="0" algn="l" rtl="0">
              <a:spcBef>
                <a:spcPts val="805"/>
              </a:spcBef>
              <a:spcAft>
                <a:spcPts val="0"/>
              </a:spcAft>
              <a:buClr>
                <a:schemeClr val="dk1"/>
              </a:buClr>
              <a:buSzPts val="1100"/>
              <a:buFont typeface="Arial"/>
              <a:buNone/>
            </a:pPr>
            <a:r>
              <a:rPr lang="en-US" dirty="0">
                <a:solidFill>
                  <a:schemeClr val="bg2"/>
                </a:solidFill>
              </a:rPr>
              <a:t>Walengwa wa maudhui ni mtu au kundi la watu ambao wanaweza kupata taarifa fulani. Huku kukiwa na teknolojia mpya zilizopo leo, walengwa wa maudhui wanaweza kuongezeka kwa kasi sana. Kwa sababu ya uwezekano huu wa kuongezeka kwa kwa kasi kwa walengwa wa maudhui, ni vigumu — au hata haiwezekani — kwako kufahamu au kudhibiti walengwa wa taarifa na shughuli zako za mtandaoni. Ingawa ni vizuri kwamba walengwa wa maudhui wanaweza kuongezeka kwa kasi unapotaka kuonesha watu wengi kazi yako, si jambo zuri hili litokee kwa taarifa ambazo unataka ziwe za siri.</a:t>
            </a:r>
          </a:p>
          <a:p>
            <a:pPr marL="0" lvl="0" indent="0" algn="l" rtl="0">
              <a:spcBef>
                <a:spcPts val="805"/>
              </a:spcBef>
              <a:spcAft>
                <a:spcPts val="0"/>
              </a:spcAft>
              <a:buClr>
                <a:schemeClr val="dk1"/>
              </a:buClr>
              <a:buSzPts val="1100"/>
              <a:buFont typeface="Arial"/>
              <a:buNone/>
            </a:pPr>
            <a:endParaRPr lang="en-US" dirty="0">
              <a:solidFill>
                <a:schemeClr val="bg2"/>
              </a:solidFill>
            </a:endParaRPr>
          </a:p>
          <a:p>
            <a:pPr marL="0" lvl="0" indent="0" algn="l" rtl="0">
              <a:spcBef>
                <a:spcPts val="805"/>
              </a:spcBef>
              <a:spcAft>
                <a:spcPts val="0"/>
              </a:spcAft>
              <a:buClr>
                <a:schemeClr val="dk1"/>
              </a:buClr>
              <a:buSzPts val="1100"/>
              <a:buFont typeface="Arial"/>
              <a:buNone/>
            </a:pPr>
            <a:r>
              <a:rPr lang="en-US" dirty="0">
                <a:solidFill>
                  <a:schemeClr val="bg2"/>
                </a:solidFill>
              </a:rPr>
              <a:t>Cha kusikitisha ni kwamba, taarifa za siri — hasusan taarifa za kuaibisha — mara nyingi husisimua watu wanapoziona, kwa hiyo baada ya taarifa za aina hii kufika mtandaoni tu, inaweza kuwa changamoto kudhibiti atakayeziona.</a:t>
            </a:r>
          </a:p>
          <a:p>
            <a:pPr marL="0" lvl="0" indent="0" algn="l" rtl="0">
              <a:spcBef>
                <a:spcPts val="805"/>
              </a:spcBef>
              <a:spcAft>
                <a:spcPts val="0"/>
              </a:spcAft>
              <a:buClr>
                <a:schemeClr val="dk1"/>
              </a:buClr>
              <a:buSzPts val="1100"/>
              <a:buFont typeface="Arial"/>
              <a:buNone/>
            </a:pPr>
            <a:endParaRPr lang="en-US" dirty="0">
              <a:solidFill>
                <a:schemeClr val="bg2"/>
              </a:solidFill>
            </a:endParaRPr>
          </a:p>
          <a:p>
            <a:pPr marL="0" lvl="0" indent="0" algn="l" rtl="0">
              <a:spcBef>
                <a:spcPts val="805"/>
              </a:spcBef>
              <a:spcAft>
                <a:spcPts val="0"/>
              </a:spcAft>
              <a:buClr>
                <a:schemeClr val="dk1"/>
              </a:buClr>
              <a:buSzPts val="1100"/>
              <a:buFont typeface="Arial"/>
              <a:buNone/>
            </a:pPr>
            <a:r>
              <a:rPr lang="en-US" dirty="0">
                <a:solidFill>
                  <a:schemeClr val="bg2"/>
                </a:solidFill>
              </a:rPr>
              <a:t>Kila unaposambaza taarifa mtandaoni (hata ikiwa unazituma moja kwa moja au kwa mtu binafsi, kama vile kupitia ujumbe binafsi), jiweke tayari ya kuwepo kwa uwezekano wa taarifa hizo kuenea kwa watu wengine mbali na walengwa uliowakusudia wafikiwe na taarifa hizo.</a:t>
            </a:r>
          </a:p>
          <a:p>
            <a:pPr marL="0" lvl="0" indent="0" algn="l" rtl="0">
              <a:spcBef>
                <a:spcPts val="805"/>
              </a:spcBef>
              <a:spcAft>
                <a:spcPts val="0"/>
              </a:spcAft>
              <a:buClr>
                <a:schemeClr val="dk1"/>
              </a:buClr>
              <a:buSzPts val="1100"/>
              <a:buFont typeface="Arial"/>
              <a:buNone/>
            </a:pPr>
            <a:endParaRPr lang="sw-TZ" dirty="0">
              <a:solidFill>
                <a:schemeClr val="bg2"/>
              </a:solidFill>
            </a:endParaRPr>
          </a:p>
        </p:txBody>
      </p:sp>
    </p:spTree>
    <p:extLst>
      <p:ext uri="{BB962C8B-B14F-4D97-AF65-F5344CB8AC3E}">
        <p14:creationId xmlns:p14="http://schemas.microsoft.com/office/powerpoint/2010/main" val="29622063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p8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8" name="Google Shape;1448;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100"/>
              <a:buFont typeface="Arial"/>
              <a:buNone/>
            </a:pPr>
            <a:r>
              <a:rPr lang="sw-TZ" b="1" u="sng">
                <a:solidFill>
                  <a:schemeClr val="bg2"/>
                </a:solidFill>
                <a:latin typeface="Montserrat SemiBold" pitchFamily="2" charset="77"/>
              </a:rPr>
              <a:t>Dondoo </a:t>
            </a:r>
            <a:r>
              <a:rPr lang="en-US" b="1" u="sng" dirty="0">
                <a:solidFill>
                  <a:schemeClr val="bg2"/>
                </a:solidFill>
                <a:latin typeface="Montserrat SemiBold" pitchFamily="2" charset="77"/>
              </a:rPr>
              <a:t>Kwa </a:t>
            </a:r>
            <a:r>
              <a:rPr lang="en-US" b="1" u="sng" dirty="0" err="1">
                <a:solidFill>
                  <a:schemeClr val="bg2"/>
                </a:solidFill>
                <a:latin typeface="Montserrat SemiBold" pitchFamily="2" charset="77"/>
              </a:rPr>
              <a:t>Mkufunzi</a:t>
            </a:r>
            <a:r>
              <a:rPr lang="en-US" b="1" u="sng" dirty="0">
                <a:solidFill>
                  <a:schemeClr val="bg2"/>
                </a:solidFill>
                <a:latin typeface="Montserrat SemiBold" pitchFamily="2" charset="77"/>
              </a:rPr>
              <a:t>:</a:t>
            </a:r>
            <a:endParaRPr lang="sw-TZ" b="1" dirty="0">
              <a:solidFill>
                <a:schemeClr val="bg2"/>
              </a:solidFill>
              <a:latin typeface="Montserrat SemiBold" pitchFamily="2" charset="77"/>
            </a:endParaRPr>
          </a:p>
          <a:p>
            <a:pPr marL="158750" lvl="0" indent="0" algn="l" rtl="0">
              <a:spcBef>
                <a:spcPts val="0"/>
              </a:spcBef>
              <a:spcAft>
                <a:spcPts val="0"/>
              </a:spcAft>
              <a:buClr>
                <a:schemeClr val="dk1"/>
              </a:buClr>
              <a:buSzPts val="1100"/>
              <a:buFont typeface="Arial"/>
              <a:buNone/>
            </a:pPr>
            <a:endParaRPr lang="sw-TZ" b="1" dirty="0">
              <a:solidFill>
                <a:schemeClr val="bg2"/>
              </a:solidFill>
              <a:latin typeface="Montserrat SemiBold" pitchFamily="2" charset="77"/>
            </a:endParaRPr>
          </a:p>
          <a:p>
            <a:pPr marL="158750" lvl="0" indent="0" algn="l" rtl="0">
              <a:lnSpc>
                <a:spcPct val="100000"/>
              </a:lnSpc>
              <a:spcBef>
                <a:spcPts val="0"/>
              </a:spcBef>
              <a:spcAft>
                <a:spcPts val="0"/>
              </a:spcAft>
              <a:buSzPts val="1100"/>
              <a:buNone/>
            </a:pPr>
            <a:r>
              <a:rPr lang="sw-TZ" b="0" dirty="0">
                <a:solidFill>
                  <a:schemeClr val="bg2"/>
                </a:solidFill>
                <a:latin typeface="Montserrat SemiBold" pitchFamily="2" charset="77"/>
              </a:rPr>
              <a:t>Masomo na mazoezi yaliyo katika sehemu hii huwasaidia wanafunzi kuangalia utambulisho wao, kushirikiana na watu wengine (watu binafsi pamoja na makundi ya watu) mtandaoni kwa namna inayoonesha kujali hisia zao, zinazofuata maadili na nzuri na kupambana na hatari ambazo huenda zikatokana na ulimwengu wa kidijitali ili kulinda afya zao kimwili na kiakili.</a:t>
            </a:r>
          </a:p>
        </p:txBody>
      </p:sp>
    </p:spTree>
    <p:extLst>
      <p:ext uri="{BB962C8B-B14F-4D97-AF65-F5344CB8AC3E}">
        <p14:creationId xmlns:p14="http://schemas.microsoft.com/office/powerpoint/2010/main" val="3657731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u="sng" dirty="0">
                <a:solidFill>
                  <a:schemeClr val="bg2"/>
                </a:solidFill>
                <a:latin typeface="Montserrat SemiBold" pitchFamily="2" charset="77"/>
              </a:rPr>
              <a:t>Dondoo kwa Mkufunzi</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i="1" dirty="0">
                <a:solidFill>
                  <a:schemeClr val="bg2"/>
                </a:solidFill>
                <a:latin typeface="Montserrat SemiBold" pitchFamily="2" charset="77"/>
              </a:rPr>
              <a:t>Sehemu ya 3</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WAULIZE WANAFUNZI WAKO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Unapochapisha taarifa za matukio ya sasa, picha au taarifa nyingine katika mitandao ya kijamii, unataka nani azione?</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Je, inategemea mitandao ya kijamii unayotumia? Au muktadha?</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WAAMBIE WANAFUNZI WAKO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Inategemea na mipangilio yako binafsi pamoja na mitandao ya kijamii utakayochagua, lakini walengwa wa maudhui yako wanaweza kujumuisha marafiki zako wa karibu zaidi/wafuasi/watu ulio na mahusiano nao kwenye mtandao au kuwa kundi kubwa zaidi linalojumuisha mtu yeyote anayetumia mitandao hiyo ya kijamii au mtu yeyote atakayekutafuta mtandaoni. Lakini bila kujali walengwa wa maudhui akina nani, taarifa zinaweza kunakiliwa na kuchapishwa pahali pengine, mtu anaweza kupiga picha/kuchukua picha ya skrini inayoonesha maudhui hayo au taarifa zinaweza kusambazwa kupitia mawasiliano ya mtu na mtu na ya mtandaoni.</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WAULIZE WANAFUNZI WAKO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Je, unapochapisha kitu katika mitandao ya kijamii, ni akina nani unawalenga?</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Ni akina nani unawalenga kwa mfano, unapochapisha kwenye ukurasa wa Facebook wa mtu mwingine au unapoweka maudhui kwenye akaunti ya mtu mwingine katika mitandao ya kijamii (mfano, kwa kuweka maoni katika moja ya picha zake au kumshirikisha katika chapisho au picha)?</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WAAMBIE WANAFUNZI WAKO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Hii itategemea mipangilio yako binafsi na pia ya rafiki yako, lakini mara nyingi maudhui hayo yataonwa na marafiki/wafuasi/watu ulio na mahusiano nao katika mtandao huo, ambao ni pamoja na watu usiowafahamu — hii inaweza kuwa ni pamoja na watu wa familia yake au wasimamizi au walimu wa shule yake.</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WAULIZE WANAFUNZI WAKO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Unapotuma ujumbe (mfano, ujumbe, barua pepe, ujumbe binafsi/moja kwa moja kupitia mitandao ya kijamii), ni akina nani unawalenga?</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WAAMBIE WANAFUNZI WAKO</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Mlengwa wa ujumbe huo ni mtu unayemtumia, lakini kuwa mwangalifu — watu wengine wanaweza pia kuuona.</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WAULIZE WANAFUNZI WAKO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Ujumbe wako unaweza vipi kuwafikia watu wengine mbali na mtu uliyemtumia? Njia zinazoweza kutumika ni pamoja na kupiga picha/picha za skrini, kutuma ujumbe huo kwa watu wengine na kutuma ujumbe huo kwa mtu binafsi kwa kupitia simu.</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Ni katika hali gani kuwafikia walengwa wengi kunaweza kuwa na manufaa? Mifano inaweza kuwa kama wakati unakusudia kusambaza ujumbe kwa watu wengi au kuhamasisha watu.</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Ni katika hali gani ambapo kuwafikia walengwa wengi zaidi ya wale uliowakusudia linaweza kuwa ni tatizo? Kusambaza maudhui kwa wasiokuwa walengwa kunaweza kukuweka hatarini, kukusababishia aibu na kukuharibia sifa.</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Je ni zipi baadhi ya hali ambapo udumishaji wa sifa ya mtandaoni kunaweza kuwa muhimu? Mifano inaweza kujumuisha wakati wa kuomba nafasi katika shule/chuo/chuo kikuu, kuomba nafasi za kazi na kujenga urafiki na watu wapya.</a:t>
            </a:r>
          </a:p>
          <a:p>
            <a:pPr marL="0" lvl="0" indent="0" algn="l" rtl="0">
              <a:lnSpc>
                <a:spcPct val="100000"/>
              </a:lnSpc>
              <a:spcBef>
                <a:spcPts val="0"/>
              </a:spcBef>
              <a:spcAft>
                <a:spcPts val="0"/>
              </a:spcAft>
              <a:buSzPts val="1100"/>
              <a:buNone/>
            </a:pPr>
            <a:endParaRPr b="0" dirty="0">
              <a:solidFill>
                <a:schemeClr val="bg2"/>
              </a:solidFill>
              <a:latin typeface="Montserrat SemiBold" pitchFamily="2" charset="77"/>
            </a:endParaRPr>
          </a:p>
        </p:txBody>
      </p:sp>
      <p:sp>
        <p:nvSpPr>
          <p:cNvPr id="1654" name="Google Shape;1654;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u="sng" dirty="0">
                <a:solidFill>
                  <a:schemeClr val="bg2"/>
                </a:solidFill>
                <a:latin typeface="Montserrat SemiBold" pitchFamily="2" charset="77"/>
              </a:rPr>
              <a:t>Dondoo kwa Mkufunzi</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Kutafiti Kuhusu Sifa Yako</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i="1" dirty="0">
                <a:solidFill>
                  <a:schemeClr val="bg2"/>
                </a:solidFill>
                <a:latin typeface="Montserrat SemiBold" pitchFamily="2" charset="77"/>
              </a:rPr>
              <a:t>Sehemu ya 1</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MAZUNGUMZO YA DARASANI</a:t>
            </a: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Mwalimu achague mtu mashuhuri (mfano, mtu aliye katika tasnia ya muziki, filamu, televisheni, mwanasiasa, kiongozi wa kibiashara) ambaye anajulikana kwa wanafunzi. Tafuta jina la mtu huyo katika injini ya utafutaji ya mtandaoni. Kisha pamoja na wanafunzi, tathmini baadhi ya mambo yatakayojitokeza (tafadhali onesha matokeo ya utafutaji kwenye skrini). </a:t>
            </a:r>
          </a:p>
          <a:p>
            <a:pPr marL="0" lvl="0" indent="0" algn="l" rtl="0">
              <a:lnSpc>
                <a:spcPct val="100000"/>
              </a:lnSpc>
              <a:spcBef>
                <a:spcPts val="0"/>
              </a:spcBef>
              <a:spcAft>
                <a:spcPts val="0"/>
              </a:spcAft>
              <a:buSzPts val="1100"/>
              <a:buNone/>
            </a:pPr>
            <a:endParaRPr lang="en-US" b="0"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0" dirty="0">
                <a:solidFill>
                  <a:schemeClr val="bg2"/>
                </a:solidFill>
                <a:latin typeface="Montserrat SemiBold" pitchFamily="2" charset="77"/>
              </a:rPr>
              <a:t>Pia chunguzeni uwepo wa mtu huyo mashuhuri kwenye mitandao ya kijamii. Baada ya kutumia dakika chache kuchunguza, waombe wanafunzi wawili waigize uhusiano wa kubuniwa kati ya mtu huyo mashuhuri na shabiki wake.</a:t>
            </a:r>
          </a:p>
          <a:p>
            <a:pPr marL="0" lvl="0" indent="0" algn="l" rtl="0">
              <a:lnSpc>
                <a:spcPct val="100000"/>
              </a:lnSpc>
              <a:spcBef>
                <a:spcPts val="0"/>
              </a:spcBef>
              <a:spcAft>
                <a:spcPts val="0"/>
              </a:spcAft>
              <a:buSzPts val="1100"/>
              <a:buNone/>
            </a:pPr>
            <a:endParaRPr lang="en-US" b="1" dirty="0">
              <a:solidFill>
                <a:schemeClr val="bg2"/>
              </a:solidFill>
              <a:latin typeface="Montserrat SemiBold" pitchFamily="2" charset="77"/>
            </a:endParaRPr>
          </a:p>
          <a:p>
            <a:pPr marL="0" lvl="0" indent="0" algn="l" rtl="0">
              <a:lnSpc>
                <a:spcPct val="100000"/>
              </a:lnSpc>
              <a:spcBef>
                <a:spcPts val="0"/>
              </a:spcBef>
              <a:spcAft>
                <a:spcPts val="0"/>
              </a:spcAft>
              <a:buSzPts val="1100"/>
              <a:buNone/>
            </a:pPr>
            <a:r>
              <a:rPr lang="en-US" b="1" dirty="0">
                <a:solidFill>
                  <a:schemeClr val="bg2"/>
                </a:solidFill>
                <a:latin typeface="Montserrat SemiBold" pitchFamily="2" charset="77"/>
              </a:rPr>
              <a:t>WAULIZE WANAFUNZI WAKO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Je, unapata hisia gani unapokutana na mtu mwenye taarifa nyingi sana kuhusu wewe?</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Je, utapata hisia gani endapo taarifa hizo sio sahihi?</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Ni watu wangapi wanaoweza kuzipata taarifa hizo?</a:t>
            </a:r>
          </a:p>
          <a:p>
            <a:pPr marL="171450" lvl="0" indent="-171450" algn="l" rtl="0">
              <a:lnSpc>
                <a:spcPct val="100000"/>
              </a:lnSpc>
              <a:spcBef>
                <a:spcPts val="0"/>
              </a:spcBef>
              <a:spcAft>
                <a:spcPts val="0"/>
              </a:spcAft>
              <a:buSzPts val="1100"/>
            </a:pPr>
            <a:r>
              <a:rPr lang="en-US" b="0" dirty="0">
                <a:solidFill>
                  <a:schemeClr val="bg2"/>
                </a:solidFill>
                <a:latin typeface="Montserrat SemiBold" pitchFamily="2" charset="77"/>
              </a:rPr>
              <a:t>Unawezaje kudhibiti taarifa zako ambazo zinaweza kupatikana mtandaoni?</a:t>
            </a:r>
          </a:p>
          <a:p>
            <a:pPr marL="0" lvl="0" indent="0" algn="l" rtl="0">
              <a:lnSpc>
                <a:spcPct val="100000"/>
              </a:lnSpc>
              <a:spcBef>
                <a:spcPts val="0"/>
              </a:spcBef>
              <a:spcAft>
                <a:spcPts val="0"/>
              </a:spcAft>
              <a:buSzPts val="1100"/>
              <a:buNone/>
            </a:pPr>
            <a:endParaRPr b="1" dirty="0">
              <a:solidFill>
                <a:schemeClr val="bg2"/>
              </a:solidFill>
              <a:latin typeface="Montserrat SemiBold" pitchFamily="2" charset="77"/>
            </a:endParaRPr>
          </a:p>
        </p:txBody>
      </p:sp>
      <p:sp>
        <p:nvSpPr>
          <p:cNvPr id="1551" name="Google Shape;1551;p8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0617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spcBef>
                <a:spcPts val="700"/>
              </a:spcBef>
              <a:spcAft>
                <a:spcPts val="0"/>
              </a:spcAft>
              <a:buClr>
                <a:schemeClr val="dk1"/>
              </a:buClr>
              <a:buSzPts val="1100"/>
              <a:buFont typeface="Arial"/>
              <a:buNone/>
            </a:pPr>
            <a:r>
              <a:rPr lang="en-US" b="1" u="sng" dirty="0">
                <a:solidFill>
                  <a:schemeClr val="bg2"/>
                </a:solidFill>
                <a:latin typeface="Montserrat SemiBold" pitchFamily="2" charset="77"/>
              </a:rPr>
              <a:t>Dondoo kwa Mkufunzi</a:t>
            </a:r>
          </a:p>
          <a:p>
            <a:pPr marL="0" marR="161925" lvl="0" indent="0" algn="l" rtl="0">
              <a:spcBef>
                <a:spcPts val="700"/>
              </a:spcBef>
              <a:spcAft>
                <a:spcPts val="0"/>
              </a:spcAft>
              <a:buClr>
                <a:schemeClr val="dk1"/>
              </a:buClr>
              <a:buSzPts val="1100"/>
              <a:buFont typeface="Arial"/>
              <a:buNone/>
            </a:pPr>
            <a:endParaRPr lang="en-US" b="1" dirty="0">
              <a:solidFill>
                <a:schemeClr val="bg2"/>
              </a:solidFill>
              <a:latin typeface="Montserrat SemiBold" pitchFamily="2" charset="77"/>
            </a:endParaRPr>
          </a:p>
          <a:p>
            <a:pPr marL="0" marR="161925" lvl="0" indent="0" algn="l" rtl="0">
              <a:spcBef>
                <a:spcPts val="700"/>
              </a:spcBef>
              <a:spcAft>
                <a:spcPts val="0"/>
              </a:spcAft>
              <a:buClr>
                <a:schemeClr val="dk1"/>
              </a:buClr>
              <a:buSzPts val="1100"/>
              <a:buFont typeface="Arial"/>
              <a:buNone/>
            </a:pPr>
            <a:r>
              <a:rPr lang="en-US" b="1" i="1" dirty="0">
                <a:solidFill>
                  <a:schemeClr val="bg2"/>
                </a:solidFill>
                <a:latin typeface="Montserrat SemiBold" pitchFamily="2" charset="77"/>
              </a:rPr>
              <a:t>Sehemu ya 2</a:t>
            </a:r>
          </a:p>
          <a:p>
            <a:pPr marL="0" marR="161925" lvl="0" indent="0" algn="l" rtl="0">
              <a:spcBef>
                <a:spcPts val="700"/>
              </a:spcBef>
              <a:spcAft>
                <a:spcPts val="0"/>
              </a:spcAft>
              <a:buClr>
                <a:schemeClr val="dk1"/>
              </a:buClr>
              <a:buSzPts val="1100"/>
              <a:buFont typeface="Arial"/>
              <a:buNone/>
            </a:pPr>
            <a:endParaRPr lang="en-US" b="1" i="1" dirty="0">
              <a:solidFill>
                <a:schemeClr val="bg2"/>
              </a:solidFill>
              <a:latin typeface="Montserrat SemiBold" pitchFamily="2" charset="77"/>
            </a:endParaRPr>
          </a:p>
          <a:p>
            <a:pPr marL="0" marR="161925" lvl="0" indent="0" algn="l" rtl="0">
              <a:spcBef>
                <a:spcPts val="700"/>
              </a:spcBef>
              <a:spcAft>
                <a:spcPts val="0"/>
              </a:spcAft>
              <a:buClr>
                <a:schemeClr val="dk1"/>
              </a:buClr>
              <a:buSzPts val="1100"/>
              <a:buFont typeface="Arial"/>
              <a:buNone/>
            </a:pPr>
            <a:r>
              <a:rPr lang="en-US" b="1" dirty="0">
                <a:solidFill>
                  <a:schemeClr val="bg2"/>
                </a:solidFill>
                <a:latin typeface="Montserrat SemiBold" pitchFamily="2" charset="77"/>
              </a:rPr>
              <a:t>WAAMBIE WANAFUNZI WAKO</a:t>
            </a:r>
          </a:p>
          <a:p>
            <a:pPr marL="0" marR="161925" lvl="0" indent="0" algn="l" rtl="0">
              <a:spcBef>
                <a:spcPts val="700"/>
              </a:spcBef>
              <a:spcAft>
                <a:spcPts val="0"/>
              </a:spcAft>
              <a:buClr>
                <a:schemeClr val="dk1"/>
              </a:buClr>
              <a:buSzPts val="1100"/>
              <a:buFont typeface="Arial"/>
              <a:buNone/>
            </a:pPr>
            <a:r>
              <a:rPr lang="en-US" b="0" dirty="0">
                <a:solidFill>
                  <a:schemeClr val="bg2"/>
                </a:solidFill>
                <a:latin typeface="Montserrat SemiBold" pitchFamily="2" charset="77"/>
              </a:rPr>
              <a:t>Watu unaokutana nao watatumia injini za utafutaji ili kupata taarifa zaidi kuhusu wewe. Habari watakazopata, ziwe nzuri au mbaya, zitachangia kile wanachofikiria juu yako. Ikiwa unataka kudhibiti jinsi wanavyokuchukulia ni muhimu ufahamu taarifa ambazo wanaweza kuzipata mtandaoni. </a:t>
            </a:r>
          </a:p>
          <a:p>
            <a:pPr marL="0" marR="161925" lvl="0" indent="0" algn="l" rtl="0">
              <a:spcBef>
                <a:spcPts val="70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700"/>
              </a:spcBef>
              <a:spcAft>
                <a:spcPts val="0"/>
              </a:spcAft>
              <a:buClr>
                <a:schemeClr val="dk1"/>
              </a:buClr>
              <a:buSzPts val="1100"/>
              <a:buFont typeface="Arial"/>
              <a:buNone/>
            </a:pPr>
            <a:r>
              <a:rPr lang="en-US" b="0" dirty="0">
                <a:solidFill>
                  <a:schemeClr val="bg2"/>
                </a:solidFill>
                <a:latin typeface="Montserrat SemiBold" pitchFamily="2" charset="77"/>
              </a:rPr>
              <a:t>Watu hawa ni pamoja na waajiri wako wa baadaye na maafisa udahili katika shule, vyuo au vyuo vikuu. Maafisa udahili huenda wasiwaambie waombaji ikiwa walitafuta au hawakutafuta taarifa zao mtandaoni na/au walitumia taarifa hizo kufanya maamuzi yao.</a:t>
            </a:r>
          </a:p>
          <a:p>
            <a:pPr marL="0" marR="161925" lvl="0" indent="0" algn="l" rtl="0">
              <a:spcBef>
                <a:spcPts val="70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700"/>
              </a:spcBef>
              <a:spcAft>
                <a:spcPts val="0"/>
              </a:spcAft>
              <a:buClr>
                <a:schemeClr val="dk1"/>
              </a:buClr>
              <a:buSzPts val="1100"/>
              <a:buFont typeface="Arial"/>
              <a:buNone/>
            </a:pPr>
            <a:r>
              <a:rPr lang="en-US" b="1" i="1" dirty="0">
                <a:solidFill>
                  <a:schemeClr val="bg2"/>
                </a:solidFill>
                <a:latin typeface="Montserrat SemiBold" pitchFamily="2" charset="77"/>
              </a:rPr>
              <a:t>Sehemu ya 3</a:t>
            </a:r>
          </a:p>
          <a:p>
            <a:pPr marL="0" marR="161925" lvl="0" indent="0" algn="l" rtl="0">
              <a:spcBef>
                <a:spcPts val="70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700"/>
              </a:spcBef>
              <a:spcAft>
                <a:spcPts val="0"/>
              </a:spcAft>
              <a:buClr>
                <a:schemeClr val="dk1"/>
              </a:buClr>
              <a:buSzPts val="1100"/>
              <a:buFont typeface="Arial"/>
              <a:buNone/>
            </a:pPr>
            <a:r>
              <a:rPr lang="en-US" b="1" dirty="0">
                <a:solidFill>
                  <a:schemeClr val="bg2"/>
                </a:solidFill>
                <a:latin typeface="Montserrat SemiBold" pitchFamily="2" charset="77"/>
              </a:rPr>
              <a:t>MAZUNGUMZO YA DARASANI</a:t>
            </a:r>
          </a:p>
          <a:p>
            <a:pPr marL="0" marR="161925" lvl="0" indent="0" algn="l" rtl="0">
              <a:spcBef>
                <a:spcPts val="700"/>
              </a:spcBef>
              <a:spcAft>
                <a:spcPts val="0"/>
              </a:spcAft>
              <a:buClr>
                <a:schemeClr val="dk1"/>
              </a:buClr>
              <a:buSzPts val="1100"/>
              <a:buFont typeface="Arial"/>
              <a:buNone/>
            </a:pPr>
            <a:r>
              <a:rPr lang="en-US" b="0" dirty="0">
                <a:solidFill>
                  <a:schemeClr val="bg2"/>
                </a:solidFill>
                <a:latin typeface="Montserrat SemiBold" pitchFamily="2" charset="77"/>
              </a:rPr>
              <a:t>Wapange wanafunzi katika makundi ya watu wawili.</a:t>
            </a:r>
          </a:p>
          <a:p>
            <a:pPr marL="0" marR="161925" lvl="0" indent="0" algn="l" rtl="0">
              <a:spcBef>
                <a:spcPts val="70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700"/>
              </a:spcBef>
              <a:spcAft>
                <a:spcPts val="0"/>
              </a:spcAft>
              <a:buClr>
                <a:schemeClr val="dk1"/>
              </a:buClr>
              <a:buSzPts val="1100"/>
              <a:buFont typeface="Arial"/>
              <a:buNone/>
            </a:pPr>
            <a:r>
              <a:rPr lang="en-US" b="1" dirty="0">
                <a:solidFill>
                  <a:schemeClr val="bg2"/>
                </a:solidFill>
                <a:latin typeface="Montserrat SemiBold" pitchFamily="2" charset="77"/>
              </a:rPr>
              <a:t>WAAMBIE WANAFUNZI WAKO</a:t>
            </a:r>
          </a:p>
          <a:p>
            <a:pPr marL="0" marR="161925" lvl="0" indent="0" algn="l" rtl="0">
              <a:spcBef>
                <a:spcPts val="700"/>
              </a:spcBef>
              <a:spcAft>
                <a:spcPts val="0"/>
              </a:spcAft>
              <a:buClr>
                <a:schemeClr val="dk1"/>
              </a:buClr>
              <a:buSzPts val="1100"/>
              <a:buFont typeface="Arial"/>
              <a:buNone/>
            </a:pPr>
            <a:r>
              <a:rPr lang="en-US" b="0" dirty="0">
                <a:solidFill>
                  <a:schemeClr val="bg2"/>
                </a:solidFill>
                <a:latin typeface="Montserrat SemiBold" pitchFamily="2" charset="77"/>
              </a:rPr>
              <a:t>Fikirieni kuhusu mambo matatu ambayo mngetaka yaonekane mtu anapotafuta majina yenu mtandaoni. Je, mnadhani ni kwa vipi mambo hayo ndiyo yatakayotokea katika matokeo ya utafutaji? Jadiliana na mwenzako.</a:t>
            </a:r>
          </a:p>
          <a:p>
            <a:pPr marL="0" marR="161925" lvl="0" indent="0" algn="l" rtl="0">
              <a:spcBef>
                <a:spcPts val="70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700"/>
              </a:spcBef>
              <a:spcAft>
                <a:spcPts val="0"/>
              </a:spcAft>
              <a:buClr>
                <a:schemeClr val="dk1"/>
              </a:buClr>
              <a:buSzPts val="1100"/>
              <a:buFont typeface="Arial"/>
              <a:buNone/>
            </a:pPr>
            <a:r>
              <a:rPr lang="en-US" b="1" dirty="0">
                <a:solidFill>
                  <a:schemeClr val="bg2"/>
                </a:solidFill>
                <a:latin typeface="Montserrat SemiBold" pitchFamily="2" charset="77"/>
              </a:rPr>
              <a:t>WAULIZE WANAFUNZI WAKO</a:t>
            </a:r>
          </a:p>
          <a:p>
            <a:pPr marL="171450" marR="161925" lvl="0" indent="-171450" algn="l" rtl="0">
              <a:spcBef>
                <a:spcPts val="700"/>
              </a:spcBef>
              <a:spcAft>
                <a:spcPts val="0"/>
              </a:spcAft>
              <a:buClr>
                <a:schemeClr val="dk1"/>
              </a:buClr>
              <a:buSzPts val="1100"/>
            </a:pPr>
            <a:r>
              <a:rPr lang="en-US" b="0" dirty="0">
                <a:solidFill>
                  <a:schemeClr val="bg2"/>
                </a:solidFill>
                <a:latin typeface="Montserrat SemiBold" pitchFamily="2" charset="77"/>
              </a:rPr>
              <a:t>Wewe na mwenzako mmepata majibu gani?</a:t>
            </a:r>
          </a:p>
          <a:p>
            <a:pPr marL="171450" marR="161925" lvl="0" indent="-171450" algn="l" rtl="0">
              <a:spcBef>
                <a:spcPts val="700"/>
              </a:spcBef>
              <a:spcAft>
                <a:spcPts val="0"/>
              </a:spcAft>
              <a:buClr>
                <a:schemeClr val="dk1"/>
              </a:buClr>
              <a:buSzPts val="1100"/>
            </a:pPr>
            <a:r>
              <a:rPr lang="en-US" b="0" dirty="0">
                <a:solidFill>
                  <a:schemeClr val="bg2"/>
                </a:solidFill>
                <a:latin typeface="Montserrat SemiBold" pitchFamily="2" charset="77"/>
              </a:rPr>
              <a:t>Inua mkono kama umetafuta jina lako mtandaoni. Umeona nini? Ni picha gani zilizotokea? Je, umeweza kupata taarifa zinazokuhusu wewe, au kuna watu wengine duniani wenye jina sawa na lako?</a:t>
            </a:r>
          </a:p>
          <a:p>
            <a:pPr marL="0" marR="161925" lvl="0" indent="0" algn="l" rtl="0">
              <a:spcBef>
                <a:spcPts val="70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700"/>
              </a:spcBef>
              <a:spcAft>
                <a:spcPts val="0"/>
              </a:spcAft>
              <a:buClr>
                <a:schemeClr val="dk1"/>
              </a:buClr>
              <a:buSzPts val="1100"/>
              <a:buFont typeface="Arial"/>
              <a:buNone/>
            </a:pPr>
            <a:r>
              <a:rPr lang="en-US" b="1" dirty="0">
                <a:solidFill>
                  <a:schemeClr val="bg2"/>
                </a:solidFill>
                <a:latin typeface="Montserrat SemiBold" pitchFamily="2" charset="77"/>
              </a:rPr>
              <a:t>DONDOO ZA MWALIMU</a:t>
            </a:r>
          </a:p>
          <a:p>
            <a:pPr marL="0" marR="161925" lvl="0" indent="0" algn="l" rtl="0">
              <a:spcBef>
                <a:spcPts val="700"/>
              </a:spcBef>
              <a:spcAft>
                <a:spcPts val="0"/>
              </a:spcAft>
              <a:buClr>
                <a:schemeClr val="dk1"/>
              </a:buClr>
              <a:buSzPts val="1100"/>
              <a:buFont typeface="Arial"/>
              <a:buNone/>
            </a:pPr>
            <a:r>
              <a:rPr lang="en-US" b="0" dirty="0">
                <a:solidFill>
                  <a:schemeClr val="bg2"/>
                </a:solidFill>
                <a:latin typeface="Montserrat SemiBold" pitchFamily="2" charset="77"/>
              </a:rPr>
              <a:t>Ikiwa wana majina sawa, omba wanafunzi waongeze taarifa zaidi kwenye utafutaji wao, kama vile mji wanaotoka ama jina la shule yao.</a:t>
            </a:r>
          </a:p>
          <a:p>
            <a:pPr marL="0" marR="161925" lvl="0" indent="0" algn="l" rtl="0">
              <a:spcBef>
                <a:spcPts val="700"/>
              </a:spcBef>
              <a:spcAft>
                <a:spcPts val="0"/>
              </a:spcAft>
              <a:buClr>
                <a:schemeClr val="dk1"/>
              </a:buClr>
              <a:buSzPts val="1100"/>
              <a:buFont typeface="Arial"/>
              <a:buNone/>
            </a:pPr>
            <a:r>
              <a:rPr lang="en-US" b="0" dirty="0">
                <a:solidFill>
                  <a:schemeClr val="bg2"/>
                </a:solidFill>
                <a:latin typeface="Montserrat SemiBold" pitchFamily="2" charset="77"/>
              </a:rPr>
              <a:t>Pia unaweza kuwaomba wanafunzi watafute majina yao katika Google/mtandaoni wakati wa zoezi hili ikiwa kuna kompyuta au simu za mkononi zilizo unganishwa na intaneti.</a:t>
            </a:r>
          </a:p>
          <a:p>
            <a:pPr marL="0" marR="161925" lvl="0" indent="0" algn="l" rtl="0">
              <a:spcBef>
                <a:spcPts val="700"/>
              </a:spcBef>
              <a:spcAft>
                <a:spcPts val="0"/>
              </a:spcAft>
              <a:buClr>
                <a:schemeClr val="dk1"/>
              </a:buClr>
              <a:buSzPts val="1100"/>
              <a:buFont typeface="Arial"/>
              <a:buNone/>
            </a:pPr>
            <a:endParaRPr lang="en-US" b="0" dirty="0">
              <a:solidFill>
                <a:schemeClr val="bg2"/>
              </a:solidFill>
              <a:latin typeface="Montserrat SemiBold" pitchFamily="2" charset="77"/>
            </a:endParaRPr>
          </a:p>
          <a:p>
            <a:pPr marL="0" marR="161925" lvl="0" indent="0" algn="l" rtl="0">
              <a:spcBef>
                <a:spcPts val="700"/>
              </a:spcBef>
              <a:spcAft>
                <a:spcPts val="0"/>
              </a:spcAft>
              <a:buClr>
                <a:schemeClr val="dk1"/>
              </a:buClr>
              <a:buSzPts val="1100"/>
              <a:buFont typeface="Arial"/>
              <a:buNone/>
            </a:pPr>
            <a:r>
              <a:rPr lang="en-US" b="1" dirty="0">
                <a:solidFill>
                  <a:schemeClr val="bg2"/>
                </a:solidFill>
                <a:latin typeface="Montserrat SemiBold" pitchFamily="2" charset="77"/>
              </a:rPr>
              <a:t>WAULIZE WANAFUNZI WAKO</a:t>
            </a:r>
          </a:p>
          <a:p>
            <a:pPr marL="171450" marR="161925" lvl="0" indent="-171450" algn="l" rtl="0">
              <a:spcBef>
                <a:spcPts val="700"/>
              </a:spcBef>
              <a:spcAft>
                <a:spcPts val="0"/>
              </a:spcAft>
              <a:buClr>
                <a:schemeClr val="dk1"/>
              </a:buClr>
              <a:buSzPts val="1100"/>
            </a:pPr>
            <a:r>
              <a:rPr lang="en-US" b="0" dirty="0">
                <a:solidFill>
                  <a:schemeClr val="bg2"/>
                </a:solidFill>
                <a:latin typeface="Montserrat SemiBold" pitchFamily="2" charset="77"/>
              </a:rPr>
              <a:t>Wakati wa kutafuta jina lako mtandaoni, uliza maswali haya manne:</a:t>
            </a:r>
          </a:p>
          <a:p>
            <a:pPr marL="628650" marR="161925" lvl="1" indent="-171450" algn="l" rtl="0">
              <a:spcBef>
                <a:spcPts val="700"/>
              </a:spcBef>
              <a:spcAft>
                <a:spcPts val="0"/>
              </a:spcAft>
              <a:buClr>
                <a:schemeClr val="dk1"/>
              </a:buClr>
              <a:buSzPts val="1100"/>
            </a:pPr>
            <a:r>
              <a:rPr lang="en-US" b="0" dirty="0">
                <a:solidFill>
                  <a:schemeClr val="bg2"/>
                </a:solidFill>
                <a:latin typeface="Montserrat SemiBold" pitchFamily="2" charset="77"/>
              </a:rPr>
              <a:t>Ni yapi matokeo machache ya kwanza?</a:t>
            </a:r>
          </a:p>
          <a:p>
            <a:pPr marL="628650" marR="161925" lvl="1" indent="-171450" algn="l" rtl="0">
              <a:spcBef>
                <a:spcPts val="700"/>
              </a:spcBef>
              <a:spcAft>
                <a:spcPts val="0"/>
              </a:spcAft>
              <a:buClr>
                <a:schemeClr val="dk1"/>
              </a:buClr>
              <a:buSzPts val="1100"/>
            </a:pPr>
            <a:r>
              <a:rPr lang="en-US" b="0" dirty="0">
                <a:solidFill>
                  <a:schemeClr val="bg2"/>
                </a:solidFill>
                <a:latin typeface="Montserrat SemiBold" pitchFamily="2" charset="77"/>
              </a:rPr>
              <a:t>Unaridhika na taarifa hizo?</a:t>
            </a:r>
          </a:p>
          <a:p>
            <a:pPr marL="628650" marR="161925" lvl="1" indent="-171450" algn="l" rtl="0">
              <a:spcBef>
                <a:spcPts val="700"/>
              </a:spcBef>
              <a:spcAft>
                <a:spcPts val="0"/>
              </a:spcAft>
              <a:buClr>
                <a:schemeClr val="dk1"/>
              </a:buClr>
              <a:buSzPts val="1100"/>
            </a:pPr>
            <a:r>
              <a:rPr lang="en-US" b="0" dirty="0">
                <a:solidFill>
                  <a:schemeClr val="bg2"/>
                </a:solidFill>
                <a:latin typeface="Montserrat SemiBold" pitchFamily="2" charset="77"/>
              </a:rPr>
              <a:t>Yale matokeo mengine yanapendekeza kwamba wewe ni mtu wa aina gani? Kama mwanafunzi? Kama muajiriwa?</a:t>
            </a:r>
          </a:p>
          <a:p>
            <a:pPr marL="628650" marR="161925" lvl="1" indent="-171450" algn="l" rtl="0">
              <a:spcBef>
                <a:spcPts val="700"/>
              </a:spcBef>
              <a:spcAft>
                <a:spcPts val="0"/>
              </a:spcAft>
              <a:buClr>
                <a:schemeClr val="dk1"/>
              </a:buClr>
              <a:buSzPts val="1100"/>
            </a:pPr>
            <a:r>
              <a:rPr lang="en-US" b="0" dirty="0">
                <a:solidFill>
                  <a:schemeClr val="bg2"/>
                </a:solidFill>
                <a:latin typeface="Montserrat SemiBold" pitchFamily="2" charset="77"/>
              </a:rPr>
              <a:t>Mtu asiyekufahamu anaweza kukuchukulia vipi baada ya kuziona taarifa hizo? Atapata taswira gani kuhusu wewe ikiwa atabofya na kusoma taarifa zilizo katika matokeo machache ya kwanza?</a:t>
            </a:r>
          </a:p>
          <a:p>
            <a:pPr marL="0" marR="161925" lvl="0" indent="0" algn="l" rtl="0">
              <a:spcBef>
                <a:spcPts val="700"/>
              </a:spcBef>
              <a:spcAft>
                <a:spcPts val="0"/>
              </a:spcAft>
              <a:buClr>
                <a:schemeClr val="dk1"/>
              </a:buClr>
              <a:buSzPts val="1100"/>
              <a:buFont typeface="Arial"/>
              <a:buNone/>
            </a:pPr>
            <a:endParaRPr b="1" dirty="0">
              <a:solidFill>
                <a:schemeClr val="bg2"/>
              </a:solidFill>
              <a:latin typeface="Montserrat SemiBold" pitchFamily="2" charset="77"/>
            </a:endParaRPr>
          </a:p>
        </p:txBody>
      </p:sp>
      <p:sp>
        <p:nvSpPr>
          <p:cNvPr id="1551" name="Google Shape;1551;p8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8321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spcBef>
                <a:spcPts val="700"/>
              </a:spcBef>
              <a:spcAft>
                <a:spcPts val="0"/>
              </a:spcAft>
              <a:buClr>
                <a:schemeClr val="dk1"/>
              </a:buClr>
              <a:buSzPts val="1100"/>
              <a:buFont typeface="Arial"/>
              <a:buNone/>
            </a:pPr>
            <a:r>
              <a:rPr lang="en-US" b="1" u="sng" dirty="0">
                <a:solidFill>
                  <a:schemeClr val="bg2"/>
                </a:solidFill>
                <a:latin typeface="Montserrat SemiBold" pitchFamily="2" charset="77"/>
              </a:rPr>
              <a:t>Dondoo kwa Mkufunzi</a:t>
            </a:r>
          </a:p>
          <a:p>
            <a:pPr marL="0" marR="161925" lvl="0" indent="0" algn="l" rtl="0">
              <a:spcBef>
                <a:spcPts val="700"/>
              </a:spcBef>
              <a:spcAft>
                <a:spcPts val="0"/>
              </a:spcAft>
              <a:buClr>
                <a:schemeClr val="dk1"/>
              </a:buClr>
              <a:buSzPts val="1100"/>
              <a:buFont typeface="Arial"/>
              <a:buNone/>
            </a:pPr>
            <a:endParaRPr lang="en-US" b="1" u="sng" dirty="0">
              <a:solidFill>
                <a:schemeClr val="bg2"/>
              </a:solidFill>
              <a:latin typeface="Montserrat SemiBold" pitchFamily="2" charset="77"/>
            </a:endParaRPr>
          </a:p>
          <a:p>
            <a:pPr marL="0" marR="161925" lvl="0" indent="0" algn="l" rtl="0">
              <a:spcBef>
                <a:spcPts val="700"/>
              </a:spcBef>
              <a:spcAft>
                <a:spcPts val="0"/>
              </a:spcAft>
              <a:buClr>
                <a:schemeClr val="dk1"/>
              </a:buClr>
              <a:buSzPts val="1100"/>
              <a:buFont typeface="Arial"/>
              <a:buNone/>
            </a:pPr>
            <a:r>
              <a:rPr lang="en-US" b="1" u="none" dirty="0">
                <a:solidFill>
                  <a:schemeClr val="bg2"/>
                </a:solidFill>
                <a:latin typeface="Montserrat SemiBold" pitchFamily="2" charset="77"/>
              </a:rPr>
              <a:t>Kushughulikia Taarifa Changamano</a:t>
            </a:r>
          </a:p>
          <a:p>
            <a:pPr marL="0" marR="161925" lvl="0" indent="0" algn="l" rtl="0">
              <a:spcBef>
                <a:spcPts val="700"/>
              </a:spcBef>
              <a:spcAft>
                <a:spcPts val="0"/>
              </a:spcAft>
              <a:buClr>
                <a:schemeClr val="dk1"/>
              </a:buClr>
              <a:buSzPts val="1100"/>
              <a:buFont typeface="Arial"/>
              <a:buNone/>
            </a:pPr>
            <a:endParaRPr lang="en-US" b="1" u="none" dirty="0">
              <a:solidFill>
                <a:schemeClr val="bg2"/>
              </a:solidFill>
              <a:latin typeface="Montserrat SemiBold" pitchFamily="2" charset="77"/>
            </a:endParaRPr>
          </a:p>
          <a:p>
            <a:pPr marL="0" marR="161925" lvl="0" indent="0" algn="l" rtl="0">
              <a:spcBef>
                <a:spcPts val="700"/>
              </a:spcBef>
              <a:spcAft>
                <a:spcPts val="0"/>
              </a:spcAft>
              <a:buClr>
                <a:schemeClr val="dk1"/>
              </a:buClr>
              <a:buSzPts val="1100"/>
              <a:buFont typeface="Arial"/>
              <a:buNone/>
            </a:pPr>
            <a:r>
              <a:rPr lang="en-US" b="1" u="none" dirty="0">
                <a:solidFill>
                  <a:schemeClr val="bg2"/>
                </a:solidFill>
                <a:latin typeface="Montserrat SemiBold" pitchFamily="2" charset="77"/>
              </a:rPr>
              <a:t>MAZUNGUMZO YA DARASANI</a:t>
            </a:r>
          </a:p>
          <a:p>
            <a:pPr marL="0" marR="161925" lvl="0" indent="0" algn="l" rtl="0">
              <a:spcBef>
                <a:spcPts val="700"/>
              </a:spcBef>
              <a:spcAft>
                <a:spcPts val="0"/>
              </a:spcAft>
              <a:buClr>
                <a:schemeClr val="dk1"/>
              </a:buClr>
              <a:buSzPts val="1100"/>
              <a:buFont typeface="Arial"/>
              <a:buNone/>
            </a:pPr>
            <a:r>
              <a:rPr lang="en-US" b="0" u="none" dirty="0">
                <a:solidFill>
                  <a:schemeClr val="bg2"/>
                </a:solidFill>
                <a:latin typeface="Montserrat SemiBold" pitchFamily="2" charset="77"/>
              </a:rPr>
              <a:t>Wape wanafunzi hati ya "Unatakiwa kufanya nini?". Wapange wanafunzi katika makundi ya watu wawili. Waambie wanafunzi wajadili matukio yaliyo kwenye hati hii kisha wabuni mikakati/masuluhisho mawili kwa kila tukio na wafikirie kuhusu mambo yanayoweza kusababishwa na hatua watakazochukua. Wape dakika 15 kulikamilisha zoezi hilo.</a:t>
            </a:r>
          </a:p>
          <a:p>
            <a:pPr marL="0" marR="161925" lvl="0" indent="0" algn="l" rtl="0">
              <a:spcBef>
                <a:spcPts val="700"/>
              </a:spcBef>
              <a:spcAft>
                <a:spcPts val="0"/>
              </a:spcAft>
              <a:buClr>
                <a:schemeClr val="dk1"/>
              </a:buClr>
              <a:buSzPts val="1100"/>
              <a:buFont typeface="Arial"/>
              <a:buNone/>
            </a:pPr>
            <a:endParaRPr lang="en-US" b="0" u="none" dirty="0">
              <a:solidFill>
                <a:schemeClr val="bg2"/>
              </a:solidFill>
              <a:latin typeface="Montserrat SemiBold" pitchFamily="2" charset="77"/>
            </a:endParaRPr>
          </a:p>
          <a:p>
            <a:pPr marL="0" marR="161925" lvl="0" indent="0" algn="l" rtl="0">
              <a:spcBef>
                <a:spcPts val="700"/>
              </a:spcBef>
              <a:spcAft>
                <a:spcPts val="0"/>
              </a:spcAft>
              <a:buClr>
                <a:schemeClr val="dk1"/>
              </a:buClr>
              <a:buSzPts val="1100"/>
              <a:buFont typeface="Arial"/>
              <a:buNone/>
            </a:pPr>
            <a:r>
              <a:rPr lang="en-US" b="1" u="none" dirty="0">
                <a:solidFill>
                  <a:schemeClr val="bg2"/>
                </a:solidFill>
                <a:latin typeface="Montserrat SemiBold" pitchFamily="2" charset="77"/>
              </a:rPr>
              <a:t>DONDOO KWA MWALIMU</a:t>
            </a:r>
          </a:p>
          <a:p>
            <a:pPr marL="0" marR="161925" lvl="0" indent="0" algn="l" rtl="0">
              <a:spcBef>
                <a:spcPts val="700"/>
              </a:spcBef>
              <a:spcAft>
                <a:spcPts val="0"/>
              </a:spcAft>
              <a:buClr>
                <a:schemeClr val="dk1"/>
              </a:buClr>
              <a:buSzPts val="1100"/>
              <a:buFont typeface="Arial"/>
              <a:buNone/>
            </a:pPr>
            <a:r>
              <a:rPr lang="en-US" b="0" u="none" dirty="0">
                <a:solidFill>
                  <a:schemeClr val="bg2"/>
                </a:solidFill>
                <a:latin typeface="Montserrat SemiBold" pitchFamily="2" charset="77"/>
              </a:rPr>
              <a:t>Vitini hivyo vinalenga kuwafundisha wanafunzi jinsi ya kutafakari kwa kina kuhusu tabia zao za mtandaoni na namna wanavyowatendea watu wengine. Majina na mifano iliyopo kwenye vitini inaweza kuwa ya kawaida ili iendane na majina ya watu yanayotumika sana na shughuli za kawaida katika eneo unalofundisha. Kwa mfano:</a:t>
            </a:r>
          </a:p>
          <a:p>
            <a:pPr marL="171450" marR="161925" lvl="0" indent="-171450" algn="l" rtl="0">
              <a:spcBef>
                <a:spcPts val="700"/>
              </a:spcBef>
              <a:spcAft>
                <a:spcPts val="0"/>
              </a:spcAft>
              <a:buClr>
                <a:schemeClr val="dk1"/>
              </a:buClr>
              <a:buSzPts val="1100"/>
            </a:pPr>
            <a:r>
              <a:rPr lang="en-US" b="1" u="none" dirty="0">
                <a:solidFill>
                  <a:schemeClr val="bg2"/>
                </a:solidFill>
                <a:latin typeface="Montserrat SemiBold" pitchFamily="2" charset="77"/>
              </a:rPr>
              <a:t>Ethiopia:</a:t>
            </a:r>
            <a:r>
              <a:rPr lang="en-US" b="0" u="none" dirty="0">
                <a:solidFill>
                  <a:schemeClr val="bg2"/>
                </a:solidFill>
                <a:latin typeface="Montserrat SemiBold" pitchFamily="2" charset="77"/>
              </a:rPr>
              <a:t> Samira, Meskerem, Hiwot na Lidya</a:t>
            </a:r>
          </a:p>
          <a:p>
            <a:pPr marL="171450" marR="161925" lvl="0" indent="-171450" algn="l" rtl="0">
              <a:spcBef>
                <a:spcPts val="700"/>
              </a:spcBef>
              <a:spcAft>
                <a:spcPts val="0"/>
              </a:spcAft>
              <a:buClr>
                <a:schemeClr val="dk1"/>
              </a:buClr>
              <a:buSzPts val="1100"/>
            </a:pPr>
            <a:r>
              <a:rPr lang="en-US" b="1" u="none" dirty="0">
                <a:solidFill>
                  <a:schemeClr val="bg2"/>
                </a:solidFill>
                <a:latin typeface="Montserrat SemiBold" pitchFamily="2" charset="77"/>
              </a:rPr>
              <a:t>Kenya:</a:t>
            </a:r>
            <a:r>
              <a:rPr lang="en-US" b="0" u="none" dirty="0">
                <a:solidFill>
                  <a:schemeClr val="bg2"/>
                </a:solidFill>
                <a:latin typeface="Montserrat SemiBold" pitchFamily="2" charset="77"/>
              </a:rPr>
              <a:t> Chebet</a:t>
            </a:r>
          </a:p>
          <a:p>
            <a:pPr marL="171450" marR="161925" lvl="0" indent="-171450" algn="l" rtl="0">
              <a:spcBef>
                <a:spcPts val="700"/>
              </a:spcBef>
              <a:spcAft>
                <a:spcPts val="0"/>
              </a:spcAft>
              <a:buClr>
                <a:schemeClr val="dk1"/>
              </a:buClr>
              <a:buSzPts val="1100"/>
            </a:pPr>
            <a:r>
              <a:rPr lang="en-US" b="1" u="none" dirty="0">
                <a:solidFill>
                  <a:schemeClr val="bg2"/>
                </a:solidFill>
                <a:latin typeface="Montserrat SemiBold" pitchFamily="2" charset="77"/>
              </a:rPr>
              <a:t>Zambia:</a:t>
            </a:r>
            <a:r>
              <a:rPr lang="en-US" b="0" u="none" dirty="0">
                <a:solidFill>
                  <a:schemeClr val="bg2"/>
                </a:solidFill>
                <a:latin typeface="Montserrat SemiBold" pitchFamily="2" charset="77"/>
              </a:rPr>
              <a:t> Yonah na Abigail</a:t>
            </a:r>
          </a:p>
          <a:p>
            <a:pPr marL="0" marR="161925" lvl="0" indent="0" algn="l" rtl="0">
              <a:spcBef>
                <a:spcPts val="700"/>
              </a:spcBef>
              <a:spcAft>
                <a:spcPts val="0"/>
              </a:spcAft>
              <a:buClr>
                <a:schemeClr val="dk1"/>
              </a:buClr>
              <a:buSzPts val="1100"/>
              <a:buFont typeface="Arial"/>
              <a:buNone/>
            </a:pPr>
            <a:endParaRPr lang="en-US" b="0" u="none" dirty="0">
              <a:solidFill>
                <a:schemeClr val="bg2"/>
              </a:solidFill>
              <a:latin typeface="Montserrat SemiBold" pitchFamily="2" charset="77"/>
            </a:endParaRPr>
          </a:p>
          <a:p>
            <a:pPr marL="0" marR="161925" lvl="0" indent="0" algn="l" rtl="0">
              <a:spcBef>
                <a:spcPts val="700"/>
              </a:spcBef>
              <a:spcAft>
                <a:spcPts val="0"/>
              </a:spcAft>
              <a:buClr>
                <a:schemeClr val="dk1"/>
              </a:buClr>
              <a:buSzPts val="1100"/>
              <a:buFont typeface="Arial"/>
              <a:buNone/>
            </a:pPr>
            <a:r>
              <a:rPr lang="en-US" b="1" u="none" dirty="0">
                <a:solidFill>
                  <a:schemeClr val="bg2"/>
                </a:solidFill>
                <a:latin typeface="Montserrat SemiBold" pitchFamily="2" charset="77"/>
              </a:rPr>
              <a:t>WAULIZE WANAFUNZI WAKO</a:t>
            </a:r>
          </a:p>
          <a:p>
            <a:pPr marL="171450" marR="161925" lvl="0" indent="-171450" algn="l" rtl="0">
              <a:spcBef>
                <a:spcPts val="700"/>
              </a:spcBef>
              <a:spcAft>
                <a:spcPts val="0"/>
              </a:spcAft>
              <a:buClr>
                <a:schemeClr val="dk1"/>
              </a:buClr>
              <a:buSzPts val="1100"/>
            </a:pPr>
            <a:r>
              <a:rPr lang="en-US" b="0" u="none" dirty="0">
                <a:solidFill>
                  <a:schemeClr val="bg2"/>
                </a:solidFill>
                <a:latin typeface="Montserrat SemiBold" pitchFamily="2" charset="77"/>
              </a:rPr>
              <a:t>Unatakiwa kufanya nini pindi mtu anapochapisha maudhui kuhusu wewe ambayo hupendi na/au hupendezwi nayo kwa muktadha uliotumika?</a:t>
            </a:r>
          </a:p>
          <a:p>
            <a:pPr marL="171450" marR="161925" lvl="0" indent="-171450" algn="l" rtl="0">
              <a:spcBef>
                <a:spcPts val="700"/>
              </a:spcBef>
              <a:spcAft>
                <a:spcPts val="0"/>
              </a:spcAft>
              <a:buClr>
                <a:schemeClr val="dk1"/>
              </a:buClr>
              <a:buSzPts val="1100"/>
            </a:pPr>
            <a:r>
              <a:rPr lang="en-US" b="0" u="none" dirty="0">
                <a:solidFill>
                  <a:schemeClr val="bg2"/>
                </a:solidFill>
                <a:latin typeface="Montserrat SemiBold" pitchFamily="2" charset="77"/>
              </a:rPr>
              <a:t>Unatakiwa ufikirie nini kabla ya kuchapisha maudhui kuhusu mtu mwingine?</a:t>
            </a:r>
          </a:p>
        </p:txBody>
      </p:sp>
      <p:sp>
        <p:nvSpPr>
          <p:cNvPr id="1551" name="Google Shape;1551;p8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8849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Moduel">
    <p:spTree>
      <p:nvGrpSpPr>
        <p:cNvPr id="1" name="Shape 6"/>
        <p:cNvGrpSpPr/>
        <p:nvPr/>
      </p:nvGrpSpPr>
      <p:grpSpPr>
        <a:xfrm>
          <a:off x="0" y="0"/>
          <a:ext cx="0" cy="0"/>
          <a:chOff x="0" y="0"/>
          <a:chExt cx="0" cy="0"/>
        </a:xfrm>
      </p:grpSpPr>
      <p:sp>
        <p:nvSpPr>
          <p:cNvPr id="7" name="Google Shape;7;p116"/>
          <p:cNvSpPr txBox="1">
            <a:spLocks noGrp="1"/>
          </p:cNvSpPr>
          <p:nvPr>
            <p:ph type="subTitle" idx="1"/>
          </p:nvPr>
        </p:nvSpPr>
        <p:spPr>
          <a:xfrm>
            <a:off x="938312" y="12041733"/>
            <a:ext cx="3747247" cy="413186"/>
          </a:xfrm>
          <a:prstGeom prst="rect">
            <a:avLst/>
          </a:prstGeom>
          <a:noFill/>
          <a:ln>
            <a:noFill/>
          </a:ln>
        </p:spPr>
        <p:txBody>
          <a:bodyPr spcFirstLastPara="1" wrap="square" lIns="0" tIns="0" rIns="0" bIns="0" anchor="t" anchorCtr="0">
            <a:noAutofit/>
          </a:bodyPr>
          <a:lstStyle>
            <a:lvl1pPr marR="0" lvl="0" algn="l" rtl="0">
              <a:lnSpc>
                <a:spcPct val="125000"/>
              </a:lnSpc>
              <a:spcBef>
                <a:spcPts val="0"/>
              </a:spcBef>
              <a:spcAft>
                <a:spcPts val="0"/>
              </a:spcAft>
              <a:buClr>
                <a:srgbClr val="1C2B33"/>
              </a:buClr>
              <a:buSzPts val="450"/>
              <a:buFont typeface="Arial"/>
              <a:buNone/>
              <a:defRPr sz="1800" b="1" i="0" u="none" strike="noStrike" cap="none">
                <a:solidFill>
                  <a:srgbClr val="67788A"/>
                </a:solidFill>
                <a:latin typeface="Montserrat SemiBold" pitchFamily="2" charset="77"/>
                <a:ea typeface="Montserrat SemiBold" pitchFamily="2" charset="77"/>
                <a:cs typeface="Arial"/>
                <a:sym typeface="Arial"/>
              </a:defRPr>
            </a:lvl1pPr>
            <a:lvl2pPr marR="0" lvl="1"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Arial"/>
                <a:ea typeface="Arial"/>
                <a:cs typeface="Arial"/>
                <a:sym typeface="Arial"/>
              </a:defRPr>
            </a:lvl2pPr>
            <a:lvl3pPr marR="0" lvl="2"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Arial"/>
                <a:ea typeface="Arial"/>
                <a:cs typeface="Arial"/>
                <a:sym typeface="Arial"/>
              </a:defRPr>
            </a:lvl3pPr>
            <a:lvl4pPr marR="0" lvl="3"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Arial"/>
                <a:ea typeface="Arial"/>
                <a:cs typeface="Arial"/>
                <a:sym typeface="Arial"/>
              </a:defRPr>
            </a:lvl4pPr>
            <a:lvl5pPr marR="0" lvl="4"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Arial"/>
                <a:ea typeface="Arial"/>
                <a:cs typeface="Arial"/>
                <a:sym typeface="Arial"/>
              </a:defRPr>
            </a:lvl5pPr>
            <a:lvl6pPr marR="0" lvl="5"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6pPr>
            <a:lvl7pPr marR="0" lvl="6"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7pPr>
            <a:lvl8pPr marR="0" lvl="7"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8pPr>
            <a:lvl9pPr marR="0" lvl="8"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9pPr>
          </a:lstStyle>
          <a:p>
            <a:endParaRPr dirty="0"/>
          </a:p>
        </p:txBody>
      </p:sp>
      <p:sp>
        <p:nvSpPr>
          <p:cNvPr id="8" name="Google Shape;8;p116"/>
          <p:cNvSpPr txBox="1">
            <a:spLocks noGrp="1"/>
          </p:cNvSpPr>
          <p:nvPr>
            <p:ph type="ctrTitle"/>
          </p:nvPr>
        </p:nvSpPr>
        <p:spPr>
          <a:xfrm>
            <a:off x="932080" y="4865793"/>
            <a:ext cx="5495556" cy="1992209"/>
          </a:xfrm>
          <a:prstGeom prst="rect">
            <a:avLst/>
          </a:prstGeom>
          <a:noFill/>
          <a:ln>
            <a:noFill/>
          </a:ln>
        </p:spPr>
        <p:txBody>
          <a:bodyPr spcFirstLastPara="1" wrap="square" lIns="0" tIns="0" rIns="0" bIns="0" anchor="t" anchorCtr="0">
            <a:noAutofit/>
          </a:bodyPr>
          <a:lstStyle>
            <a:lvl1pPr marR="0" lvl="0" algn="l" rtl="0">
              <a:lnSpc>
                <a:spcPct val="108000"/>
              </a:lnSpc>
              <a:spcBef>
                <a:spcPts val="0"/>
              </a:spcBef>
              <a:spcAft>
                <a:spcPts val="0"/>
              </a:spcAft>
              <a:buClr>
                <a:schemeClr val="lt2"/>
              </a:buClr>
              <a:buSzPts val="5600"/>
              <a:buFont typeface="Arial"/>
              <a:buNone/>
              <a:defRPr sz="7193" b="1" i="0" u="none" strike="noStrike" cap="none">
                <a:solidFill>
                  <a:srgbClr val="67788A"/>
                </a:solidFill>
                <a:latin typeface="Montserrat SemiBold" pitchFamily="2" charset="77"/>
                <a:ea typeface="Montserrat SemiBold" pitchFamily="2" charset="77"/>
                <a:cs typeface="Arial"/>
                <a:sym typeface="Arial"/>
              </a:defRPr>
            </a:lvl1pPr>
            <a:lvl2pPr marR="0" lvl="1"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2pPr>
            <a:lvl3pPr marR="0" lvl="2"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3pPr>
            <a:lvl4pPr marR="0" lvl="3"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4pPr>
            <a:lvl5pPr marR="0" lvl="4"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5pPr>
            <a:lvl6pPr marR="0" lvl="5"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6pPr>
            <a:lvl7pPr marR="0" lvl="6"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7pPr>
            <a:lvl8pPr marR="0" lvl="7"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8pPr>
            <a:lvl9pPr marR="0" lvl="8"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9pPr>
          </a:lstStyle>
          <a:p>
            <a:endParaRPr dirty="0"/>
          </a:p>
        </p:txBody>
      </p:sp>
      <p:sp>
        <p:nvSpPr>
          <p:cNvPr id="9" name="Google Shape;9;p116"/>
          <p:cNvSpPr txBox="1">
            <a:spLocks noGrp="1"/>
          </p:cNvSpPr>
          <p:nvPr>
            <p:ph type="subTitle" idx="2"/>
          </p:nvPr>
        </p:nvSpPr>
        <p:spPr>
          <a:xfrm>
            <a:off x="941221" y="4191793"/>
            <a:ext cx="5486416" cy="433963"/>
          </a:xfrm>
          <a:prstGeom prst="rect">
            <a:avLst/>
          </a:prstGeom>
          <a:noFill/>
          <a:ln>
            <a:noFill/>
          </a:ln>
        </p:spPr>
        <p:txBody>
          <a:bodyPr spcFirstLastPara="1" wrap="square" lIns="0" tIns="0" rIns="0" bIns="0" anchor="t" anchorCtr="0">
            <a:noAutofit/>
          </a:bodyPr>
          <a:lstStyle>
            <a:lvl1pPr marR="0" lvl="0" algn="l" rtl="0">
              <a:lnSpc>
                <a:spcPct val="125000"/>
              </a:lnSpc>
              <a:spcBef>
                <a:spcPts val="0"/>
              </a:spcBef>
              <a:spcAft>
                <a:spcPts val="0"/>
              </a:spcAft>
              <a:buClr>
                <a:srgbClr val="1C2B33"/>
              </a:buClr>
              <a:buSzPts val="600"/>
              <a:buFont typeface="Arial"/>
              <a:buNone/>
              <a:defRPr sz="2399" b="1" i="0" u="none" strike="noStrike" cap="none">
                <a:solidFill>
                  <a:srgbClr val="67788A"/>
                </a:solidFill>
                <a:latin typeface="Montserrat SemiBold" pitchFamily="2" charset="77"/>
                <a:ea typeface="Montserrat SemiBold" pitchFamily="2" charset="77"/>
                <a:cs typeface="Arial"/>
                <a:sym typeface="Arial"/>
              </a:defRPr>
            </a:lvl1pPr>
            <a:lvl2pPr marR="0" lvl="1"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Arial"/>
                <a:ea typeface="Arial"/>
                <a:cs typeface="Arial"/>
                <a:sym typeface="Arial"/>
              </a:defRPr>
            </a:lvl2pPr>
            <a:lvl3pPr marR="0" lvl="2"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Arial"/>
                <a:ea typeface="Arial"/>
                <a:cs typeface="Arial"/>
                <a:sym typeface="Arial"/>
              </a:defRPr>
            </a:lvl3pPr>
            <a:lvl4pPr marR="0" lvl="3"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Arial"/>
                <a:ea typeface="Arial"/>
                <a:cs typeface="Arial"/>
                <a:sym typeface="Arial"/>
              </a:defRPr>
            </a:lvl4pPr>
            <a:lvl5pPr marR="0" lvl="4"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Arial"/>
                <a:ea typeface="Arial"/>
                <a:cs typeface="Arial"/>
                <a:sym typeface="Arial"/>
              </a:defRPr>
            </a:lvl5pPr>
            <a:lvl6pPr marR="0" lvl="5"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6pPr>
            <a:lvl7pPr marR="0" lvl="6"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7pPr>
            <a:lvl8pPr marR="0" lvl="7"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8pPr>
            <a:lvl9pPr marR="0" lvl="8"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9pPr>
          </a:lstStyle>
          <a:p>
            <a:endParaRPr dirty="0"/>
          </a:p>
        </p:txBody>
      </p:sp>
      <p:sp>
        <p:nvSpPr>
          <p:cNvPr id="10" name="Google Shape;10;p116"/>
          <p:cNvSpPr txBox="1">
            <a:spLocks noGrp="1"/>
          </p:cNvSpPr>
          <p:nvPr>
            <p:ph type="body" idx="3"/>
          </p:nvPr>
        </p:nvSpPr>
        <p:spPr>
          <a:xfrm>
            <a:off x="937788" y="12454917"/>
            <a:ext cx="3747965" cy="482600"/>
          </a:xfrm>
          <a:prstGeom prst="rect">
            <a:avLst/>
          </a:prstGeom>
          <a:noFill/>
          <a:ln>
            <a:noFill/>
          </a:ln>
        </p:spPr>
        <p:txBody>
          <a:bodyPr spcFirstLastPara="1" wrap="square" lIns="91425" tIns="45700" rIns="91425" bIns="45700" anchor="t" anchorCtr="0">
            <a:normAutofit/>
          </a:bodyPr>
          <a:lstStyle>
            <a:lvl1pPr marL="457200" marR="0" lvl="0" indent="-257175" algn="l" rtl="0">
              <a:lnSpc>
                <a:spcPct val="129000"/>
              </a:lnSpc>
              <a:spcBef>
                <a:spcPts val="0"/>
              </a:spcBef>
              <a:spcAft>
                <a:spcPts val="0"/>
              </a:spcAft>
              <a:buClr>
                <a:srgbClr val="1C2B33"/>
              </a:buClr>
              <a:buSzPts val="450"/>
              <a:buFont typeface="Arial"/>
              <a:buChar char="•"/>
              <a:defRPr sz="1800" b="1" i="0" u="none" strike="noStrike" cap="none">
                <a:solidFill>
                  <a:srgbClr val="67788A"/>
                </a:solidFill>
                <a:latin typeface="Montserrat SemiBold" pitchFamily="2" charset="77"/>
                <a:ea typeface="Montserrat SemiBold" pitchFamily="2" charset="77"/>
                <a:cs typeface="Arial"/>
                <a:sym typeface="Arial"/>
              </a:defRPr>
            </a:lvl1pPr>
            <a:lvl2pPr marL="914400" marR="0" lvl="1"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Arial"/>
                <a:ea typeface="Arial"/>
                <a:cs typeface="Arial"/>
                <a:sym typeface="Arial"/>
              </a:defRPr>
            </a:lvl2pPr>
            <a:lvl3pPr marL="1371600" marR="0" lvl="2"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Arial"/>
                <a:ea typeface="Arial"/>
                <a:cs typeface="Arial"/>
                <a:sym typeface="Arial"/>
              </a:defRPr>
            </a:lvl3pPr>
            <a:lvl4pPr marL="1828800" marR="0" lvl="3"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Arial"/>
                <a:ea typeface="Arial"/>
                <a:cs typeface="Arial"/>
                <a:sym typeface="Arial"/>
              </a:defRPr>
            </a:lvl4pPr>
            <a:lvl5pPr marL="2286000" marR="0" lvl="4"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Arial"/>
                <a:ea typeface="Arial"/>
                <a:cs typeface="Arial"/>
                <a:sym typeface="Arial"/>
              </a:defRPr>
            </a:lvl5pPr>
            <a:lvl6pPr marL="2743200" marR="0" lvl="5" indent="-228600" algn="l" rtl="0">
              <a:lnSpc>
                <a:spcPct val="100000"/>
              </a:lnSpc>
              <a:spcBef>
                <a:spcPts val="1199"/>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Pattern-Arrows">
  <p:cSld name="2_Pattern-Arrows">
    <p:bg>
      <p:bgPr>
        <a:solidFill>
          <a:srgbClr val="006B4E"/>
        </a:solidFill>
        <a:effectLst/>
      </p:bgPr>
    </p:bg>
    <p:spTree>
      <p:nvGrpSpPr>
        <p:cNvPr id="1" name="Shape 65"/>
        <p:cNvGrpSpPr/>
        <p:nvPr/>
      </p:nvGrpSpPr>
      <p:grpSpPr>
        <a:xfrm>
          <a:off x="0" y="0"/>
          <a:ext cx="0" cy="0"/>
          <a:chOff x="0" y="0"/>
          <a:chExt cx="0" cy="0"/>
        </a:xfrm>
      </p:grpSpPr>
      <p:pic>
        <p:nvPicPr>
          <p:cNvPr id="3" name="Picture 2" descr="A picture containing leaf&#10;&#10;Description automatically generated">
            <a:extLst>
              <a:ext uri="{FF2B5EF4-FFF2-40B4-BE49-F238E27FC236}">
                <a16:creationId xmlns:a16="http://schemas.microsoft.com/office/drawing/2014/main" id="{CFAA1B3F-FAD6-2246-9922-C735148F09C1}"/>
              </a:ext>
            </a:extLst>
          </p:cNvPr>
          <p:cNvPicPr>
            <a:picLocks noChangeAspect="1"/>
          </p:cNvPicPr>
          <p:nvPr userDrawn="1"/>
        </p:nvPicPr>
        <p:blipFill>
          <a:blip r:embed="rId2">
            <a:alphaModFix amt="20000"/>
          </a:blip>
          <a:stretch>
            <a:fillRect/>
          </a:stretch>
        </p:blipFill>
        <p:spPr>
          <a:xfrm>
            <a:off x="1588" y="-6102"/>
            <a:ext cx="24371300" cy="13722102"/>
          </a:xfrm>
          <a:prstGeom prst="rect">
            <a:avLst/>
          </a:prstGeom>
        </p:spPr>
      </p:pic>
      <p:sp>
        <p:nvSpPr>
          <p:cNvPr id="67" name="Google Shape;67;p127"/>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BF2E6"/>
                </a:solidFill>
                <a:latin typeface="Montserrat SemiBold" pitchFamily="2" charset="77"/>
                <a:ea typeface="Arial"/>
                <a:cs typeface="Arial"/>
                <a:sym typeface="Arial"/>
              </a:rPr>
              <a:t>‹#›</a:t>
            </a:fld>
            <a:endParaRPr sz="1200" b="1" i="0" u="none" strike="noStrike" cap="none" dirty="0">
              <a:solidFill>
                <a:srgbClr val="EBF2E6"/>
              </a:solidFill>
              <a:latin typeface="Montserrat SemiBold" pitchFamily="2" charset="77"/>
              <a:ea typeface="Arial"/>
              <a:cs typeface="Arial"/>
              <a:sym typeface="Arial"/>
            </a:endParaRPr>
          </a:p>
        </p:txBody>
      </p:sp>
      <p:sp>
        <p:nvSpPr>
          <p:cNvPr id="16" name="Google Shape;1515;p85">
            <a:extLst>
              <a:ext uri="{FF2B5EF4-FFF2-40B4-BE49-F238E27FC236}">
                <a16:creationId xmlns:a16="http://schemas.microsoft.com/office/drawing/2014/main" id="{D47D814E-3C37-B543-9F2A-B4F792857F4D}"/>
              </a:ext>
            </a:extLst>
          </p:cNvPr>
          <p:cNvSpPr txBox="1"/>
          <p:nvPr userDrawn="1"/>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u="none" strike="noStrike" cap="none" dirty="0">
                <a:solidFill>
                  <a:srgbClr val="EBF2E6"/>
                </a:solidFill>
                <a:latin typeface="Montserrat SemiBold" pitchFamily="2" charset="77"/>
                <a:sym typeface="Arial"/>
              </a:rPr>
              <a:t>ULIMWENGU WANGU WA KIDIJITALI: USTAWI WA KIDIJITALI</a:t>
            </a:r>
            <a:endParaRPr sz="1400" b="1" u="none" strike="noStrike" cap="none" dirty="0">
              <a:solidFill>
                <a:srgbClr val="EBF2E6"/>
              </a:solidFill>
              <a:latin typeface="Montserrat SemiBold" pitchFamily="2" charset="77"/>
              <a:sym typeface="Arial"/>
            </a:endParaRPr>
          </a:p>
        </p:txBody>
      </p:sp>
      <p:pic>
        <p:nvPicPr>
          <p:cNvPr id="17" name="Graphic 16">
            <a:extLst>
              <a:ext uri="{FF2B5EF4-FFF2-40B4-BE49-F238E27FC236}">
                <a16:creationId xmlns:a16="http://schemas.microsoft.com/office/drawing/2014/main" id="{16CF458C-D533-D24B-8759-D669EFC085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Pattern-Arrows" preserve="1">
  <p:cSld name="4_Pattern-Arrows">
    <p:bg>
      <p:bgPr>
        <a:solidFill>
          <a:srgbClr val="006B4E"/>
        </a:solidFill>
        <a:effectLst/>
      </p:bgPr>
    </p:bg>
    <p:spTree>
      <p:nvGrpSpPr>
        <p:cNvPr id="1" name="Shape 65"/>
        <p:cNvGrpSpPr/>
        <p:nvPr/>
      </p:nvGrpSpPr>
      <p:grpSpPr>
        <a:xfrm>
          <a:off x="0" y="0"/>
          <a:ext cx="0" cy="0"/>
          <a:chOff x="0" y="0"/>
          <a:chExt cx="0" cy="0"/>
        </a:xfrm>
      </p:grpSpPr>
      <p:pic>
        <p:nvPicPr>
          <p:cNvPr id="3" name="Picture 2" descr="A picture containing text, electronics, circuit&#10;&#10;Description automatically generated">
            <a:extLst>
              <a:ext uri="{FF2B5EF4-FFF2-40B4-BE49-F238E27FC236}">
                <a16:creationId xmlns:a16="http://schemas.microsoft.com/office/drawing/2014/main" id="{03953DC9-7A6E-B946-87D8-EBD3C0D130DE}"/>
              </a:ext>
            </a:extLst>
          </p:cNvPr>
          <p:cNvPicPr>
            <a:picLocks noChangeAspect="1"/>
          </p:cNvPicPr>
          <p:nvPr userDrawn="1"/>
        </p:nvPicPr>
        <p:blipFill>
          <a:blip r:embed="rId2">
            <a:alphaModFix amt="20000"/>
          </a:blip>
          <a:stretch>
            <a:fillRect/>
          </a:stretch>
        </p:blipFill>
        <p:spPr>
          <a:xfrm>
            <a:off x="-1" y="-1"/>
            <a:ext cx="24371299" cy="13722101"/>
          </a:xfrm>
          <a:prstGeom prst="rect">
            <a:avLst/>
          </a:prstGeom>
        </p:spPr>
      </p:pic>
      <p:sp>
        <p:nvSpPr>
          <p:cNvPr id="16" name="Google Shape;67;p127">
            <a:extLst>
              <a:ext uri="{FF2B5EF4-FFF2-40B4-BE49-F238E27FC236}">
                <a16:creationId xmlns:a16="http://schemas.microsoft.com/office/drawing/2014/main" id="{83C7B3AF-E504-5B40-B876-503FE51CD08F}"/>
              </a:ext>
            </a:extLst>
          </p:cNvPr>
          <p:cNvSpPr txBox="1"/>
          <p:nvPr userDrawn="1"/>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BF2E6"/>
                </a:solidFill>
                <a:latin typeface="Montserrat SemiBold" pitchFamily="2" charset="77"/>
                <a:ea typeface="Arial"/>
                <a:cs typeface="Arial"/>
                <a:sym typeface="Arial"/>
              </a:rPr>
              <a:t>‹#›</a:t>
            </a:fld>
            <a:endParaRPr sz="1200" b="1" i="0" u="none" strike="noStrike" cap="none" dirty="0">
              <a:solidFill>
                <a:srgbClr val="EBF2E6"/>
              </a:solidFill>
              <a:latin typeface="Montserrat SemiBold" pitchFamily="2" charset="77"/>
              <a:ea typeface="Arial"/>
              <a:cs typeface="Arial"/>
              <a:sym typeface="Arial"/>
            </a:endParaRPr>
          </a:p>
        </p:txBody>
      </p:sp>
      <p:sp>
        <p:nvSpPr>
          <p:cNvPr id="14" name="Google Shape;1515;p85">
            <a:extLst>
              <a:ext uri="{FF2B5EF4-FFF2-40B4-BE49-F238E27FC236}">
                <a16:creationId xmlns:a16="http://schemas.microsoft.com/office/drawing/2014/main" id="{B5B60EC2-5359-D041-BDBE-E58791F5E46F}"/>
              </a:ext>
            </a:extLst>
          </p:cNvPr>
          <p:cNvSpPr txBox="1"/>
          <p:nvPr userDrawn="1"/>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u="none" strike="noStrike" cap="none" dirty="0">
                <a:solidFill>
                  <a:srgbClr val="EBF2E6"/>
                </a:solidFill>
                <a:latin typeface="Montserrat SemiBold" pitchFamily="2" charset="77"/>
                <a:sym typeface="Arial"/>
              </a:rPr>
              <a:t>ULIMWENGU WANGU WA KIDIJITALI: USTAWI WA KIDIJITALI</a:t>
            </a:r>
            <a:endParaRPr sz="1400" b="1" u="none" strike="noStrike" cap="none" dirty="0">
              <a:solidFill>
                <a:srgbClr val="EBF2E6"/>
              </a:solidFill>
              <a:latin typeface="Montserrat SemiBold" pitchFamily="2" charset="77"/>
              <a:sym typeface="Arial"/>
            </a:endParaRPr>
          </a:p>
        </p:txBody>
      </p:sp>
      <p:pic>
        <p:nvPicPr>
          <p:cNvPr id="15" name="Graphic 14">
            <a:extLst>
              <a:ext uri="{FF2B5EF4-FFF2-40B4-BE49-F238E27FC236}">
                <a16:creationId xmlns:a16="http://schemas.microsoft.com/office/drawing/2014/main" id="{DD09E318-7988-AE4F-B1AA-E5A4202C53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extLst>
      <p:ext uri="{BB962C8B-B14F-4D97-AF65-F5344CB8AC3E}">
        <p14:creationId xmlns:p14="http://schemas.microsoft.com/office/powerpoint/2010/main" val="3463055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Pattern-Arrows" preserve="1">
  <p:cSld name="4_Pattern-Arrows">
    <p:bg>
      <p:bgPr>
        <a:solidFill>
          <a:srgbClr val="007E59"/>
        </a:solidFill>
        <a:effectLst/>
      </p:bgPr>
    </p:bg>
    <p:spTree>
      <p:nvGrpSpPr>
        <p:cNvPr id="1" name="Shape 76"/>
        <p:cNvGrpSpPr/>
        <p:nvPr/>
      </p:nvGrpSpPr>
      <p:grpSpPr>
        <a:xfrm>
          <a:off x="0" y="0"/>
          <a:ext cx="0" cy="0"/>
          <a:chOff x="0" y="0"/>
          <a:chExt cx="0" cy="0"/>
        </a:xfrm>
      </p:grpSpPr>
      <p:pic>
        <p:nvPicPr>
          <p:cNvPr id="27" name="Picture 26" descr="A picture containing text, electronics, circuit&#10;&#10;Description automatically generated">
            <a:extLst>
              <a:ext uri="{FF2B5EF4-FFF2-40B4-BE49-F238E27FC236}">
                <a16:creationId xmlns:a16="http://schemas.microsoft.com/office/drawing/2014/main" id="{2F4ECED8-499C-AF4E-BD10-9B32EC7A9F30}"/>
              </a:ext>
            </a:extLst>
          </p:cNvPr>
          <p:cNvPicPr>
            <a:picLocks noChangeAspect="1"/>
          </p:cNvPicPr>
          <p:nvPr userDrawn="1"/>
        </p:nvPicPr>
        <p:blipFill>
          <a:blip r:embed="rId2">
            <a:alphaModFix amt="20000"/>
          </a:blip>
          <a:stretch>
            <a:fillRect/>
          </a:stretch>
        </p:blipFill>
        <p:spPr>
          <a:xfrm>
            <a:off x="-1" y="-1"/>
            <a:ext cx="24371299" cy="13722101"/>
          </a:xfrm>
          <a:prstGeom prst="rect">
            <a:avLst/>
          </a:prstGeom>
        </p:spPr>
      </p:pic>
      <p:sp>
        <p:nvSpPr>
          <p:cNvPr id="16" name="Google Shape;67;p127">
            <a:extLst>
              <a:ext uri="{FF2B5EF4-FFF2-40B4-BE49-F238E27FC236}">
                <a16:creationId xmlns:a16="http://schemas.microsoft.com/office/drawing/2014/main" id="{D00A10A0-6C54-5D47-A5B1-DEA6D5049A71}"/>
              </a:ext>
            </a:extLst>
          </p:cNvPr>
          <p:cNvSpPr txBox="1"/>
          <p:nvPr userDrawn="1"/>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BF2E6"/>
                </a:solidFill>
                <a:latin typeface="Montserrat SemiBold" pitchFamily="2" charset="77"/>
                <a:ea typeface="Arial"/>
                <a:cs typeface="Arial"/>
                <a:sym typeface="Arial"/>
              </a:rPr>
              <a:t>‹#›</a:t>
            </a:fld>
            <a:endParaRPr sz="1200" b="1" i="0" u="none" strike="noStrike" cap="none" dirty="0">
              <a:solidFill>
                <a:srgbClr val="EBF2E6"/>
              </a:solidFill>
              <a:latin typeface="Montserrat SemiBold" pitchFamily="2" charset="77"/>
              <a:ea typeface="Arial"/>
              <a:cs typeface="Arial"/>
              <a:sym typeface="Arial"/>
            </a:endParaRPr>
          </a:p>
        </p:txBody>
      </p:sp>
      <p:sp>
        <p:nvSpPr>
          <p:cNvPr id="14" name="Google Shape;1515;p85">
            <a:extLst>
              <a:ext uri="{FF2B5EF4-FFF2-40B4-BE49-F238E27FC236}">
                <a16:creationId xmlns:a16="http://schemas.microsoft.com/office/drawing/2014/main" id="{0DEDE3E5-B9A0-014B-8D94-0C8FB735792F}"/>
              </a:ext>
            </a:extLst>
          </p:cNvPr>
          <p:cNvSpPr txBox="1"/>
          <p:nvPr userDrawn="1"/>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u="none" strike="noStrike" cap="none" dirty="0">
                <a:solidFill>
                  <a:srgbClr val="EBF2E6"/>
                </a:solidFill>
                <a:latin typeface="Montserrat SemiBold" pitchFamily="2" charset="77"/>
                <a:sym typeface="Arial"/>
              </a:rPr>
              <a:t>ULIMWENGU WANGU WA KIDIJITALI: USTAWI WA KIDIJITALI</a:t>
            </a:r>
            <a:endParaRPr sz="1400" b="1" u="none" strike="noStrike" cap="none" dirty="0">
              <a:solidFill>
                <a:srgbClr val="EBF2E6"/>
              </a:solidFill>
              <a:latin typeface="Montserrat SemiBold" pitchFamily="2" charset="77"/>
              <a:sym typeface="Arial"/>
            </a:endParaRPr>
          </a:p>
        </p:txBody>
      </p:sp>
      <p:pic>
        <p:nvPicPr>
          <p:cNvPr id="15" name="Graphic 14">
            <a:extLst>
              <a:ext uri="{FF2B5EF4-FFF2-40B4-BE49-F238E27FC236}">
                <a16:creationId xmlns:a16="http://schemas.microsoft.com/office/drawing/2014/main" id="{8318AD60-AAAA-C34B-B154-481B399231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extLst>
      <p:ext uri="{BB962C8B-B14F-4D97-AF65-F5344CB8AC3E}">
        <p14:creationId xmlns:p14="http://schemas.microsoft.com/office/powerpoint/2010/main" val="565010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5 Lesson 3">
  <p:cSld name="M5 Lesson 3">
    <p:spTree>
      <p:nvGrpSpPr>
        <p:cNvPr id="1" name="Shape 81"/>
        <p:cNvGrpSpPr/>
        <p:nvPr/>
      </p:nvGrpSpPr>
      <p:grpSpPr>
        <a:xfrm>
          <a:off x="0" y="0"/>
          <a:ext cx="0" cy="0"/>
          <a:chOff x="0" y="0"/>
          <a:chExt cx="0" cy="0"/>
        </a:xfrm>
      </p:grpSpPr>
      <p:pic>
        <p:nvPicPr>
          <p:cNvPr id="3" name="Picture 2">
            <a:extLst>
              <a:ext uri="{FF2B5EF4-FFF2-40B4-BE49-F238E27FC236}">
                <a16:creationId xmlns:a16="http://schemas.microsoft.com/office/drawing/2014/main" id="{E838AC95-2126-0049-B6E2-615A55D39C97}"/>
              </a:ext>
            </a:extLst>
          </p:cNvPr>
          <p:cNvPicPr>
            <a:picLocks noChangeAspect="1"/>
          </p:cNvPicPr>
          <p:nvPr userDrawn="1"/>
        </p:nvPicPr>
        <p:blipFill>
          <a:blip r:embed="rId2">
            <a:alphaModFix amt="20000"/>
          </a:blip>
          <a:stretch>
            <a:fillRect/>
          </a:stretch>
        </p:blipFill>
        <p:spPr>
          <a:xfrm>
            <a:off x="-1" y="0"/>
            <a:ext cx="24360463" cy="13716000"/>
          </a:xfrm>
          <a:prstGeom prst="rect">
            <a:avLst/>
          </a:prstGeom>
        </p:spPr>
      </p:pic>
      <p:sp>
        <p:nvSpPr>
          <p:cNvPr id="84" name="Google Shape;84;p130"/>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006B4E"/>
                </a:solidFill>
                <a:latin typeface="Montserrat SemiBold" pitchFamily="2" charset="77"/>
                <a:ea typeface="Arial"/>
                <a:cs typeface="Arial"/>
                <a:sym typeface="Arial"/>
              </a:rPr>
              <a:t>‹#›</a:t>
            </a:fld>
            <a:endParaRPr sz="1200" b="1" i="0" u="none" strike="noStrike" cap="none" dirty="0">
              <a:solidFill>
                <a:srgbClr val="006B4E"/>
              </a:solidFill>
              <a:latin typeface="Montserrat SemiBold" pitchFamily="2" charset="77"/>
              <a:ea typeface="Arial"/>
              <a:cs typeface="Arial"/>
              <a:sym typeface="Arial"/>
            </a:endParaRPr>
          </a:p>
        </p:txBody>
      </p:sp>
      <p:sp>
        <p:nvSpPr>
          <p:cNvPr id="14" name="Google Shape;1515;p85">
            <a:extLst>
              <a:ext uri="{FF2B5EF4-FFF2-40B4-BE49-F238E27FC236}">
                <a16:creationId xmlns:a16="http://schemas.microsoft.com/office/drawing/2014/main" id="{55B1A65B-F1E7-2049-83AF-37D5AFFE37AB}"/>
              </a:ext>
            </a:extLst>
          </p:cNvPr>
          <p:cNvSpPr txBox="1"/>
          <p:nvPr userDrawn="1"/>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u="none" strike="noStrike" cap="none" dirty="0">
                <a:solidFill>
                  <a:srgbClr val="005A42"/>
                </a:solidFill>
                <a:latin typeface="Montserrat SemiBold" pitchFamily="2" charset="77"/>
                <a:sym typeface="Arial"/>
              </a:rPr>
              <a:t>ULIMWENGU WANGU WA KIDIJITALI: USTAWI WA KIDIJITALI</a:t>
            </a:r>
            <a:endParaRPr sz="1400" b="1" u="none" strike="noStrike" cap="none" dirty="0">
              <a:solidFill>
                <a:srgbClr val="005A42"/>
              </a:solidFill>
              <a:latin typeface="Montserrat SemiBold" pitchFamily="2" charset="77"/>
              <a:sym typeface="Arial"/>
            </a:endParaRPr>
          </a:p>
        </p:txBody>
      </p:sp>
      <p:pic>
        <p:nvPicPr>
          <p:cNvPr id="15" name="Graphic 14">
            <a:extLst>
              <a:ext uri="{FF2B5EF4-FFF2-40B4-BE49-F238E27FC236}">
                <a16:creationId xmlns:a16="http://schemas.microsoft.com/office/drawing/2014/main" id="{B69EE35C-ABCC-4741-8AB9-F27B333A88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esson Cover">
  <p:cSld name="Lesson Cover">
    <p:spTree>
      <p:nvGrpSpPr>
        <p:cNvPr id="1" name="Shape 11"/>
        <p:cNvGrpSpPr/>
        <p:nvPr/>
      </p:nvGrpSpPr>
      <p:grpSpPr>
        <a:xfrm>
          <a:off x="0" y="0"/>
          <a:ext cx="0" cy="0"/>
          <a:chOff x="0" y="0"/>
          <a:chExt cx="0" cy="0"/>
        </a:xfrm>
      </p:grpSpPr>
      <p:sp>
        <p:nvSpPr>
          <p:cNvPr id="12" name="Google Shape;12;p117"/>
          <p:cNvSpPr txBox="1">
            <a:spLocks noGrp="1"/>
          </p:cNvSpPr>
          <p:nvPr>
            <p:ph type="body" idx="1"/>
          </p:nvPr>
        </p:nvSpPr>
        <p:spPr>
          <a:xfrm>
            <a:off x="2772606" y="12709600"/>
            <a:ext cx="4262400" cy="249237"/>
          </a:xfrm>
          <a:prstGeom prst="rect">
            <a:avLst/>
          </a:prstGeom>
          <a:noFill/>
          <a:ln>
            <a:noFill/>
          </a:ln>
        </p:spPr>
        <p:txBody>
          <a:bodyPr spcFirstLastPara="1" wrap="square" lIns="0" tIns="0" rIns="0" bIns="0" anchor="t" anchorCtr="0">
            <a:noAutofit/>
          </a:bodyPr>
          <a:lstStyle>
            <a:lvl1pPr marL="457200" marR="0" lvl="0" indent="-247650" algn="l" rtl="0">
              <a:lnSpc>
                <a:spcPct val="129000"/>
              </a:lnSpc>
              <a:spcBef>
                <a:spcPts val="0"/>
              </a:spcBef>
              <a:spcAft>
                <a:spcPts val="0"/>
              </a:spcAft>
              <a:buClr>
                <a:srgbClr val="1C2B33"/>
              </a:buClr>
              <a:buSzPts val="300"/>
              <a:buFont typeface="Arial"/>
              <a:buChar char="•"/>
              <a:defRPr sz="1200" b="1" i="0" u="none" strike="noStrike" cap="none">
                <a:solidFill>
                  <a:srgbClr val="1C2B33"/>
                </a:solidFill>
                <a:latin typeface="Montserrat SemiBold" pitchFamily="2" charset="77"/>
                <a:ea typeface="Montserrat SemiBold" pitchFamily="2" charset="77"/>
                <a:cs typeface="Arial"/>
                <a:sym typeface="Arial"/>
              </a:defRPr>
            </a:lvl1pPr>
            <a:lvl2pPr marL="914400" marR="0" lvl="1"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2pPr>
            <a:lvl3pPr marL="1371600" marR="0" lvl="2"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3pPr>
            <a:lvl4pPr marL="1828800" marR="0" lvl="3"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4pPr>
            <a:lvl5pPr marL="2286000" marR="0" lvl="4" indent="-293370"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5pPr>
            <a:lvl6pPr marL="2743200" marR="0" lvl="5" indent="-228600" algn="l" rtl="0">
              <a:lnSpc>
                <a:spcPct val="100000"/>
              </a:lnSpc>
              <a:spcBef>
                <a:spcPts val="1199"/>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attern-Arrows" preserve="1">
  <p:cSld name="4_Pattern-Arrows">
    <p:bg>
      <p:bgPr>
        <a:solidFill>
          <a:srgbClr val="55B473"/>
        </a:solidFill>
        <a:effectLst/>
      </p:bgPr>
    </p:bg>
    <p:spTree>
      <p:nvGrpSpPr>
        <p:cNvPr id="1" name="Shape 19"/>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3279DE22-F7A1-FF40-8530-048BB32EB5BD}"/>
              </a:ext>
            </a:extLst>
          </p:cNvPr>
          <p:cNvPicPr>
            <a:picLocks noChangeAspect="1"/>
          </p:cNvPicPr>
          <p:nvPr userDrawn="1"/>
        </p:nvPicPr>
        <p:blipFill>
          <a:blip r:embed="rId2">
            <a:alphaModFix amt="20000"/>
          </a:blip>
          <a:stretch>
            <a:fillRect/>
          </a:stretch>
        </p:blipFill>
        <p:spPr>
          <a:xfrm>
            <a:off x="0" y="3572"/>
            <a:ext cx="24371300" cy="13708856"/>
          </a:xfrm>
          <a:prstGeom prst="rect">
            <a:avLst/>
          </a:prstGeom>
        </p:spPr>
      </p:pic>
      <p:sp>
        <p:nvSpPr>
          <p:cNvPr id="14" name="Google Shape;67;p127">
            <a:extLst>
              <a:ext uri="{FF2B5EF4-FFF2-40B4-BE49-F238E27FC236}">
                <a16:creationId xmlns:a16="http://schemas.microsoft.com/office/drawing/2014/main" id="{9373517B-7C6B-224A-8B96-50B96FD37A24}"/>
              </a:ext>
            </a:extLst>
          </p:cNvPr>
          <p:cNvSpPr txBox="1"/>
          <p:nvPr userDrawn="1"/>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005A42"/>
                </a:solidFill>
                <a:latin typeface="Montserrat SemiBold" pitchFamily="2" charset="77"/>
                <a:ea typeface="Arial"/>
                <a:cs typeface="Arial"/>
                <a:sym typeface="Arial"/>
              </a:rPr>
              <a:t>‹#›</a:t>
            </a:fld>
            <a:endParaRPr sz="1200" b="1" i="0" u="none" strike="noStrike" cap="none" dirty="0">
              <a:solidFill>
                <a:srgbClr val="005A42"/>
              </a:solidFill>
              <a:latin typeface="Montserrat SemiBold" pitchFamily="2" charset="77"/>
              <a:ea typeface="Arial"/>
              <a:cs typeface="Arial"/>
              <a:sym typeface="Arial"/>
            </a:endParaRPr>
          </a:p>
        </p:txBody>
      </p:sp>
      <p:sp>
        <p:nvSpPr>
          <p:cNvPr id="16" name="Google Shape;1515;p85">
            <a:extLst>
              <a:ext uri="{FF2B5EF4-FFF2-40B4-BE49-F238E27FC236}">
                <a16:creationId xmlns:a16="http://schemas.microsoft.com/office/drawing/2014/main" id="{68B50A6A-5913-1A4F-8953-EE25346D49E3}"/>
              </a:ext>
            </a:extLst>
          </p:cNvPr>
          <p:cNvSpPr txBox="1"/>
          <p:nvPr userDrawn="1"/>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u="none" strike="noStrike" cap="none" dirty="0">
                <a:solidFill>
                  <a:srgbClr val="005A42"/>
                </a:solidFill>
                <a:latin typeface="Montserrat SemiBold" pitchFamily="2" charset="77"/>
                <a:sym typeface="Arial"/>
              </a:rPr>
              <a:t>ULIMWENGU WANGU WA KIDIJITALI: USTAWI WA KIDIJITALI</a:t>
            </a:r>
            <a:endParaRPr sz="1400" b="1" u="none" strike="noStrike" cap="none" dirty="0">
              <a:solidFill>
                <a:srgbClr val="005A42"/>
              </a:solidFill>
              <a:latin typeface="Montserrat SemiBold" pitchFamily="2" charset="77"/>
              <a:sym typeface="Arial"/>
            </a:endParaRPr>
          </a:p>
        </p:txBody>
      </p:sp>
      <p:pic>
        <p:nvPicPr>
          <p:cNvPr id="15" name="Graphic 14">
            <a:extLst>
              <a:ext uri="{FF2B5EF4-FFF2-40B4-BE49-F238E27FC236}">
                <a16:creationId xmlns:a16="http://schemas.microsoft.com/office/drawing/2014/main" id="{6FC61CE8-A7B7-914D-AECF-7C13C742EB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extLst>
      <p:ext uri="{BB962C8B-B14F-4D97-AF65-F5344CB8AC3E}">
        <p14:creationId xmlns:p14="http://schemas.microsoft.com/office/powerpoint/2010/main" val="421402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attern-Arrows" preserve="1">
  <p:cSld name="1_Pattern-Arrows">
    <p:bg>
      <p:bgPr>
        <a:solidFill>
          <a:srgbClr val="55B473"/>
        </a:solidFill>
        <a:effectLst/>
      </p:bgPr>
    </p:bg>
    <p:spTree>
      <p:nvGrpSpPr>
        <p:cNvPr id="1" name="Shape 19"/>
        <p:cNvGrpSpPr/>
        <p:nvPr/>
      </p:nvGrpSpPr>
      <p:grpSpPr>
        <a:xfrm>
          <a:off x="0" y="0"/>
          <a:ext cx="0" cy="0"/>
          <a:chOff x="0" y="0"/>
          <a:chExt cx="0" cy="0"/>
        </a:xfrm>
      </p:grpSpPr>
      <p:pic>
        <p:nvPicPr>
          <p:cNvPr id="4" name="Picture 3" descr="A picture containing text, electronics, circuit&#10;&#10;Description automatically generated">
            <a:extLst>
              <a:ext uri="{FF2B5EF4-FFF2-40B4-BE49-F238E27FC236}">
                <a16:creationId xmlns:a16="http://schemas.microsoft.com/office/drawing/2014/main" id="{537D74B4-F733-2B4C-9FED-BD490F689B27}"/>
              </a:ext>
            </a:extLst>
          </p:cNvPr>
          <p:cNvPicPr>
            <a:picLocks noChangeAspect="1"/>
          </p:cNvPicPr>
          <p:nvPr userDrawn="1"/>
        </p:nvPicPr>
        <p:blipFill>
          <a:blip r:embed="rId2">
            <a:alphaModFix amt="20000"/>
          </a:blip>
          <a:stretch>
            <a:fillRect/>
          </a:stretch>
        </p:blipFill>
        <p:spPr>
          <a:xfrm>
            <a:off x="0" y="3572"/>
            <a:ext cx="24371300" cy="13708856"/>
          </a:xfrm>
          <a:prstGeom prst="rect">
            <a:avLst/>
          </a:prstGeom>
        </p:spPr>
      </p:pic>
      <p:sp>
        <p:nvSpPr>
          <p:cNvPr id="14" name="Google Shape;67;p127">
            <a:extLst>
              <a:ext uri="{FF2B5EF4-FFF2-40B4-BE49-F238E27FC236}">
                <a16:creationId xmlns:a16="http://schemas.microsoft.com/office/drawing/2014/main" id="{9373517B-7C6B-224A-8B96-50B96FD37A24}"/>
              </a:ext>
            </a:extLst>
          </p:cNvPr>
          <p:cNvSpPr txBox="1"/>
          <p:nvPr userDrawn="1"/>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005A42"/>
                </a:solidFill>
                <a:latin typeface="Montserrat SemiBold" pitchFamily="2" charset="77"/>
                <a:ea typeface="Arial"/>
                <a:cs typeface="Arial"/>
                <a:sym typeface="Arial"/>
              </a:rPr>
              <a:t>‹#›</a:t>
            </a:fld>
            <a:endParaRPr sz="1200" b="1" i="0" u="none" strike="noStrike" cap="none" dirty="0">
              <a:solidFill>
                <a:srgbClr val="005A42"/>
              </a:solidFill>
              <a:latin typeface="Montserrat SemiBold" pitchFamily="2" charset="77"/>
              <a:ea typeface="Arial"/>
              <a:cs typeface="Arial"/>
              <a:sym typeface="Arial"/>
            </a:endParaRPr>
          </a:p>
        </p:txBody>
      </p:sp>
      <p:sp>
        <p:nvSpPr>
          <p:cNvPr id="16" name="Google Shape;1515;p85">
            <a:extLst>
              <a:ext uri="{FF2B5EF4-FFF2-40B4-BE49-F238E27FC236}">
                <a16:creationId xmlns:a16="http://schemas.microsoft.com/office/drawing/2014/main" id="{FA53C722-E806-F742-854D-96FC7831D7BB}"/>
              </a:ext>
            </a:extLst>
          </p:cNvPr>
          <p:cNvSpPr txBox="1"/>
          <p:nvPr userDrawn="1"/>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u="none" strike="noStrike" cap="none" dirty="0">
                <a:solidFill>
                  <a:srgbClr val="005A42"/>
                </a:solidFill>
                <a:latin typeface="Montserrat SemiBold" pitchFamily="2" charset="77"/>
                <a:sym typeface="Arial"/>
              </a:rPr>
              <a:t>ULIMWENGU WANGU WA KIDIJITALI: USTAWI WA KIDIJITALI</a:t>
            </a:r>
            <a:endParaRPr sz="1400" b="1" u="none" strike="noStrike" cap="none" dirty="0">
              <a:solidFill>
                <a:srgbClr val="005A42"/>
              </a:solidFill>
              <a:latin typeface="Montserrat SemiBold" pitchFamily="2" charset="77"/>
              <a:sym typeface="Arial"/>
            </a:endParaRPr>
          </a:p>
        </p:txBody>
      </p:sp>
      <p:pic>
        <p:nvPicPr>
          <p:cNvPr id="15" name="Graphic 14">
            <a:extLst>
              <a:ext uri="{FF2B5EF4-FFF2-40B4-BE49-F238E27FC236}">
                <a16:creationId xmlns:a16="http://schemas.microsoft.com/office/drawing/2014/main" id="{684800B1-A522-184E-944D-016CFCC2F2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extLst>
      <p:ext uri="{BB962C8B-B14F-4D97-AF65-F5344CB8AC3E}">
        <p14:creationId xmlns:p14="http://schemas.microsoft.com/office/powerpoint/2010/main" val="1152191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5 Lesson 1">
  <p:cSld name="M5 Lesson 1">
    <p:spTree>
      <p:nvGrpSpPr>
        <p:cNvPr id="1" name="Shape 59"/>
        <p:cNvGrpSpPr/>
        <p:nvPr/>
      </p:nvGrpSpPr>
      <p:grpSpPr>
        <a:xfrm>
          <a:off x="0" y="0"/>
          <a:ext cx="0" cy="0"/>
          <a:chOff x="0" y="0"/>
          <a:chExt cx="0" cy="0"/>
        </a:xfrm>
      </p:grpSpPr>
      <p:pic>
        <p:nvPicPr>
          <p:cNvPr id="15" name="Picture 14">
            <a:extLst>
              <a:ext uri="{FF2B5EF4-FFF2-40B4-BE49-F238E27FC236}">
                <a16:creationId xmlns:a16="http://schemas.microsoft.com/office/drawing/2014/main" id="{735214E0-4FF9-9E46-A051-06C3F23F5C5B}"/>
              </a:ext>
            </a:extLst>
          </p:cNvPr>
          <p:cNvPicPr>
            <a:picLocks noChangeAspect="1"/>
          </p:cNvPicPr>
          <p:nvPr userDrawn="1"/>
        </p:nvPicPr>
        <p:blipFill>
          <a:blip r:embed="rId2">
            <a:alphaModFix amt="20000"/>
          </a:blip>
          <a:stretch>
            <a:fillRect/>
          </a:stretch>
        </p:blipFill>
        <p:spPr>
          <a:xfrm>
            <a:off x="-1" y="0"/>
            <a:ext cx="24360463" cy="13716000"/>
          </a:xfrm>
          <a:prstGeom prst="rect">
            <a:avLst/>
          </a:prstGeom>
        </p:spPr>
      </p:pic>
      <p:sp>
        <p:nvSpPr>
          <p:cNvPr id="62" name="Google Shape;62;p126"/>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006B4E"/>
                </a:solidFill>
                <a:latin typeface="Montserrat SemiBold" pitchFamily="2" charset="77"/>
                <a:ea typeface="Arial"/>
                <a:cs typeface="Arial"/>
                <a:sym typeface="Arial"/>
              </a:rPr>
              <a:t>‹#›</a:t>
            </a:fld>
            <a:endParaRPr sz="1200" b="1" i="0" u="none" strike="noStrike" cap="none" dirty="0">
              <a:solidFill>
                <a:srgbClr val="006B4E"/>
              </a:solidFill>
              <a:latin typeface="Montserrat SemiBold" pitchFamily="2" charset="77"/>
              <a:ea typeface="Arial"/>
              <a:cs typeface="Arial"/>
              <a:sym typeface="Arial"/>
            </a:endParaRPr>
          </a:p>
        </p:txBody>
      </p:sp>
      <p:sp>
        <p:nvSpPr>
          <p:cNvPr id="14" name="Google Shape;1515;p85">
            <a:extLst>
              <a:ext uri="{FF2B5EF4-FFF2-40B4-BE49-F238E27FC236}">
                <a16:creationId xmlns:a16="http://schemas.microsoft.com/office/drawing/2014/main" id="{D8F89C62-BDFF-7D46-A075-C3DB0B27BF2D}"/>
              </a:ext>
            </a:extLst>
          </p:cNvPr>
          <p:cNvSpPr txBox="1"/>
          <p:nvPr userDrawn="1"/>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u="none" strike="noStrike" cap="none" dirty="0">
                <a:solidFill>
                  <a:srgbClr val="005A42"/>
                </a:solidFill>
                <a:latin typeface="Montserrat SemiBold" pitchFamily="2" charset="77"/>
                <a:sym typeface="Arial"/>
              </a:rPr>
              <a:t>ULIMWENGU WANGU WA KIDIJITALI: USTAWI WA KIDIJITALI</a:t>
            </a:r>
            <a:endParaRPr sz="1400" b="1" u="none" strike="noStrike" cap="none" dirty="0">
              <a:solidFill>
                <a:srgbClr val="005A42"/>
              </a:solidFill>
              <a:latin typeface="Montserrat SemiBold" pitchFamily="2" charset="77"/>
              <a:sym typeface="Arial"/>
            </a:endParaRPr>
          </a:p>
        </p:txBody>
      </p:sp>
      <p:pic>
        <p:nvPicPr>
          <p:cNvPr id="25" name="Graphic 24">
            <a:extLst>
              <a:ext uri="{FF2B5EF4-FFF2-40B4-BE49-F238E27FC236}">
                <a16:creationId xmlns:a16="http://schemas.microsoft.com/office/drawing/2014/main" id="{ECEC2AEF-60D5-034D-80EB-8859DC67E3A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5 Lesson 1" preserve="1">
  <p:cSld name="1_M5 Lesson 1">
    <p:spTree>
      <p:nvGrpSpPr>
        <p:cNvPr id="1" name="Shape 59"/>
        <p:cNvGrpSpPr/>
        <p:nvPr/>
      </p:nvGrpSpPr>
      <p:grpSpPr>
        <a:xfrm>
          <a:off x="0" y="0"/>
          <a:ext cx="0" cy="0"/>
          <a:chOff x="0" y="0"/>
          <a:chExt cx="0" cy="0"/>
        </a:xfrm>
      </p:grpSpPr>
      <p:pic>
        <p:nvPicPr>
          <p:cNvPr id="3" name="Picture 2" descr="A picture containing leaf&#10;&#10;Description automatically generated">
            <a:extLst>
              <a:ext uri="{FF2B5EF4-FFF2-40B4-BE49-F238E27FC236}">
                <a16:creationId xmlns:a16="http://schemas.microsoft.com/office/drawing/2014/main" id="{1131BFDA-E571-1C47-8EAB-B34DC1F5B221}"/>
              </a:ext>
            </a:extLst>
          </p:cNvPr>
          <p:cNvPicPr>
            <a:picLocks noChangeAspect="1"/>
          </p:cNvPicPr>
          <p:nvPr userDrawn="1"/>
        </p:nvPicPr>
        <p:blipFill>
          <a:blip r:embed="rId2">
            <a:alphaModFix amt="35000"/>
          </a:blip>
          <a:stretch>
            <a:fillRect/>
          </a:stretch>
        </p:blipFill>
        <p:spPr>
          <a:xfrm>
            <a:off x="0" y="0"/>
            <a:ext cx="24371300" cy="13722102"/>
          </a:xfrm>
          <a:prstGeom prst="rect">
            <a:avLst/>
          </a:prstGeom>
        </p:spPr>
      </p:pic>
      <p:sp>
        <p:nvSpPr>
          <p:cNvPr id="62" name="Google Shape;62;p126"/>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006B4E"/>
                </a:solidFill>
                <a:latin typeface="Montserrat SemiBold" pitchFamily="2" charset="77"/>
                <a:ea typeface="Arial"/>
                <a:cs typeface="Arial"/>
                <a:sym typeface="Arial"/>
              </a:rPr>
              <a:t>‹#›</a:t>
            </a:fld>
            <a:endParaRPr sz="1200" b="1" i="0" u="none" strike="noStrike" cap="none" dirty="0">
              <a:solidFill>
                <a:srgbClr val="006B4E"/>
              </a:solidFill>
              <a:latin typeface="Montserrat SemiBold" pitchFamily="2" charset="77"/>
              <a:ea typeface="Arial"/>
              <a:cs typeface="Arial"/>
              <a:sym typeface="Arial"/>
            </a:endParaRPr>
          </a:p>
        </p:txBody>
      </p:sp>
      <p:sp>
        <p:nvSpPr>
          <p:cNvPr id="14" name="Google Shape;1515;p85">
            <a:extLst>
              <a:ext uri="{FF2B5EF4-FFF2-40B4-BE49-F238E27FC236}">
                <a16:creationId xmlns:a16="http://schemas.microsoft.com/office/drawing/2014/main" id="{2DD4B599-5ECD-5349-BBA8-B49C82B4AEA9}"/>
              </a:ext>
            </a:extLst>
          </p:cNvPr>
          <p:cNvSpPr txBox="1"/>
          <p:nvPr userDrawn="1"/>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u="none" strike="noStrike" cap="none" dirty="0">
                <a:solidFill>
                  <a:srgbClr val="005A42"/>
                </a:solidFill>
                <a:latin typeface="Montserrat SemiBold" pitchFamily="2" charset="77"/>
                <a:sym typeface="Arial"/>
              </a:rPr>
              <a:t>ULIMWENGU WANGU WA KIDIJITALI: USTAWI WA KIDIJITALI</a:t>
            </a:r>
            <a:endParaRPr sz="1400" b="1" u="none" strike="noStrike" cap="none" dirty="0">
              <a:solidFill>
                <a:srgbClr val="005A42"/>
              </a:solidFill>
              <a:latin typeface="Montserrat SemiBold" pitchFamily="2" charset="77"/>
              <a:sym typeface="Arial"/>
            </a:endParaRPr>
          </a:p>
        </p:txBody>
      </p:sp>
      <p:pic>
        <p:nvPicPr>
          <p:cNvPr id="15" name="Graphic 14">
            <a:extLst>
              <a:ext uri="{FF2B5EF4-FFF2-40B4-BE49-F238E27FC236}">
                <a16:creationId xmlns:a16="http://schemas.microsoft.com/office/drawing/2014/main" id="{EB3973F0-95F7-A140-9EAD-34B4F8B2255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extLst>
      <p:ext uri="{BB962C8B-B14F-4D97-AF65-F5344CB8AC3E}">
        <p14:creationId xmlns:p14="http://schemas.microsoft.com/office/powerpoint/2010/main" val="1494266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5 Lesson 1" preserve="1">
  <p:cSld name="1_M5 Lesson 1">
    <p:spTree>
      <p:nvGrpSpPr>
        <p:cNvPr id="1" name="Shape 59"/>
        <p:cNvGrpSpPr/>
        <p:nvPr/>
      </p:nvGrpSpPr>
      <p:grpSpPr>
        <a:xfrm>
          <a:off x="0" y="0"/>
          <a:ext cx="0" cy="0"/>
          <a:chOff x="0" y="0"/>
          <a:chExt cx="0" cy="0"/>
        </a:xfrm>
      </p:grpSpPr>
      <p:pic>
        <p:nvPicPr>
          <p:cNvPr id="3" name="Picture 2" descr="A picture containing leaf&#10;&#10;Description automatically generated">
            <a:extLst>
              <a:ext uri="{FF2B5EF4-FFF2-40B4-BE49-F238E27FC236}">
                <a16:creationId xmlns:a16="http://schemas.microsoft.com/office/drawing/2014/main" id="{1131BFDA-E571-1C47-8EAB-B34DC1F5B221}"/>
              </a:ext>
            </a:extLst>
          </p:cNvPr>
          <p:cNvPicPr>
            <a:picLocks noChangeAspect="1"/>
          </p:cNvPicPr>
          <p:nvPr userDrawn="1"/>
        </p:nvPicPr>
        <p:blipFill>
          <a:blip r:embed="rId2">
            <a:alphaModFix amt="50000"/>
          </a:blip>
          <a:stretch>
            <a:fillRect/>
          </a:stretch>
        </p:blipFill>
        <p:spPr>
          <a:xfrm>
            <a:off x="0" y="0"/>
            <a:ext cx="24371300" cy="13722102"/>
          </a:xfrm>
          <a:prstGeom prst="rect">
            <a:avLst/>
          </a:prstGeom>
        </p:spPr>
      </p:pic>
      <p:sp>
        <p:nvSpPr>
          <p:cNvPr id="62" name="Google Shape;62;p126"/>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006B4E"/>
                </a:solidFill>
                <a:latin typeface="Montserrat SemiBold" pitchFamily="2" charset="77"/>
                <a:ea typeface="Arial"/>
                <a:cs typeface="Arial"/>
                <a:sym typeface="Arial"/>
              </a:rPr>
              <a:t>‹#›</a:t>
            </a:fld>
            <a:endParaRPr sz="1200" b="1" i="0" u="none" strike="noStrike" cap="none" dirty="0">
              <a:solidFill>
                <a:srgbClr val="006B4E"/>
              </a:solidFill>
              <a:latin typeface="Montserrat SemiBold" pitchFamily="2" charset="77"/>
              <a:ea typeface="Arial"/>
              <a:cs typeface="Arial"/>
              <a:sym typeface="Arial"/>
            </a:endParaRPr>
          </a:p>
        </p:txBody>
      </p:sp>
      <p:sp>
        <p:nvSpPr>
          <p:cNvPr id="14" name="Google Shape;1515;p85">
            <a:extLst>
              <a:ext uri="{FF2B5EF4-FFF2-40B4-BE49-F238E27FC236}">
                <a16:creationId xmlns:a16="http://schemas.microsoft.com/office/drawing/2014/main" id="{0055AD30-5ADE-924F-B040-BE6293A57E86}"/>
              </a:ext>
            </a:extLst>
          </p:cNvPr>
          <p:cNvSpPr txBox="1"/>
          <p:nvPr userDrawn="1"/>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u="none" strike="noStrike" cap="none" dirty="0">
                <a:solidFill>
                  <a:srgbClr val="005A42"/>
                </a:solidFill>
                <a:latin typeface="Montserrat SemiBold" pitchFamily="2" charset="77"/>
                <a:sym typeface="Arial"/>
              </a:rPr>
              <a:t>ULIMWENGU WANGU WA KIDIJITALI: USTAWI WA KIDIJITALI</a:t>
            </a:r>
            <a:endParaRPr sz="1400" b="1" u="none" strike="noStrike" cap="none" dirty="0">
              <a:solidFill>
                <a:srgbClr val="005A42"/>
              </a:solidFill>
              <a:latin typeface="Montserrat SemiBold" pitchFamily="2" charset="77"/>
              <a:sym typeface="Arial"/>
            </a:endParaRPr>
          </a:p>
        </p:txBody>
      </p:sp>
      <p:pic>
        <p:nvPicPr>
          <p:cNvPr id="15" name="Graphic 14">
            <a:extLst>
              <a:ext uri="{FF2B5EF4-FFF2-40B4-BE49-F238E27FC236}">
                <a16:creationId xmlns:a16="http://schemas.microsoft.com/office/drawing/2014/main" id="{FB287BF1-FFDF-5A47-A7B5-3EA2080EAC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extLst>
      <p:ext uri="{BB962C8B-B14F-4D97-AF65-F5344CB8AC3E}">
        <p14:creationId xmlns:p14="http://schemas.microsoft.com/office/powerpoint/2010/main" val="151681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5 Lesson 1" preserve="1">
  <p:cSld name="1_M5 Lesson 1">
    <p:spTree>
      <p:nvGrpSpPr>
        <p:cNvPr id="1" name="Shape 59"/>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AABF0BD-3102-A64D-A1CA-2636B17CEAA3}"/>
              </a:ext>
            </a:extLst>
          </p:cNvPr>
          <p:cNvPicPr>
            <a:picLocks noChangeAspect="1"/>
          </p:cNvPicPr>
          <p:nvPr userDrawn="1"/>
        </p:nvPicPr>
        <p:blipFill>
          <a:blip r:embed="rId2">
            <a:alphaModFix amt="20000"/>
          </a:blip>
          <a:stretch>
            <a:fillRect/>
          </a:stretch>
        </p:blipFill>
        <p:spPr>
          <a:xfrm>
            <a:off x="0" y="7144"/>
            <a:ext cx="24371300" cy="13708856"/>
          </a:xfrm>
          <a:prstGeom prst="rect">
            <a:avLst/>
          </a:prstGeom>
        </p:spPr>
      </p:pic>
      <p:sp>
        <p:nvSpPr>
          <p:cNvPr id="62" name="Google Shape;62;p126"/>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006B4E"/>
                </a:solidFill>
                <a:latin typeface="Montserrat SemiBold" pitchFamily="2" charset="77"/>
                <a:ea typeface="Arial"/>
                <a:cs typeface="Arial"/>
                <a:sym typeface="Arial"/>
              </a:rPr>
              <a:t>‹#›</a:t>
            </a:fld>
            <a:endParaRPr sz="1200" b="1" i="0" u="none" strike="noStrike" cap="none" dirty="0">
              <a:solidFill>
                <a:srgbClr val="006B4E"/>
              </a:solidFill>
              <a:latin typeface="Montserrat SemiBold" pitchFamily="2" charset="77"/>
              <a:ea typeface="Arial"/>
              <a:cs typeface="Arial"/>
              <a:sym typeface="Arial"/>
            </a:endParaRPr>
          </a:p>
        </p:txBody>
      </p:sp>
      <p:sp>
        <p:nvSpPr>
          <p:cNvPr id="14" name="Google Shape;1515;p85">
            <a:extLst>
              <a:ext uri="{FF2B5EF4-FFF2-40B4-BE49-F238E27FC236}">
                <a16:creationId xmlns:a16="http://schemas.microsoft.com/office/drawing/2014/main" id="{3A01CEBE-C889-6841-B9FE-F8862E4E81EB}"/>
              </a:ext>
            </a:extLst>
          </p:cNvPr>
          <p:cNvSpPr txBox="1"/>
          <p:nvPr userDrawn="1"/>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u="none" strike="noStrike" cap="none" dirty="0">
                <a:solidFill>
                  <a:srgbClr val="005A42"/>
                </a:solidFill>
                <a:latin typeface="Montserrat SemiBold" pitchFamily="2" charset="77"/>
                <a:sym typeface="Arial"/>
              </a:rPr>
              <a:t>ULIMWENGU WANGU WA KIDIJITALI: USTAWI WA KIDIJITALI</a:t>
            </a:r>
            <a:endParaRPr sz="1400" b="1" u="none" strike="noStrike" cap="none" dirty="0">
              <a:solidFill>
                <a:srgbClr val="005A42"/>
              </a:solidFill>
              <a:latin typeface="Montserrat SemiBold" pitchFamily="2" charset="77"/>
              <a:sym typeface="Arial"/>
            </a:endParaRPr>
          </a:p>
        </p:txBody>
      </p:sp>
      <p:pic>
        <p:nvPicPr>
          <p:cNvPr id="15" name="Graphic 14">
            <a:extLst>
              <a:ext uri="{FF2B5EF4-FFF2-40B4-BE49-F238E27FC236}">
                <a16:creationId xmlns:a16="http://schemas.microsoft.com/office/drawing/2014/main" id="{D723E64E-AF26-844C-B774-78E32986E8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extLst>
      <p:ext uri="{BB962C8B-B14F-4D97-AF65-F5344CB8AC3E}">
        <p14:creationId xmlns:p14="http://schemas.microsoft.com/office/powerpoint/2010/main" val="76882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5 Lesson 1" preserve="1">
  <p:cSld name="1_M5 Lesson 1">
    <p:spTree>
      <p:nvGrpSpPr>
        <p:cNvPr id="1" name="Shape 59"/>
        <p:cNvGrpSpPr/>
        <p:nvPr/>
      </p:nvGrpSpPr>
      <p:grpSpPr>
        <a:xfrm>
          <a:off x="0" y="0"/>
          <a:ext cx="0" cy="0"/>
          <a:chOff x="0" y="0"/>
          <a:chExt cx="0" cy="0"/>
        </a:xfrm>
      </p:grpSpPr>
      <p:pic>
        <p:nvPicPr>
          <p:cNvPr id="8" name="Google Shape;1508;p85">
            <a:extLst>
              <a:ext uri="{FF2B5EF4-FFF2-40B4-BE49-F238E27FC236}">
                <a16:creationId xmlns:a16="http://schemas.microsoft.com/office/drawing/2014/main" id="{8F1725B4-AD9D-FB45-99E6-CB475050D152}"/>
              </a:ext>
            </a:extLst>
          </p:cNvPr>
          <p:cNvPicPr preferRelativeResize="0"/>
          <p:nvPr userDrawn="1"/>
        </p:nvPicPr>
        <p:blipFill rotWithShape="1">
          <a:blip r:embed="rId2">
            <a:alphaModFix amt="15000"/>
          </a:blip>
          <a:srcRect/>
          <a:stretch/>
        </p:blipFill>
        <p:spPr>
          <a:xfrm>
            <a:off x="0" y="3572"/>
            <a:ext cx="24371300" cy="13708856"/>
          </a:xfrm>
          <a:prstGeom prst="rect">
            <a:avLst/>
          </a:prstGeom>
          <a:noFill/>
          <a:ln>
            <a:noFill/>
          </a:ln>
        </p:spPr>
      </p:pic>
      <p:sp>
        <p:nvSpPr>
          <p:cNvPr id="60" name="Google Shape;60;p126"/>
          <p:cNvSpPr txBox="1"/>
          <p:nvPr/>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dirty="0">
                <a:solidFill>
                  <a:srgbClr val="5F55AA"/>
                </a:solidFill>
                <a:latin typeface="Montserrat SemiBold" pitchFamily="2" charset="77"/>
                <a:ea typeface="Arial"/>
                <a:cs typeface="Arial"/>
                <a:sym typeface="Arial"/>
              </a:rPr>
              <a:t>ADVOCACY AND MAKING CHANGE</a:t>
            </a:r>
            <a:endParaRPr sz="1400" b="1" i="0" u="none" strike="noStrike" cap="none" dirty="0">
              <a:solidFill>
                <a:srgbClr val="000000"/>
              </a:solidFill>
              <a:latin typeface="Montserrat SemiBold" pitchFamily="2" charset="77"/>
              <a:ea typeface="Arial"/>
              <a:cs typeface="Arial"/>
              <a:sym typeface="Arial"/>
            </a:endParaRPr>
          </a:p>
        </p:txBody>
      </p:sp>
      <p:sp>
        <p:nvSpPr>
          <p:cNvPr id="61" name="Google Shape;61;p126"/>
          <p:cNvSpPr txBox="1"/>
          <p:nvPr/>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dirty="0">
                <a:solidFill>
                  <a:srgbClr val="5F55AA"/>
                </a:solidFill>
                <a:latin typeface="Montserrat SemiBold" pitchFamily="2" charset="77"/>
                <a:ea typeface="Arial"/>
                <a:cs typeface="Arial"/>
                <a:sym typeface="Arial"/>
              </a:rPr>
              <a:t>LESSON 1</a:t>
            </a:r>
            <a:endParaRPr sz="1400" b="1" i="0" u="none" strike="noStrike" cap="none" dirty="0">
              <a:solidFill>
                <a:srgbClr val="000000"/>
              </a:solidFill>
              <a:latin typeface="Montserrat SemiBold" pitchFamily="2" charset="77"/>
              <a:ea typeface="Arial"/>
              <a:cs typeface="Arial"/>
              <a:sym typeface="Arial"/>
            </a:endParaRPr>
          </a:p>
        </p:txBody>
      </p:sp>
      <p:sp>
        <p:nvSpPr>
          <p:cNvPr id="62" name="Google Shape;62;p126"/>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5F55AA"/>
                </a:solidFill>
                <a:latin typeface="Montserrat SemiBold" pitchFamily="2" charset="77"/>
                <a:ea typeface="Arial"/>
                <a:cs typeface="Arial"/>
                <a:sym typeface="Arial"/>
              </a:rPr>
              <a:t>‹#›</a:t>
            </a:fld>
            <a:endParaRPr sz="1200" b="1" i="0" u="none" strike="noStrike" cap="none" dirty="0">
              <a:solidFill>
                <a:srgbClr val="5F55AA"/>
              </a:solidFill>
              <a:latin typeface="Montserrat SemiBold" pitchFamily="2" charset="77"/>
              <a:ea typeface="Arial"/>
              <a:cs typeface="Arial"/>
              <a:sym typeface="Arial"/>
            </a:endParaRPr>
          </a:p>
        </p:txBody>
      </p:sp>
      <p:sp>
        <p:nvSpPr>
          <p:cNvPr id="64" name="Google Shape;64;p126"/>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dirty="0">
                <a:solidFill>
                  <a:srgbClr val="5F55AA"/>
                </a:solidFill>
                <a:latin typeface="Montserrat SemiBold" pitchFamily="2" charset="77"/>
                <a:ea typeface="Arial"/>
                <a:cs typeface="Arial"/>
                <a:sym typeface="Arial"/>
              </a:rPr>
              <a:t>MY DIGITAL WORLD: DIGITAL EMPOWERMENT</a:t>
            </a:r>
            <a:endParaRPr sz="1400" b="1" i="0" u="none" strike="noStrike" cap="none" dirty="0">
              <a:solidFill>
                <a:srgbClr val="000000"/>
              </a:solidFill>
              <a:latin typeface="Montserrat SemiBold" pitchFamily="2" charset="77"/>
              <a:ea typeface="Arial"/>
              <a:cs typeface="Arial"/>
              <a:sym typeface="Arial"/>
            </a:endParaRPr>
          </a:p>
        </p:txBody>
      </p:sp>
      <p:pic>
        <p:nvPicPr>
          <p:cNvPr id="18" name="Graphic 17">
            <a:extLst>
              <a:ext uri="{FF2B5EF4-FFF2-40B4-BE49-F238E27FC236}">
                <a16:creationId xmlns:a16="http://schemas.microsoft.com/office/drawing/2014/main" id="{64A70FF7-6066-CC41-9A85-5CEE744509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extLst>
      <p:ext uri="{BB962C8B-B14F-4D97-AF65-F5344CB8AC3E}">
        <p14:creationId xmlns:p14="http://schemas.microsoft.com/office/powerpoint/2010/main" val="3994880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67" r:id="rId3"/>
    <p:sldLayoutId id="2147483672" r:id="rId4"/>
    <p:sldLayoutId id="2147483659" r:id="rId5"/>
    <p:sldLayoutId id="2147483674" r:id="rId6"/>
    <p:sldLayoutId id="2147483675" r:id="rId7"/>
    <p:sldLayoutId id="2147483673" r:id="rId8"/>
    <p:sldLayoutId id="2147483671" r:id="rId9"/>
    <p:sldLayoutId id="2147483660" r:id="rId10"/>
    <p:sldLayoutId id="2147483669" r:id="rId11"/>
    <p:sldLayoutId id="2147483670" r:id="rId12"/>
    <p:sldLayoutId id="214748366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EA4335"/>
          </p15:clr>
        </p15:guide>
        <p15:guide id="2" pos="7677">
          <p15:clr>
            <a:srgbClr val="EA4335"/>
          </p15:clr>
        </p15:guide>
        <p15:guide id="3" pos="588">
          <p15:clr>
            <a:srgbClr val="EA4335"/>
          </p15:clr>
        </p15:guide>
        <p15:guide id="4" orient="horz" pos="588">
          <p15:clr>
            <a:srgbClr val="EA4335"/>
          </p15:clr>
        </p15:guide>
        <p15:guide id="5" pos="14764">
          <p15:clr>
            <a:srgbClr val="EA4335"/>
          </p15:clr>
        </p15:guide>
        <p15:guide id="6" orient="horz" pos="8052">
          <p15:clr>
            <a:srgbClr val="EA4335"/>
          </p15:clr>
        </p15:guide>
        <p15:guide id="7" pos="1770">
          <p15:clr>
            <a:srgbClr val="EA4335"/>
          </p15:clr>
        </p15:guide>
        <p15:guide id="8" pos="2954">
          <p15:clr>
            <a:srgbClr val="EA4335"/>
          </p15:clr>
        </p15:guide>
        <p15:guide id="9" pos="4135">
          <p15:clr>
            <a:srgbClr val="EA4335"/>
          </p15:clr>
        </p15:guide>
        <p15:guide id="10" pos="5315">
          <p15:clr>
            <a:srgbClr val="EA4335"/>
          </p15:clr>
        </p15:guide>
        <p15:guide id="11" pos="6498">
          <p15:clr>
            <a:srgbClr val="EA4335"/>
          </p15:clr>
        </p15:guide>
        <p15:guide id="12" pos="8863">
          <p15:clr>
            <a:srgbClr val="EA4335"/>
          </p15:clr>
        </p15:guide>
        <p15:guide id="13" pos="10044">
          <p15:clr>
            <a:srgbClr val="EA4335"/>
          </p15:clr>
        </p15:guide>
        <p15:guide id="14" pos="11226">
          <p15:clr>
            <a:srgbClr val="EA4335"/>
          </p15:clr>
        </p15:guide>
        <p15:guide id="15" pos="12407">
          <p15:clr>
            <a:srgbClr val="EA4335"/>
          </p15:clr>
        </p15:guide>
        <p15:guide id="16" pos="13589">
          <p15:clr>
            <a:srgbClr val="EA4335"/>
          </p15:clr>
        </p15:guide>
        <p15:guide id="17" pos="1178">
          <p15:clr>
            <a:srgbClr val="EA4335"/>
          </p15:clr>
        </p15:guide>
        <p15:guide id="18" pos="2362">
          <p15:clr>
            <a:srgbClr val="EA4335"/>
          </p15:clr>
        </p15:guide>
        <p15:guide id="19" pos="3543">
          <p15:clr>
            <a:srgbClr val="EA4335"/>
          </p15:clr>
        </p15:guide>
        <p15:guide id="20" pos="4723">
          <p15:clr>
            <a:srgbClr val="EA4335"/>
          </p15:clr>
        </p15:guide>
        <p15:guide id="21" pos="5906">
          <p15:clr>
            <a:srgbClr val="EA4335"/>
          </p15:clr>
        </p15:guide>
        <p15:guide id="22" pos="7089">
          <p15:clr>
            <a:srgbClr val="EA4335"/>
          </p15:clr>
        </p15:guide>
        <p15:guide id="23" pos="8271">
          <p15:clr>
            <a:srgbClr val="EA4335"/>
          </p15:clr>
        </p15:guide>
        <p15:guide id="24" pos="9453">
          <p15:clr>
            <a:srgbClr val="EA4335"/>
          </p15:clr>
        </p15:guide>
        <p15:guide id="25" pos="10634">
          <p15:clr>
            <a:srgbClr val="EA4335"/>
          </p15:clr>
        </p15:guide>
        <p15:guide id="26" pos="11818">
          <p15:clr>
            <a:srgbClr val="EA4335"/>
          </p15:clr>
        </p15:guide>
        <p15:guide id="27" pos="12999">
          <p15:clr>
            <a:srgbClr val="EA4335"/>
          </p15:clr>
        </p15:guide>
        <p15:guide id="28" pos="1418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B4E"/>
        </a:solidFill>
        <a:effectLst/>
      </p:bgPr>
    </p:bg>
    <p:spTree>
      <p:nvGrpSpPr>
        <p:cNvPr id="1" name="Shape 1449"/>
        <p:cNvGrpSpPr/>
        <p:nvPr/>
      </p:nvGrpSpPr>
      <p:grpSpPr>
        <a:xfrm>
          <a:off x="0" y="0"/>
          <a:ext cx="0" cy="0"/>
          <a:chOff x="0" y="0"/>
          <a:chExt cx="0" cy="0"/>
        </a:xfrm>
      </p:grpSpPr>
      <p:sp>
        <p:nvSpPr>
          <p:cNvPr id="3" name="Subtitle 2">
            <a:extLst>
              <a:ext uri="{FF2B5EF4-FFF2-40B4-BE49-F238E27FC236}">
                <a16:creationId xmlns:a16="http://schemas.microsoft.com/office/drawing/2014/main" id="{3A01277A-9FDD-FBB2-9CC8-B202511C3819}"/>
              </a:ext>
            </a:extLst>
          </p:cNvPr>
          <p:cNvSpPr>
            <a:spLocks noGrp="1"/>
          </p:cNvSpPr>
          <p:nvPr>
            <p:ph type="subTitle" idx="2"/>
          </p:nvPr>
        </p:nvSpPr>
        <p:spPr/>
        <p:txBody>
          <a:bodyPr/>
          <a:lstStyle/>
          <a:p>
            <a:endParaRPr lang="en-US"/>
          </a:p>
        </p:txBody>
      </p:sp>
      <p:sp>
        <p:nvSpPr>
          <p:cNvPr id="5" name="Title 4">
            <a:extLst>
              <a:ext uri="{FF2B5EF4-FFF2-40B4-BE49-F238E27FC236}">
                <a16:creationId xmlns:a16="http://schemas.microsoft.com/office/drawing/2014/main" id="{617570D4-4267-ED85-407A-D408082A6629}"/>
              </a:ext>
            </a:extLst>
          </p:cNvPr>
          <p:cNvSpPr>
            <a:spLocks noGrp="1"/>
          </p:cNvSpPr>
          <p:nvPr>
            <p:ph type="ctrTitle"/>
          </p:nvPr>
        </p:nvSpPr>
        <p:spPr/>
        <p:txBody>
          <a:bodyPr/>
          <a:lstStyle/>
          <a:p>
            <a:endParaRPr lang="en-US"/>
          </a:p>
        </p:txBody>
      </p:sp>
      <p:pic>
        <p:nvPicPr>
          <p:cNvPr id="7" name="Picture 6" descr="A person sitting at a desk&#10;&#10;Description automatically generated with low confidence">
            <a:extLst>
              <a:ext uri="{FF2B5EF4-FFF2-40B4-BE49-F238E27FC236}">
                <a16:creationId xmlns:a16="http://schemas.microsoft.com/office/drawing/2014/main" id="{BA2392D0-4E9E-6CC3-6CEA-350F5034B8C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D91C87B2-60EF-BA8E-3F88-AABE972A32F3}"/>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172497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DCB1F97D-F8AD-8BB7-B736-045131B04D52}"/>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121766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139CDCDF-4E1F-5E8A-0203-08CEDF496EA1}"/>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2251964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5B473"/>
        </a:solidFill>
        <a:effectLst/>
      </p:bgPr>
    </p:bg>
    <p:spTree>
      <p:nvGrpSpPr>
        <p:cNvPr id="1" name="Shape 1464"/>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195A68A-65E1-00B1-0BEA-B2A4F0BAEC2D}"/>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1010757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75"/>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F407DF34-231F-6101-FE0F-B52B4C4FF950}"/>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1529609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383F7814-EFD6-1987-D514-73437A57A834}"/>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2623344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77960DE-C7E2-D3D9-869A-6A955659C325}"/>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3902756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54CCBAB8-F02A-7764-8060-57FD836A3EF2}"/>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2444786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BA7F7CC-671A-64D3-A9AD-E8EAB2586E97}"/>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607182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176147F-34D7-238C-1132-F2FC39482BAC}"/>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3681498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3E1C8"/>
        </a:solidFill>
        <a:effectLst/>
      </p:bgPr>
    </p:bg>
    <p:spTree>
      <p:nvGrpSpPr>
        <p:cNvPr id="1" name="Shape 1464"/>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C362506-7D51-9935-AB95-D8B39E51D459}"/>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63F1C17-E949-FBA9-B7D6-2D8911FBDCBD}"/>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2086984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60D86D9-69C2-9AA0-A809-D8ADD305B9B0}"/>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1198168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D6B063C-BB59-C4D9-0552-E5B7D309F15F}"/>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2079802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CA6EB7B-8492-C4CD-A166-A43E5EEE686C}"/>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864524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D92FAC3-7ACC-5AF9-A6F6-F27943EECF2B}"/>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2439651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desk in front of a projector screen&#10;&#10;Description automatically generated">
            <a:extLst>
              <a:ext uri="{FF2B5EF4-FFF2-40B4-BE49-F238E27FC236}">
                <a16:creationId xmlns:a16="http://schemas.microsoft.com/office/drawing/2014/main" id="{30B86786-5A9B-0F6D-2F00-BF82C50EA89F}"/>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731608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pic>
        <p:nvPicPr>
          <p:cNvPr id="3" name="Picture 2" descr="Text, application&#10;&#10;Description automatically generated">
            <a:extLst>
              <a:ext uri="{FF2B5EF4-FFF2-40B4-BE49-F238E27FC236}">
                <a16:creationId xmlns:a16="http://schemas.microsoft.com/office/drawing/2014/main" id="{C9312865-D973-6A0D-B366-5126F51C95C9}"/>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3955034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AB697AD-25CD-D73E-BD51-BCE84EF1C94D}"/>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3301861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6B4E"/>
        </a:solidFill>
        <a:effectLst/>
      </p:bgPr>
    </p:bg>
    <p:spTree>
      <p:nvGrpSpPr>
        <p:cNvPr id="1" name="Shape 1464"/>
        <p:cNvGrpSpPr/>
        <p:nvPr/>
      </p:nvGrpSpPr>
      <p:grpSpPr>
        <a:xfrm>
          <a:off x="0" y="0"/>
          <a:ext cx="0" cy="0"/>
          <a:chOff x="0" y="0"/>
          <a:chExt cx="0" cy="0"/>
        </a:xfrm>
      </p:grpSpPr>
      <p:pic>
        <p:nvPicPr>
          <p:cNvPr id="3" name="Picture 2" descr="A picture containing text, outdoor, hitting&#10;&#10;Description automatically generated">
            <a:extLst>
              <a:ext uri="{FF2B5EF4-FFF2-40B4-BE49-F238E27FC236}">
                <a16:creationId xmlns:a16="http://schemas.microsoft.com/office/drawing/2014/main" id="{6F11ABA6-E2B7-3B4A-73F4-D319395E034E}"/>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2155303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30DAF12-00FB-EC4A-6F90-388FFAA85E7D}"/>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1518225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7D8F71F5-6435-C53B-C562-4911114BF017}"/>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picture containing text, indoor, screenshot&#10;&#10;Description automatically generated">
            <a:extLst>
              <a:ext uri="{FF2B5EF4-FFF2-40B4-BE49-F238E27FC236}">
                <a16:creationId xmlns:a16="http://schemas.microsoft.com/office/drawing/2014/main" id="{8407A740-B8A6-9863-A928-DF7BFB02549E}"/>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699713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9F22E6DF-AE2C-5737-ACFF-5747D32600FF}"/>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25539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6B4E"/>
        </a:solidFill>
        <a:effectLst/>
      </p:bgPr>
    </p:bg>
    <p:spTree>
      <p:nvGrpSpPr>
        <p:cNvPr id="1" name="Shape 1464"/>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825F29D7-DA94-DD98-32EF-237F4D4F4B2B}"/>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1347978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3E1C8"/>
        </a:solidFill>
        <a:effectLst/>
      </p:bgPr>
    </p:bg>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38897ED5-7855-BE9F-4FE6-E670D6A9A060}"/>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899630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3E1C8"/>
        </a:solidFill>
        <a:effectLst/>
      </p:bgPr>
    </p:bg>
    <p:spTree>
      <p:nvGrpSpPr>
        <p:cNvPr id="1" name="Shape 1655"/>
        <p:cNvGrpSpPr/>
        <p:nvPr/>
      </p:nvGrpSpPr>
      <p:grpSpPr>
        <a:xfrm>
          <a:off x="0" y="0"/>
          <a:ext cx="0" cy="0"/>
          <a:chOff x="0" y="0"/>
          <a:chExt cx="0" cy="0"/>
        </a:xfrm>
      </p:grpSpPr>
      <p:pic>
        <p:nvPicPr>
          <p:cNvPr id="4" name="Picture 3" descr="A screenshot of a football player&#10;&#10;Description automatically generated with low confidence">
            <a:extLst>
              <a:ext uri="{FF2B5EF4-FFF2-40B4-BE49-F238E27FC236}">
                <a16:creationId xmlns:a16="http://schemas.microsoft.com/office/drawing/2014/main" id="{CAB6506B-911B-8F8E-A39F-08846E4474DE}"/>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2717004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ED83840-E663-A95A-AF76-D31BAF69B96E}"/>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855909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pic>
        <p:nvPicPr>
          <p:cNvPr id="4" name="Picture 3" descr="Graphical user interface, text, application, background pattern&#10;&#10;Description automatically generated">
            <a:extLst>
              <a:ext uri="{FF2B5EF4-FFF2-40B4-BE49-F238E27FC236}">
                <a16:creationId xmlns:a16="http://schemas.microsoft.com/office/drawing/2014/main" id="{DB899C0A-DFBC-3F72-5145-03772F7AE18E}"/>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2006235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0EEA37E3-D761-4C95-6DC0-87871EA65E39}"/>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444131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3E1C8"/>
        </a:solidFill>
        <a:effectLst/>
      </p:bgPr>
    </p:bg>
    <p:spTree>
      <p:nvGrpSpPr>
        <p:cNvPr id="1" name="Shape 1464"/>
        <p:cNvGrpSpPr/>
        <p:nvPr/>
      </p:nvGrpSpPr>
      <p:grpSpPr>
        <a:xfrm>
          <a:off x="0" y="0"/>
          <a:ext cx="0" cy="0"/>
          <a:chOff x="0" y="0"/>
          <a:chExt cx="0" cy="0"/>
        </a:xfrm>
      </p:grpSpPr>
      <p:sp>
        <p:nvSpPr>
          <p:cNvPr id="3" name="Text Placeholder 2">
            <a:extLst>
              <a:ext uri="{FF2B5EF4-FFF2-40B4-BE49-F238E27FC236}">
                <a16:creationId xmlns:a16="http://schemas.microsoft.com/office/drawing/2014/main" id="{7B5AE203-84D2-04BD-46D8-7732B239F697}"/>
              </a:ext>
            </a:extLst>
          </p:cNvPr>
          <p:cNvSpPr>
            <a:spLocks noGrp="1"/>
          </p:cNvSpPr>
          <p:nvPr>
            <p:ph type="body" idx="1"/>
          </p:nvPr>
        </p:nvSpPr>
        <p:spPr/>
        <p:txBody>
          <a:bodyPr/>
          <a:lstStyle/>
          <a:p>
            <a:endParaRPr lang="en-US"/>
          </a:p>
        </p:txBody>
      </p:sp>
      <p:pic>
        <p:nvPicPr>
          <p:cNvPr id="6" name="Picture 5" descr="Text&#10;&#10;Description automatically generated with low confidence">
            <a:extLst>
              <a:ext uri="{FF2B5EF4-FFF2-40B4-BE49-F238E27FC236}">
                <a16:creationId xmlns:a16="http://schemas.microsoft.com/office/drawing/2014/main" id="{FCC77525-0FD4-A5B8-C261-2FB6C2DB1C83}"/>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1683869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pic>
        <p:nvPicPr>
          <p:cNvPr id="4" name="Picture 3" descr="A person holding a guitar&#10;&#10;Description automatically generated with low confidence">
            <a:extLst>
              <a:ext uri="{FF2B5EF4-FFF2-40B4-BE49-F238E27FC236}">
                <a16:creationId xmlns:a16="http://schemas.microsoft.com/office/drawing/2014/main" id="{7E103DBB-085E-8018-9318-BE765DBBFCAA}"/>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3745620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with medium confidence">
            <a:extLst>
              <a:ext uri="{FF2B5EF4-FFF2-40B4-BE49-F238E27FC236}">
                <a16:creationId xmlns:a16="http://schemas.microsoft.com/office/drawing/2014/main" id="{5CA3B38A-183C-CF60-7358-12DD435C212E}"/>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1151067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431B5E2-FE37-FFAC-A83C-5C2CDEFC4E72}"/>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1470627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173AC516-4FC7-0273-6A39-6C55817B3EBD}"/>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1432889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BF2E6"/>
        </a:solidFill>
        <a:effectLst/>
      </p:bgPr>
    </p:bg>
    <p:spTree>
      <p:nvGrpSpPr>
        <p:cNvPr id="1" name=""/>
        <p:cNvGrpSpPr/>
        <p:nvPr/>
      </p:nvGrpSpPr>
      <p:grpSpPr>
        <a:xfrm>
          <a:off x="0" y="0"/>
          <a:ext cx="0" cy="0"/>
          <a:chOff x="0" y="0"/>
          <a:chExt cx="0" cy="0"/>
        </a:xfrm>
      </p:grpSpPr>
      <p:pic>
        <p:nvPicPr>
          <p:cNvPr id="9" name="Picture 8" descr="A person sitting on a bench using a phone&#10;&#10;Description automatically generated with low confidence">
            <a:extLst>
              <a:ext uri="{FF2B5EF4-FFF2-40B4-BE49-F238E27FC236}">
                <a16:creationId xmlns:a16="http://schemas.microsoft.com/office/drawing/2014/main" id="{133985C6-742B-6F5F-15A5-A2DACA4D1672}"/>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2041052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7CB3DA9-9654-9AC4-31C3-0AABB6A2E15B}"/>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853819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5B473"/>
        </a:solidFill>
        <a:effectLst/>
      </p:bgPr>
    </p:bg>
    <p:spTree>
      <p:nvGrpSpPr>
        <p:cNvPr id="1" name="Shape 1464"/>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52163CC3-F856-ABF1-69D5-A0C7ECF2A90E}"/>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1724186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pic>
        <p:nvPicPr>
          <p:cNvPr id="4" name="Picture 3" descr="A picture containing text, person, indoor&#10;&#10;Description automatically generated">
            <a:extLst>
              <a:ext uri="{FF2B5EF4-FFF2-40B4-BE49-F238E27FC236}">
                <a16:creationId xmlns:a16="http://schemas.microsoft.com/office/drawing/2014/main" id="{A56C0FCA-811A-5E89-C1AC-03706D76E610}"/>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915333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6B4E"/>
        </a:solidFill>
        <a:effectLst/>
      </p:bgPr>
    </p:bg>
    <p:spTree>
      <p:nvGrpSpPr>
        <p:cNvPr id="1" name="Shape 1464"/>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87EE06D-CEE6-A7DA-9B44-F4F2E28E6D7C}"/>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1594113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chat or text message&#10;&#10;Description automatically generated">
            <a:extLst>
              <a:ext uri="{FF2B5EF4-FFF2-40B4-BE49-F238E27FC236}">
                <a16:creationId xmlns:a16="http://schemas.microsoft.com/office/drawing/2014/main" id="{F895052D-2D0D-544D-4D27-8BBA92FC7218}"/>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10528062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FE92358-C5F9-58FE-BD18-1AD7C843B43F}"/>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2347929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BF2E6"/>
        </a:solidFill>
        <a:effectLst/>
      </p:bgPr>
    </p:bg>
    <p:spTree>
      <p:nvGrpSpPr>
        <p:cNvPr id="1" name="Shape 1552"/>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FCCFEE77-29E5-0E7D-CE13-A32405791611}"/>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2822252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ext&#10;&#10;Description automatically generated">
            <a:extLst>
              <a:ext uri="{FF2B5EF4-FFF2-40B4-BE49-F238E27FC236}">
                <a16:creationId xmlns:a16="http://schemas.microsoft.com/office/drawing/2014/main" id="{1015EAEA-A425-791F-4ACE-E430203352DE}"/>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13475312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6B4E"/>
        </a:solidFill>
        <a:effectLst/>
      </p:bgPr>
    </p:bg>
    <p:spTree>
      <p:nvGrpSpPr>
        <p:cNvPr id="1" name="Shape 1449"/>
        <p:cNvGrpSpPr/>
        <p:nvPr/>
      </p:nvGrpSpPr>
      <p:grpSpPr>
        <a:xfrm>
          <a:off x="0" y="0"/>
          <a:ext cx="0" cy="0"/>
          <a:chOff x="0" y="0"/>
          <a:chExt cx="0" cy="0"/>
        </a:xfrm>
      </p:grpSpPr>
      <p:sp>
        <p:nvSpPr>
          <p:cNvPr id="3" name="Subtitle 2">
            <a:extLst>
              <a:ext uri="{FF2B5EF4-FFF2-40B4-BE49-F238E27FC236}">
                <a16:creationId xmlns:a16="http://schemas.microsoft.com/office/drawing/2014/main" id="{C1A94496-3B55-372E-78DD-41FFC3A0EC69}"/>
              </a:ext>
            </a:extLst>
          </p:cNvPr>
          <p:cNvSpPr>
            <a:spLocks noGrp="1"/>
          </p:cNvSpPr>
          <p:nvPr>
            <p:ph type="subTitle" idx="2"/>
          </p:nvPr>
        </p:nvSpPr>
        <p:spPr/>
        <p:txBody>
          <a:bodyPr/>
          <a:lstStyle/>
          <a:p>
            <a:endParaRPr lang="en-US"/>
          </a:p>
        </p:txBody>
      </p:sp>
      <p:sp>
        <p:nvSpPr>
          <p:cNvPr id="5" name="Title 4">
            <a:extLst>
              <a:ext uri="{FF2B5EF4-FFF2-40B4-BE49-F238E27FC236}">
                <a16:creationId xmlns:a16="http://schemas.microsoft.com/office/drawing/2014/main" id="{5A39CE3A-1D5E-930F-7957-233C6B81E641}"/>
              </a:ext>
            </a:extLst>
          </p:cNvPr>
          <p:cNvSpPr>
            <a:spLocks noGrp="1"/>
          </p:cNvSpPr>
          <p:nvPr>
            <p:ph type="ctrTitle"/>
          </p:nvPr>
        </p:nvSpPr>
        <p:spPr/>
        <p:txBody>
          <a:bodyPr/>
          <a:lstStyle/>
          <a:p>
            <a:endParaRPr lang="en-US"/>
          </a:p>
        </p:txBody>
      </p:sp>
      <p:pic>
        <p:nvPicPr>
          <p:cNvPr id="7" name="Picture 6" descr="A person sitting at a desk&#10;&#10;Description automatically generated with low confidence">
            <a:extLst>
              <a:ext uri="{FF2B5EF4-FFF2-40B4-BE49-F238E27FC236}">
                <a16:creationId xmlns:a16="http://schemas.microsoft.com/office/drawing/2014/main" id="{F638AAF2-BEF0-F34F-2B57-7C06A86B4096}"/>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3254797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pic>
        <p:nvPicPr>
          <p:cNvPr id="3" name="Picture 2" descr="A picture containing qr code&#10;&#10;Description automatically generated">
            <a:extLst>
              <a:ext uri="{FF2B5EF4-FFF2-40B4-BE49-F238E27FC236}">
                <a16:creationId xmlns:a16="http://schemas.microsoft.com/office/drawing/2014/main" id="{0FB4C45C-71A5-9545-240D-851A129F402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F2E6"/>
        </a:solidFill>
        <a:effectLst/>
      </p:bgPr>
    </p:bg>
    <p:spTree>
      <p:nvGrpSpPr>
        <p:cNvPr id="1" name="Shape 1552"/>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B8D5D44B-0A95-1FB3-6F2C-8D3C717DB84A}"/>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1115101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F2E6"/>
        </a:solidFill>
        <a:effectLst/>
      </p:bgPr>
    </p:bg>
    <p:spTree>
      <p:nvGrpSpPr>
        <p:cNvPr id="1" name="Shape 1552"/>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650B3398-DEAA-BB39-8E6E-A0293C9A4148}"/>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3864737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3E1C8"/>
        </a:solidFill>
        <a:effectLst/>
      </p:bgPr>
    </p:bg>
    <p:spTree>
      <p:nvGrpSpPr>
        <p:cNvPr id="1" name="Shape 1552"/>
        <p:cNvGrpSpPr/>
        <p:nvPr/>
      </p:nvGrpSpPr>
      <p:grpSpPr>
        <a:xfrm>
          <a:off x="0" y="0"/>
          <a:ext cx="0" cy="0"/>
          <a:chOff x="0" y="0"/>
          <a:chExt cx="0" cy="0"/>
        </a:xfrm>
      </p:grpSpPr>
      <p:pic>
        <p:nvPicPr>
          <p:cNvPr id="5" name="Picture 4" descr="A picture containing text, person, computer&#10;&#10;Description automatically generated">
            <a:extLst>
              <a:ext uri="{FF2B5EF4-FFF2-40B4-BE49-F238E27FC236}">
                <a16:creationId xmlns:a16="http://schemas.microsoft.com/office/drawing/2014/main" id="{ED5BA4BB-5DF0-6A21-1843-7955420DE8ED}"/>
              </a:ext>
            </a:extLst>
          </p:cNvPr>
          <p:cNvPicPr>
            <a:picLocks noChangeAspect="1"/>
          </p:cNvPicPr>
          <p:nvPr/>
        </p:nvPicPr>
        <p:blipFill>
          <a:blip r:embed="rId3"/>
          <a:stretch>
            <a:fillRect/>
          </a:stretch>
        </p:blipFill>
        <p:spPr>
          <a:xfrm>
            <a:off x="0" y="3572"/>
            <a:ext cx="24371300" cy="13708856"/>
          </a:xfrm>
          <a:prstGeom prst="rect">
            <a:avLst/>
          </a:prstGeom>
        </p:spPr>
      </p:pic>
    </p:spTree>
    <p:extLst>
      <p:ext uri="{BB962C8B-B14F-4D97-AF65-F5344CB8AC3E}">
        <p14:creationId xmlns:p14="http://schemas.microsoft.com/office/powerpoint/2010/main" val="4106999415"/>
      </p:ext>
    </p:extLst>
  </p:cSld>
  <p:clrMapOvr>
    <a:masterClrMapping/>
  </p:clrMapOvr>
</p:sld>
</file>

<file path=ppt/theme/theme1.xml><?xml version="1.0" encoding="utf-8"?>
<a:theme xmlns:a="http://schemas.openxmlformats.org/drawingml/2006/main" name="Master A">
  <a:themeElements>
    <a:clrScheme name="Facebook company">
      <a:dk1>
        <a:srgbClr val="67788A"/>
      </a:dk1>
      <a:lt1>
        <a:srgbClr val="F1F4F7"/>
      </a:lt1>
      <a:dk2>
        <a:srgbClr val="000000"/>
      </a:dk2>
      <a:lt2>
        <a:srgbClr val="FFFFFF"/>
      </a:lt2>
      <a:accent1>
        <a:srgbClr val="4B4196"/>
      </a:accent1>
      <a:accent2>
        <a:srgbClr val="0061A0"/>
      </a:accent2>
      <a:accent3>
        <a:srgbClr val="0073AA"/>
      </a:accent3>
      <a:accent4>
        <a:srgbClr val="007A80"/>
      </a:accent4>
      <a:accent5>
        <a:srgbClr val="007E59"/>
      </a:accent5>
      <a:accent6>
        <a:srgbClr val="E69600"/>
      </a:accent6>
      <a:hlink>
        <a:srgbClr val="0061A0"/>
      </a:hlink>
      <a:folHlink>
        <a:srgbClr val="007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11474</TotalTime>
  <Words>11239</Words>
  <Application>Microsoft Macintosh PowerPoint</Application>
  <PresentationFormat>Custom</PresentationFormat>
  <Paragraphs>879</Paragraphs>
  <Slides>50</Slides>
  <Notes>50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50</vt:i4>
      </vt:variant>
    </vt:vector>
  </HeadingPairs>
  <TitlesOfParts>
    <vt:vector size="53" baseType="lpstr">
      <vt:lpstr>Montserrat SemiBold</vt:lpstr>
      <vt:lpstr>Arial</vt:lpstr>
      <vt:lpstr>Master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Digital Learning</dc:title>
  <dc:creator>Anastasia Chu</dc:creator>
  <cp:lastModifiedBy>Kate Phillips</cp:lastModifiedBy>
  <cp:revision>158</cp:revision>
  <dcterms:created xsi:type="dcterms:W3CDTF">2021-03-01T07:41:14Z</dcterms:created>
  <dcterms:modified xsi:type="dcterms:W3CDTF">2022-05-20T18:33:23Z</dcterms:modified>
</cp:coreProperties>
</file>